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56" r:id="rId5"/>
    <p:sldId id="288" r:id="rId6"/>
    <p:sldId id="278" r:id="rId7"/>
    <p:sldId id="281" r:id="rId8"/>
    <p:sldId id="289" r:id="rId9"/>
    <p:sldId id="275" r:id="rId10"/>
    <p:sldId id="258" r:id="rId11"/>
    <p:sldId id="285" r:id="rId12"/>
    <p:sldId id="290" r:id="rId13"/>
    <p:sldId id="291" r:id="rId14"/>
    <p:sldId id="272" r:id="rId15"/>
    <p:sldId id="280" r:id="rId16"/>
    <p:sldId id="271" r:id="rId17"/>
    <p:sldId id="286" r:id="rId18"/>
    <p:sldId id="284" r:id="rId19"/>
    <p:sldId id="282" r:id="rId20"/>
    <p:sldId id="283" r:id="rId21"/>
    <p:sldId id="292" r:id="rId22"/>
    <p:sldId id="268" r:id="rId2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39" autoAdjust="0"/>
    <p:restoredTop sz="94673" autoAdjust="0"/>
  </p:normalViewPr>
  <p:slideViewPr>
    <p:cSldViewPr>
      <p:cViewPr>
        <p:scale>
          <a:sx n="100" d="100"/>
          <a:sy n="100" d="100"/>
        </p:scale>
        <p:origin x="-198" y="9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59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3FE36A-4303-4A9C-9DFA-20D07081F574}" type="doc">
      <dgm:prSet loTypeId="urn:microsoft.com/office/officeart/2005/8/layout/hProcess4" loCatId="process" qsTypeId="urn:microsoft.com/office/officeart/2005/8/quickstyle/simple1" qsCatId="simple" csTypeId="urn:microsoft.com/office/officeart/2005/8/colors/colorful1#1" csCatId="colorful" phldr="1"/>
      <dgm:spPr/>
      <dgm:t>
        <a:bodyPr/>
        <a:lstStyle/>
        <a:p>
          <a:endParaRPr lang="en-US"/>
        </a:p>
      </dgm:t>
    </dgm:pt>
    <dgm:pt modelId="{CE7629B9-C09F-4C4D-9733-73CB6443FFA7}">
      <dgm:prSet phldrT="[Text]"/>
      <dgm:spPr/>
      <dgm:t>
        <a:bodyPr/>
        <a:lstStyle/>
        <a:p>
          <a:r>
            <a:rPr lang="en-US" dirty="0" smtClean="0"/>
            <a:t>National Industry/Sector Associations</a:t>
          </a:r>
          <a:endParaRPr lang="en-US" dirty="0"/>
        </a:p>
      </dgm:t>
    </dgm:pt>
    <dgm:pt modelId="{11F05709-3A4E-4212-A72C-5499C28EB0CD}" type="parTrans" cxnId="{20514949-F029-4EB3-978C-0186908FF8D4}">
      <dgm:prSet/>
      <dgm:spPr/>
      <dgm:t>
        <a:bodyPr/>
        <a:lstStyle/>
        <a:p>
          <a:endParaRPr lang="en-US"/>
        </a:p>
      </dgm:t>
    </dgm:pt>
    <dgm:pt modelId="{7A87D154-EE1D-4497-B1BC-DFFFEA34651E}" type="sibTrans" cxnId="{20514949-F029-4EB3-978C-0186908FF8D4}">
      <dgm:prSet/>
      <dgm:spPr/>
      <dgm:t>
        <a:bodyPr/>
        <a:lstStyle/>
        <a:p>
          <a:endParaRPr lang="en-US" dirty="0"/>
        </a:p>
      </dgm:t>
    </dgm:pt>
    <dgm:pt modelId="{482597BE-0E8D-4843-BC9A-215049973783}">
      <dgm:prSet phldrT="[Text]" custT="1"/>
      <dgm:spPr/>
      <dgm:t>
        <a:bodyPr/>
        <a:lstStyle/>
        <a:p>
          <a:r>
            <a:rPr lang="en-US" sz="800" dirty="0" smtClean="0"/>
            <a:t> </a:t>
          </a:r>
          <a:r>
            <a:rPr lang="en-US" sz="1400" dirty="0" smtClean="0"/>
            <a:t>Prioritizes workforce development needs and solutions for industry</a:t>
          </a:r>
          <a:endParaRPr lang="en-US" sz="1400" dirty="0"/>
        </a:p>
      </dgm:t>
    </dgm:pt>
    <dgm:pt modelId="{2F4713D5-5E58-4DCA-A816-80A4DCCF9AD6}" type="parTrans" cxnId="{127E5907-6CA0-4EB5-8043-379EEDEF8152}">
      <dgm:prSet/>
      <dgm:spPr/>
      <dgm:t>
        <a:bodyPr/>
        <a:lstStyle/>
        <a:p>
          <a:endParaRPr lang="en-US"/>
        </a:p>
      </dgm:t>
    </dgm:pt>
    <dgm:pt modelId="{676AD7B1-2D7F-4075-9B9A-9E9FE0622B97}" type="sibTrans" cxnId="{127E5907-6CA0-4EB5-8043-379EEDEF8152}">
      <dgm:prSet/>
      <dgm:spPr/>
      <dgm:t>
        <a:bodyPr/>
        <a:lstStyle/>
        <a:p>
          <a:endParaRPr lang="en-US"/>
        </a:p>
      </dgm:t>
    </dgm:pt>
    <dgm:pt modelId="{69EC0EC0-C73A-4118-A2C0-BAA03B960316}">
      <dgm:prSet phldrT="[Text]"/>
      <dgm:spPr/>
      <dgm:t>
        <a:bodyPr/>
        <a:lstStyle/>
        <a:p>
          <a:r>
            <a:rPr lang="en-US" dirty="0" smtClean="0"/>
            <a:t>National Industry Strategy Group</a:t>
          </a:r>
          <a:endParaRPr lang="en-US" dirty="0"/>
        </a:p>
      </dgm:t>
    </dgm:pt>
    <dgm:pt modelId="{99E5C8AB-A45D-47C6-A632-2DD4827F64C8}" type="parTrans" cxnId="{B00A89CD-2343-49B8-A8BF-C69190C41E3C}">
      <dgm:prSet/>
      <dgm:spPr/>
      <dgm:t>
        <a:bodyPr/>
        <a:lstStyle/>
        <a:p>
          <a:endParaRPr lang="en-US"/>
        </a:p>
      </dgm:t>
    </dgm:pt>
    <dgm:pt modelId="{EFA9C608-550C-4DF1-8B24-4EF52E13FD2D}" type="sibTrans" cxnId="{B00A89CD-2343-49B8-A8BF-C69190C41E3C}">
      <dgm:prSet/>
      <dgm:spPr/>
      <dgm:t>
        <a:bodyPr/>
        <a:lstStyle/>
        <a:p>
          <a:endParaRPr lang="en-US" dirty="0"/>
        </a:p>
      </dgm:t>
    </dgm:pt>
    <dgm:pt modelId="{C25EBAAC-4CE8-4A13-8934-E5848B21670A}">
      <dgm:prSet phldrT="[Text]" custT="1"/>
      <dgm:spPr/>
      <dgm:t>
        <a:bodyPr/>
        <a:lstStyle/>
        <a:p>
          <a:r>
            <a:rPr lang="en-US" sz="1000" dirty="0" smtClean="0"/>
            <a:t> </a:t>
          </a:r>
          <a:r>
            <a:rPr lang="en-US" sz="1200" dirty="0" smtClean="0"/>
            <a:t>Creates partnerships with workforce units of industry associations</a:t>
          </a:r>
          <a:endParaRPr lang="en-US" sz="1200" dirty="0"/>
        </a:p>
      </dgm:t>
    </dgm:pt>
    <dgm:pt modelId="{8B2E65DC-8308-4600-A3F5-2E14DB760D66}" type="parTrans" cxnId="{B3770C01-E6F5-4D35-A06B-1FE61603838C}">
      <dgm:prSet/>
      <dgm:spPr/>
      <dgm:t>
        <a:bodyPr/>
        <a:lstStyle/>
        <a:p>
          <a:endParaRPr lang="en-US"/>
        </a:p>
      </dgm:t>
    </dgm:pt>
    <dgm:pt modelId="{02955C4C-4226-4FC1-B329-B40F24555AEA}" type="sibTrans" cxnId="{B3770C01-E6F5-4D35-A06B-1FE61603838C}">
      <dgm:prSet/>
      <dgm:spPr/>
      <dgm:t>
        <a:bodyPr/>
        <a:lstStyle/>
        <a:p>
          <a:endParaRPr lang="en-US"/>
        </a:p>
      </dgm:t>
    </dgm:pt>
    <dgm:pt modelId="{C70F0659-7564-4BA3-A879-E16D52FB8F27}">
      <dgm:prSet phldrT="[Text]"/>
      <dgm:spPr/>
      <dgm:t>
        <a:bodyPr/>
        <a:lstStyle/>
        <a:p>
          <a:r>
            <a:rPr lang="en-US" dirty="0" smtClean="0"/>
            <a:t>Relevant  Educational Programs</a:t>
          </a:r>
          <a:endParaRPr lang="en-US" dirty="0"/>
        </a:p>
      </dgm:t>
    </dgm:pt>
    <dgm:pt modelId="{9A53713E-2151-40E8-87C8-0F5591F7596B}" type="parTrans" cxnId="{B7BBE5CE-3C02-4156-8762-1836E973BE6E}">
      <dgm:prSet/>
      <dgm:spPr/>
      <dgm:t>
        <a:bodyPr/>
        <a:lstStyle/>
        <a:p>
          <a:endParaRPr lang="en-US"/>
        </a:p>
      </dgm:t>
    </dgm:pt>
    <dgm:pt modelId="{D2572F3A-23A4-431F-B23B-07D0F5AD24D1}" type="sibTrans" cxnId="{B7BBE5CE-3C02-4156-8762-1836E973BE6E}">
      <dgm:prSet/>
      <dgm:spPr/>
      <dgm:t>
        <a:bodyPr/>
        <a:lstStyle/>
        <a:p>
          <a:endParaRPr lang="en-US"/>
        </a:p>
      </dgm:t>
    </dgm:pt>
    <dgm:pt modelId="{14F606F5-E816-4141-87D8-8611AF53F8D5}">
      <dgm:prSet phldrT="[Text]"/>
      <dgm:spPr/>
      <dgm:t>
        <a:bodyPr/>
        <a:lstStyle/>
        <a:p>
          <a:endParaRPr lang="en-US" sz="1000" dirty="0"/>
        </a:p>
      </dgm:t>
    </dgm:pt>
    <dgm:pt modelId="{6CB31DDE-F128-4445-BD17-7D4561204F84}" type="parTrans" cxnId="{39F0C203-3F17-4379-97DA-05C226F73F4A}">
      <dgm:prSet/>
      <dgm:spPr/>
      <dgm:t>
        <a:bodyPr/>
        <a:lstStyle/>
        <a:p>
          <a:endParaRPr lang="en-US"/>
        </a:p>
      </dgm:t>
    </dgm:pt>
    <dgm:pt modelId="{75F35A5F-1300-4479-81C8-9F5BA9A61050}" type="sibTrans" cxnId="{39F0C203-3F17-4379-97DA-05C226F73F4A}">
      <dgm:prSet/>
      <dgm:spPr/>
      <dgm:t>
        <a:bodyPr/>
        <a:lstStyle/>
        <a:p>
          <a:endParaRPr lang="en-US"/>
        </a:p>
      </dgm:t>
    </dgm:pt>
    <dgm:pt modelId="{C30F6B06-3790-4858-AC99-CE85B6FA331E}">
      <dgm:prSet phldrT="[Text]" custT="1"/>
      <dgm:spPr/>
      <dgm:t>
        <a:bodyPr/>
        <a:lstStyle/>
        <a:p>
          <a:r>
            <a:rPr lang="en-US" sz="1000" dirty="0" smtClean="0"/>
            <a:t> </a:t>
          </a:r>
          <a:r>
            <a:rPr lang="en-US" sz="1200" dirty="0" smtClean="0"/>
            <a:t>Develops industry specific educational pathways for working learners</a:t>
          </a:r>
          <a:endParaRPr lang="en-US" sz="1200" dirty="0"/>
        </a:p>
      </dgm:t>
    </dgm:pt>
    <dgm:pt modelId="{A3C1392D-2766-4B79-9708-E9B07D84E31E}" type="parTrans" cxnId="{4A88580A-5604-4D87-9EFE-B45D3AE4CF90}">
      <dgm:prSet/>
      <dgm:spPr/>
      <dgm:t>
        <a:bodyPr/>
        <a:lstStyle/>
        <a:p>
          <a:endParaRPr lang="en-US"/>
        </a:p>
      </dgm:t>
    </dgm:pt>
    <dgm:pt modelId="{D2CFF09A-3006-4426-8734-0289DE26CA56}" type="sibTrans" cxnId="{4A88580A-5604-4D87-9EFE-B45D3AE4CF90}">
      <dgm:prSet/>
      <dgm:spPr/>
      <dgm:t>
        <a:bodyPr/>
        <a:lstStyle/>
        <a:p>
          <a:endParaRPr lang="en-US"/>
        </a:p>
      </dgm:t>
    </dgm:pt>
    <dgm:pt modelId="{92334917-F107-4AE7-BE0A-ADA9C6E6DE80}">
      <dgm:prSet phldrT="[Text]" custT="1"/>
      <dgm:spPr/>
      <dgm:t>
        <a:bodyPr/>
        <a:lstStyle/>
        <a:p>
          <a:r>
            <a:rPr lang="en-US" sz="1400" dirty="0" smtClean="0"/>
            <a:t> Provides third-party validation</a:t>
          </a:r>
          <a:endParaRPr lang="en-US" sz="1400" dirty="0"/>
        </a:p>
      </dgm:t>
    </dgm:pt>
    <dgm:pt modelId="{2B4A8F05-35F5-48DE-A359-D2E56D0158B8}" type="parTrans" cxnId="{E8FE970E-25E2-496A-8C88-6F902A11CFE4}">
      <dgm:prSet/>
      <dgm:spPr/>
      <dgm:t>
        <a:bodyPr/>
        <a:lstStyle/>
        <a:p>
          <a:endParaRPr lang="en-US"/>
        </a:p>
      </dgm:t>
    </dgm:pt>
    <dgm:pt modelId="{CDADB9B5-143A-4EF4-B7C9-6C85040FB177}" type="sibTrans" cxnId="{E8FE970E-25E2-496A-8C88-6F902A11CFE4}">
      <dgm:prSet/>
      <dgm:spPr/>
      <dgm:t>
        <a:bodyPr/>
        <a:lstStyle/>
        <a:p>
          <a:endParaRPr lang="en-US"/>
        </a:p>
      </dgm:t>
    </dgm:pt>
    <dgm:pt modelId="{8911409E-AEA0-48AD-A34A-55F174D830B4}">
      <dgm:prSet phldrT="[Text]" custT="1"/>
      <dgm:spPr/>
      <dgm:t>
        <a:bodyPr/>
        <a:lstStyle/>
        <a:p>
          <a:r>
            <a:rPr lang="en-US" sz="1200" dirty="0" smtClean="0"/>
            <a:t> Helps UOPX calibrate its educational portfolio to industry workforce development needs</a:t>
          </a:r>
          <a:endParaRPr lang="en-US" sz="1200" dirty="0"/>
        </a:p>
      </dgm:t>
    </dgm:pt>
    <dgm:pt modelId="{462AEFEB-E6DF-4B2C-9138-BC90CE1F34BB}" type="parTrans" cxnId="{E6648DF1-EC86-41D2-B01A-69EAEAE6258E}">
      <dgm:prSet/>
      <dgm:spPr/>
      <dgm:t>
        <a:bodyPr/>
        <a:lstStyle/>
        <a:p>
          <a:endParaRPr lang="en-US"/>
        </a:p>
      </dgm:t>
    </dgm:pt>
    <dgm:pt modelId="{9701BE10-5609-4B78-A272-797C7D1852AC}" type="sibTrans" cxnId="{E6648DF1-EC86-41D2-B01A-69EAEAE6258E}">
      <dgm:prSet/>
      <dgm:spPr/>
      <dgm:t>
        <a:bodyPr/>
        <a:lstStyle/>
        <a:p>
          <a:endParaRPr lang="en-US"/>
        </a:p>
      </dgm:t>
    </dgm:pt>
    <dgm:pt modelId="{5C92E30E-30B9-4827-B9A6-481B99068C36}">
      <dgm:prSet phldrT="[Text]" custT="1"/>
      <dgm:spPr/>
      <dgm:t>
        <a:bodyPr/>
        <a:lstStyle/>
        <a:p>
          <a:endParaRPr lang="en-US" sz="1400" dirty="0"/>
        </a:p>
      </dgm:t>
    </dgm:pt>
    <dgm:pt modelId="{32584F6A-6193-42C8-9C7E-6D9D0249BAC5}" type="parTrans" cxnId="{2555F6C6-3048-40F5-84B4-FFA6DC8A79D4}">
      <dgm:prSet/>
      <dgm:spPr/>
      <dgm:t>
        <a:bodyPr/>
        <a:lstStyle/>
        <a:p>
          <a:endParaRPr lang="en-US"/>
        </a:p>
      </dgm:t>
    </dgm:pt>
    <dgm:pt modelId="{F1C83613-14BE-415B-9514-4372043179BA}" type="sibTrans" cxnId="{2555F6C6-3048-40F5-84B4-FFA6DC8A79D4}">
      <dgm:prSet/>
      <dgm:spPr/>
      <dgm:t>
        <a:bodyPr/>
        <a:lstStyle/>
        <a:p>
          <a:endParaRPr lang="en-US"/>
        </a:p>
      </dgm:t>
    </dgm:pt>
    <dgm:pt modelId="{E8987B40-4592-4892-A769-902B0C1323E2}">
      <dgm:prSet phldrT="[Text]" custT="1"/>
      <dgm:spPr/>
      <dgm:t>
        <a:bodyPr/>
        <a:lstStyle/>
        <a:p>
          <a:r>
            <a:rPr lang="en-US" sz="1200" dirty="0" smtClean="0"/>
            <a:t> Helps professionalize careers in each industry by developing industry-relevant degree pathways for learners</a:t>
          </a:r>
          <a:endParaRPr lang="en-US" sz="1200" dirty="0"/>
        </a:p>
      </dgm:t>
    </dgm:pt>
    <dgm:pt modelId="{CEBAD4CC-2F6B-48AF-A79E-06715795A004}" type="parTrans" cxnId="{9F075965-C3C0-481D-BFFF-5511F654B3B5}">
      <dgm:prSet/>
      <dgm:spPr/>
      <dgm:t>
        <a:bodyPr/>
        <a:lstStyle/>
        <a:p>
          <a:endParaRPr lang="en-US"/>
        </a:p>
      </dgm:t>
    </dgm:pt>
    <dgm:pt modelId="{B8410430-F74E-42C1-AD02-52C18D51F938}" type="sibTrans" cxnId="{9F075965-C3C0-481D-BFFF-5511F654B3B5}">
      <dgm:prSet/>
      <dgm:spPr/>
      <dgm:t>
        <a:bodyPr/>
        <a:lstStyle/>
        <a:p>
          <a:endParaRPr lang="en-US"/>
        </a:p>
      </dgm:t>
    </dgm:pt>
    <dgm:pt modelId="{1FCE07D5-5BEA-4CD1-93DE-671D6BE03A10}">
      <dgm:prSet phldrT="[Text]"/>
      <dgm:spPr/>
      <dgm:t>
        <a:bodyPr/>
        <a:lstStyle/>
        <a:p>
          <a:endParaRPr lang="en-US" sz="800" dirty="0"/>
        </a:p>
      </dgm:t>
    </dgm:pt>
    <dgm:pt modelId="{DC7E16F5-F68A-4F00-B63A-9050FB08923B}" type="parTrans" cxnId="{70DA8F1E-3B4A-4AB1-B49B-619AD9B8AB14}">
      <dgm:prSet/>
      <dgm:spPr/>
      <dgm:t>
        <a:bodyPr/>
        <a:lstStyle/>
        <a:p>
          <a:endParaRPr lang="en-US"/>
        </a:p>
      </dgm:t>
    </dgm:pt>
    <dgm:pt modelId="{2B802213-248B-4F73-B048-546AEF438F08}" type="sibTrans" cxnId="{70DA8F1E-3B4A-4AB1-B49B-619AD9B8AB14}">
      <dgm:prSet/>
      <dgm:spPr/>
      <dgm:t>
        <a:bodyPr/>
        <a:lstStyle/>
        <a:p>
          <a:endParaRPr lang="en-US"/>
        </a:p>
      </dgm:t>
    </dgm:pt>
    <dgm:pt modelId="{86C6ACDC-A478-40DB-A6AE-AD2A840976DF}">
      <dgm:prSet phldrT="[Text]" custT="1"/>
      <dgm:spPr/>
      <dgm:t>
        <a:bodyPr/>
        <a:lstStyle/>
        <a:p>
          <a:endParaRPr lang="en-US" sz="1400" dirty="0"/>
        </a:p>
      </dgm:t>
    </dgm:pt>
    <dgm:pt modelId="{1E42FDD1-EE82-400B-852E-845C46B70A5F}" type="parTrans" cxnId="{C93341E2-99C7-4C26-B47A-D0D4610925C7}">
      <dgm:prSet/>
      <dgm:spPr/>
      <dgm:t>
        <a:bodyPr/>
        <a:lstStyle/>
        <a:p>
          <a:endParaRPr lang="en-US"/>
        </a:p>
      </dgm:t>
    </dgm:pt>
    <dgm:pt modelId="{1784127D-99EF-456C-BC5C-493FDBE4B0BB}" type="sibTrans" cxnId="{C93341E2-99C7-4C26-B47A-D0D4610925C7}">
      <dgm:prSet/>
      <dgm:spPr/>
      <dgm:t>
        <a:bodyPr/>
        <a:lstStyle/>
        <a:p>
          <a:endParaRPr lang="en-US"/>
        </a:p>
      </dgm:t>
    </dgm:pt>
    <dgm:pt modelId="{8E000773-7A80-4DC1-B693-1BFAE27F6D1A}">
      <dgm:prSet phldrT="[Text]" custT="1"/>
      <dgm:spPr/>
      <dgm:t>
        <a:bodyPr/>
        <a:lstStyle/>
        <a:p>
          <a:endParaRPr lang="en-US" sz="1200" dirty="0"/>
        </a:p>
      </dgm:t>
    </dgm:pt>
    <dgm:pt modelId="{A07EBF09-543D-4219-92F1-BA0B99B0E6F2}" type="parTrans" cxnId="{03514F2F-0F41-488D-960E-55A2C16A465D}">
      <dgm:prSet/>
      <dgm:spPr/>
      <dgm:t>
        <a:bodyPr/>
        <a:lstStyle/>
        <a:p>
          <a:endParaRPr lang="en-US"/>
        </a:p>
      </dgm:t>
    </dgm:pt>
    <dgm:pt modelId="{657ADD45-D315-43C2-B5A3-AE8C120F9C8C}" type="sibTrans" cxnId="{03514F2F-0F41-488D-960E-55A2C16A465D}">
      <dgm:prSet/>
      <dgm:spPr/>
      <dgm:t>
        <a:bodyPr/>
        <a:lstStyle/>
        <a:p>
          <a:endParaRPr lang="en-US"/>
        </a:p>
      </dgm:t>
    </dgm:pt>
    <dgm:pt modelId="{4650A0A9-0FEB-4346-AE6A-4768CFA485C6}">
      <dgm:prSet phldrT="[Text]" custT="1"/>
      <dgm:spPr/>
      <dgm:t>
        <a:bodyPr/>
        <a:lstStyle/>
        <a:p>
          <a:endParaRPr lang="en-US" sz="1200" dirty="0"/>
        </a:p>
      </dgm:t>
    </dgm:pt>
    <dgm:pt modelId="{67EF892E-2555-496E-9FD1-F89FD9D32885}" type="parTrans" cxnId="{B5CBFA00-9DBE-4A33-8C2D-3F28AA56F7A1}">
      <dgm:prSet/>
      <dgm:spPr/>
      <dgm:t>
        <a:bodyPr/>
        <a:lstStyle/>
        <a:p>
          <a:endParaRPr lang="en-US"/>
        </a:p>
      </dgm:t>
    </dgm:pt>
    <dgm:pt modelId="{EB6F9ADA-8EBD-4CE0-8E4B-EDC7878C5F88}" type="sibTrans" cxnId="{B5CBFA00-9DBE-4A33-8C2D-3F28AA56F7A1}">
      <dgm:prSet/>
      <dgm:spPr/>
      <dgm:t>
        <a:bodyPr/>
        <a:lstStyle/>
        <a:p>
          <a:endParaRPr lang="en-US"/>
        </a:p>
      </dgm:t>
    </dgm:pt>
    <dgm:pt modelId="{D080A8DB-FFB7-42B1-B691-DA52C3DBCC15}" type="pres">
      <dgm:prSet presAssocID="{743FE36A-4303-4A9C-9DFA-20D07081F574}" presName="Name0" presStyleCnt="0">
        <dgm:presLayoutVars>
          <dgm:dir/>
          <dgm:animLvl val="lvl"/>
          <dgm:resizeHandles val="exact"/>
        </dgm:presLayoutVars>
      </dgm:prSet>
      <dgm:spPr/>
      <dgm:t>
        <a:bodyPr/>
        <a:lstStyle/>
        <a:p>
          <a:endParaRPr lang="en-US"/>
        </a:p>
      </dgm:t>
    </dgm:pt>
    <dgm:pt modelId="{2FFCB693-A15C-4A49-B173-FD2AEA360EEE}" type="pres">
      <dgm:prSet presAssocID="{743FE36A-4303-4A9C-9DFA-20D07081F574}" presName="tSp" presStyleCnt="0"/>
      <dgm:spPr/>
    </dgm:pt>
    <dgm:pt modelId="{F765FE64-28DA-40A1-91ED-5327115185D5}" type="pres">
      <dgm:prSet presAssocID="{743FE36A-4303-4A9C-9DFA-20D07081F574}" presName="bSp" presStyleCnt="0"/>
      <dgm:spPr/>
    </dgm:pt>
    <dgm:pt modelId="{6BB1C680-D435-4475-A425-5CAC7649F995}" type="pres">
      <dgm:prSet presAssocID="{743FE36A-4303-4A9C-9DFA-20D07081F574}" presName="process" presStyleCnt="0"/>
      <dgm:spPr/>
    </dgm:pt>
    <dgm:pt modelId="{0C73AF58-7725-47AC-834D-8DC94B3C9A59}" type="pres">
      <dgm:prSet presAssocID="{CE7629B9-C09F-4C4D-9733-73CB6443FFA7}" presName="composite1" presStyleCnt="0"/>
      <dgm:spPr/>
    </dgm:pt>
    <dgm:pt modelId="{4AFF275D-A7C5-47EF-AB3D-52DD6470BA84}" type="pres">
      <dgm:prSet presAssocID="{CE7629B9-C09F-4C4D-9733-73CB6443FFA7}" presName="dummyNode1" presStyleLbl="node1" presStyleIdx="0" presStyleCnt="3"/>
      <dgm:spPr/>
    </dgm:pt>
    <dgm:pt modelId="{72877471-0986-450E-9135-434C00B92D79}" type="pres">
      <dgm:prSet presAssocID="{CE7629B9-C09F-4C4D-9733-73CB6443FFA7}" presName="childNode1" presStyleLbl="bgAcc1" presStyleIdx="0" presStyleCnt="3">
        <dgm:presLayoutVars>
          <dgm:bulletEnabled val="1"/>
        </dgm:presLayoutVars>
      </dgm:prSet>
      <dgm:spPr/>
      <dgm:t>
        <a:bodyPr/>
        <a:lstStyle/>
        <a:p>
          <a:endParaRPr lang="en-US"/>
        </a:p>
      </dgm:t>
    </dgm:pt>
    <dgm:pt modelId="{A8FC7DA1-B7C4-490B-A77A-67E19DB3D0CF}" type="pres">
      <dgm:prSet presAssocID="{CE7629B9-C09F-4C4D-9733-73CB6443FFA7}" presName="childNode1tx" presStyleLbl="bgAcc1" presStyleIdx="0" presStyleCnt="3">
        <dgm:presLayoutVars>
          <dgm:bulletEnabled val="1"/>
        </dgm:presLayoutVars>
      </dgm:prSet>
      <dgm:spPr/>
      <dgm:t>
        <a:bodyPr/>
        <a:lstStyle/>
        <a:p>
          <a:endParaRPr lang="en-US"/>
        </a:p>
      </dgm:t>
    </dgm:pt>
    <dgm:pt modelId="{5C2196AB-6DD1-4964-AD1D-E267E2AA24E3}" type="pres">
      <dgm:prSet presAssocID="{CE7629B9-C09F-4C4D-9733-73CB6443FFA7}" presName="parentNode1" presStyleLbl="node1" presStyleIdx="0" presStyleCnt="3" custLinFactNeighborX="4956" custLinFactNeighborY="27833">
        <dgm:presLayoutVars>
          <dgm:chMax val="1"/>
          <dgm:bulletEnabled val="1"/>
        </dgm:presLayoutVars>
      </dgm:prSet>
      <dgm:spPr/>
      <dgm:t>
        <a:bodyPr/>
        <a:lstStyle/>
        <a:p>
          <a:endParaRPr lang="en-US"/>
        </a:p>
      </dgm:t>
    </dgm:pt>
    <dgm:pt modelId="{9960E69A-1953-416C-BF78-24E251A640ED}" type="pres">
      <dgm:prSet presAssocID="{CE7629B9-C09F-4C4D-9733-73CB6443FFA7}" presName="connSite1" presStyleCnt="0"/>
      <dgm:spPr/>
    </dgm:pt>
    <dgm:pt modelId="{7656095E-3A5B-42F8-A622-4A02A57982AB}" type="pres">
      <dgm:prSet presAssocID="{7A87D154-EE1D-4497-B1BC-DFFFEA34651E}" presName="Name9" presStyleLbl="sibTrans2D1" presStyleIdx="0" presStyleCnt="2" custLinFactNeighborX="1770" custLinFactNeighborY="-1467"/>
      <dgm:spPr/>
      <dgm:t>
        <a:bodyPr/>
        <a:lstStyle/>
        <a:p>
          <a:endParaRPr lang="en-US"/>
        </a:p>
      </dgm:t>
    </dgm:pt>
    <dgm:pt modelId="{A5484FC9-F9A9-46EB-8F43-D3BE5E08EE39}" type="pres">
      <dgm:prSet presAssocID="{69EC0EC0-C73A-4118-A2C0-BAA03B960316}" presName="composite2" presStyleCnt="0"/>
      <dgm:spPr/>
    </dgm:pt>
    <dgm:pt modelId="{92C113E8-2FE7-4A39-9A4A-8A169BD76F95}" type="pres">
      <dgm:prSet presAssocID="{69EC0EC0-C73A-4118-A2C0-BAA03B960316}" presName="dummyNode2" presStyleLbl="node1" presStyleIdx="0" presStyleCnt="3"/>
      <dgm:spPr/>
    </dgm:pt>
    <dgm:pt modelId="{8BC979BB-B32B-49E6-893C-C3EE0B51A9E3}" type="pres">
      <dgm:prSet presAssocID="{69EC0EC0-C73A-4118-A2C0-BAA03B960316}" presName="childNode2" presStyleLbl="bgAcc1" presStyleIdx="1" presStyleCnt="3">
        <dgm:presLayoutVars>
          <dgm:bulletEnabled val="1"/>
        </dgm:presLayoutVars>
      </dgm:prSet>
      <dgm:spPr/>
      <dgm:t>
        <a:bodyPr/>
        <a:lstStyle/>
        <a:p>
          <a:endParaRPr lang="en-US"/>
        </a:p>
      </dgm:t>
    </dgm:pt>
    <dgm:pt modelId="{AFB25B2C-DE25-45CF-B7B7-26B21D9AE82A}" type="pres">
      <dgm:prSet presAssocID="{69EC0EC0-C73A-4118-A2C0-BAA03B960316}" presName="childNode2tx" presStyleLbl="bgAcc1" presStyleIdx="1" presStyleCnt="3">
        <dgm:presLayoutVars>
          <dgm:bulletEnabled val="1"/>
        </dgm:presLayoutVars>
      </dgm:prSet>
      <dgm:spPr/>
      <dgm:t>
        <a:bodyPr/>
        <a:lstStyle/>
        <a:p>
          <a:endParaRPr lang="en-US"/>
        </a:p>
      </dgm:t>
    </dgm:pt>
    <dgm:pt modelId="{1BA1257C-F7DA-488C-A0A2-8117535BC796}" type="pres">
      <dgm:prSet presAssocID="{69EC0EC0-C73A-4118-A2C0-BAA03B960316}" presName="parentNode2" presStyleLbl="node1" presStyleIdx="1" presStyleCnt="3" custLinFactNeighborX="5558" custLinFactNeighborY="-12883">
        <dgm:presLayoutVars>
          <dgm:chMax val="0"/>
          <dgm:bulletEnabled val="1"/>
        </dgm:presLayoutVars>
      </dgm:prSet>
      <dgm:spPr/>
      <dgm:t>
        <a:bodyPr/>
        <a:lstStyle/>
        <a:p>
          <a:endParaRPr lang="en-US"/>
        </a:p>
      </dgm:t>
    </dgm:pt>
    <dgm:pt modelId="{A65F79DD-25F8-4954-9E04-3BAA58C59294}" type="pres">
      <dgm:prSet presAssocID="{69EC0EC0-C73A-4118-A2C0-BAA03B960316}" presName="connSite2" presStyleCnt="0"/>
      <dgm:spPr/>
    </dgm:pt>
    <dgm:pt modelId="{D5664D11-B655-4A03-A0A7-732E15C5CF1C}" type="pres">
      <dgm:prSet presAssocID="{EFA9C608-550C-4DF1-8B24-4EF52E13FD2D}" presName="Name18" presStyleLbl="sibTrans2D1" presStyleIdx="1" presStyleCnt="2" custLinFactNeighborX="12259" custLinFactNeighborY="2641"/>
      <dgm:spPr/>
      <dgm:t>
        <a:bodyPr/>
        <a:lstStyle/>
        <a:p>
          <a:endParaRPr lang="en-US"/>
        </a:p>
      </dgm:t>
    </dgm:pt>
    <dgm:pt modelId="{418A5E68-3C8A-4D75-9F68-06AE01A4FF25}" type="pres">
      <dgm:prSet presAssocID="{C70F0659-7564-4BA3-A879-E16D52FB8F27}" presName="composite1" presStyleCnt="0"/>
      <dgm:spPr/>
    </dgm:pt>
    <dgm:pt modelId="{AFE4EF35-A5EF-40A3-AA1C-50808E373BA1}" type="pres">
      <dgm:prSet presAssocID="{C70F0659-7564-4BA3-A879-E16D52FB8F27}" presName="dummyNode1" presStyleLbl="node1" presStyleIdx="1" presStyleCnt="3"/>
      <dgm:spPr/>
    </dgm:pt>
    <dgm:pt modelId="{8A79D677-6180-4A4B-AECD-DF825015DC9D}" type="pres">
      <dgm:prSet presAssocID="{C70F0659-7564-4BA3-A879-E16D52FB8F27}" presName="childNode1" presStyleLbl="bgAcc1" presStyleIdx="2" presStyleCnt="3">
        <dgm:presLayoutVars>
          <dgm:bulletEnabled val="1"/>
        </dgm:presLayoutVars>
      </dgm:prSet>
      <dgm:spPr/>
      <dgm:t>
        <a:bodyPr/>
        <a:lstStyle/>
        <a:p>
          <a:endParaRPr lang="en-US"/>
        </a:p>
      </dgm:t>
    </dgm:pt>
    <dgm:pt modelId="{389C6EC7-581E-4480-945D-795E5625990B}" type="pres">
      <dgm:prSet presAssocID="{C70F0659-7564-4BA3-A879-E16D52FB8F27}" presName="childNode1tx" presStyleLbl="bgAcc1" presStyleIdx="2" presStyleCnt="3">
        <dgm:presLayoutVars>
          <dgm:bulletEnabled val="1"/>
        </dgm:presLayoutVars>
      </dgm:prSet>
      <dgm:spPr/>
      <dgm:t>
        <a:bodyPr/>
        <a:lstStyle/>
        <a:p>
          <a:endParaRPr lang="en-US"/>
        </a:p>
      </dgm:t>
    </dgm:pt>
    <dgm:pt modelId="{EFFC9A14-C69C-4285-B12D-8A38A6EAC710}" type="pres">
      <dgm:prSet presAssocID="{C70F0659-7564-4BA3-A879-E16D52FB8F27}" presName="parentNode1" presStyleLbl="node1" presStyleIdx="2" presStyleCnt="3" custLinFactNeighborX="-1357" custLinFactNeighborY="56183">
        <dgm:presLayoutVars>
          <dgm:chMax val="1"/>
          <dgm:bulletEnabled val="1"/>
        </dgm:presLayoutVars>
      </dgm:prSet>
      <dgm:spPr/>
      <dgm:t>
        <a:bodyPr/>
        <a:lstStyle/>
        <a:p>
          <a:endParaRPr lang="en-US"/>
        </a:p>
      </dgm:t>
    </dgm:pt>
    <dgm:pt modelId="{D45FECAE-C85C-4400-8A5E-034E5D75119E}" type="pres">
      <dgm:prSet presAssocID="{C70F0659-7564-4BA3-A879-E16D52FB8F27}" presName="connSite1" presStyleCnt="0"/>
      <dgm:spPr/>
    </dgm:pt>
  </dgm:ptLst>
  <dgm:cxnLst>
    <dgm:cxn modelId="{F94BF0D1-97A4-4F9B-B692-25107F66344B}" type="presOf" srcId="{C30F6B06-3790-4858-AC99-CE85B6FA331E}" destId="{389C6EC7-581E-4480-945D-795E5625990B}" srcOrd="1" destOrd="1" presId="urn:microsoft.com/office/officeart/2005/8/layout/hProcess4"/>
    <dgm:cxn modelId="{436832F6-76AE-49D6-84EE-92141F31B942}" type="presOf" srcId="{14F606F5-E816-4141-87D8-8611AF53F8D5}" destId="{8A79D677-6180-4A4B-AECD-DF825015DC9D}" srcOrd="0" destOrd="0" presId="urn:microsoft.com/office/officeart/2005/8/layout/hProcess4"/>
    <dgm:cxn modelId="{13038B17-4FD5-49A2-9D68-917794557E56}" type="presOf" srcId="{5C92E30E-30B9-4827-B9A6-481B99068C36}" destId="{8BC979BB-B32B-49E6-893C-C3EE0B51A9E3}" srcOrd="0" destOrd="3" presId="urn:microsoft.com/office/officeart/2005/8/layout/hProcess4"/>
    <dgm:cxn modelId="{03514F2F-0F41-488D-960E-55A2C16A465D}" srcId="{69EC0EC0-C73A-4118-A2C0-BAA03B960316}" destId="{8E000773-7A80-4DC1-B693-1BFAE27F6D1A}" srcOrd="1" destOrd="0" parTransId="{A07EBF09-543D-4219-92F1-BA0B99B0E6F2}" sibTransId="{657ADD45-D315-43C2-B5A3-AE8C120F9C8C}"/>
    <dgm:cxn modelId="{5F58F431-27E9-4F92-B39F-5A671336FEFC}" type="presOf" srcId="{743FE36A-4303-4A9C-9DFA-20D07081F574}" destId="{D080A8DB-FFB7-42B1-B691-DA52C3DBCC15}" srcOrd="0" destOrd="0" presId="urn:microsoft.com/office/officeart/2005/8/layout/hProcess4"/>
    <dgm:cxn modelId="{C93341E2-99C7-4C26-B47A-D0D4610925C7}" srcId="{CE7629B9-C09F-4C4D-9733-73CB6443FFA7}" destId="{86C6ACDC-A478-40DB-A6AE-AD2A840976DF}" srcOrd="2" destOrd="0" parTransId="{1E42FDD1-EE82-400B-852E-845C46B70A5F}" sibTransId="{1784127D-99EF-456C-BC5C-493FDBE4B0BB}"/>
    <dgm:cxn modelId="{D3F88E04-7B85-4FB4-A5C2-4F145207E819}" type="presOf" srcId="{7A87D154-EE1D-4497-B1BC-DFFFEA34651E}" destId="{7656095E-3A5B-42F8-A622-4A02A57982AB}" srcOrd="0" destOrd="0" presId="urn:microsoft.com/office/officeart/2005/8/layout/hProcess4"/>
    <dgm:cxn modelId="{D251E608-7CF5-430D-B473-25C142A48CC4}" type="presOf" srcId="{92334917-F107-4AE7-BE0A-ADA9C6E6DE80}" destId="{A8FC7DA1-B7C4-490B-A77A-67E19DB3D0CF}" srcOrd="1" destOrd="3" presId="urn:microsoft.com/office/officeart/2005/8/layout/hProcess4"/>
    <dgm:cxn modelId="{B3770C01-E6F5-4D35-A06B-1FE61603838C}" srcId="{69EC0EC0-C73A-4118-A2C0-BAA03B960316}" destId="{C25EBAAC-4CE8-4A13-8934-E5848B21670A}" srcOrd="0" destOrd="0" parTransId="{8B2E65DC-8308-4600-A3F5-2E14DB760D66}" sibTransId="{02955C4C-4226-4FC1-B329-B40F24555AEA}"/>
    <dgm:cxn modelId="{4A88580A-5604-4D87-9EFE-B45D3AE4CF90}" srcId="{C70F0659-7564-4BA3-A879-E16D52FB8F27}" destId="{C30F6B06-3790-4858-AC99-CE85B6FA331E}" srcOrd="1" destOrd="0" parTransId="{A3C1392D-2766-4B79-9708-E9B07D84E31E}" sibTransId="{D2CFF09A-3006-4426-8734-0289DE26CA56}"/>
    <dgm:cxn modelId="{A05C530D-E20A-4721-8DC4-C112A9AF8163}" type="presOf" srcId="{86C6ACDC-A478-40DB-A6AE-AD2A840976DF}" destId="{A8FC7DA1-B7C4-490B-A77A-67E19DB3D0CF}" srcOrd="1" destOrd="2" presId="urn:microsoft.com/office/officeart/2005/8/layout/hProcess4"/>
    <dgm:cxn modelId="{B5CBFA00-9DBE-4A33-8C2D-3F28AA56F7A1}" srcId="{C70F0659-7564-4BA3-A879-E16D52FB8F27}" destId="{4650A0A9-0FEB-4346-AE6A-4768CFA485C6}" srcOrd="2" destOrd="0" parTransId="{67EF892E-2555-496E-9FD1-F89FD9D32885}" sibTransId="{EB6F9ADA-8EBD-4CE0-8E4B-EDC7878C5F88}"/>
    <dgm:cxn modelId="{F1EF7572-5B94-4D8E-957C-CCC3107BA088}" type="presOf" srcId="{8911409E-AEA0-48AD-A34A-55F174D830B4}" destId="{8BC979BB-B32B-49E6-893C-C3EE0B51A9E3}" srcOrd="0" destOrd="2" presId="urn:microsoft.com/office/officeart/2005/8/layout/hProcess4"/>
    <dgm:cxn modelId="{E8FE970E-25E2-496A-8C88-6F902A11CFE4}" srcId="{CE7629B9-C09F-4C4D-9733-73CB6443FFA7}" destId="{92334917-F107-4AE7-BE0A-ADA9C6E6DE80}" srcOrd="3" destOrd="0" parTransId="{2B4A8F05-35F5-48DE-A359-D2E56D0158B8}" sibTransId="{CDADB9B5-143A-4EF4-B7C9-6C85040FB177}"/>
    <dgm:cxn modelId="{39F0C203-3F17-4379-97DA-05C226F73F4A}" srcId="{C70F0659-7564-4BA3-A879-E16D52FB8F27}" destId="{14F606F5-E816-4141-87D8-8611AF53F8D5}" srcOrd="0" destOrd="0" parTransId="{6CB31DDE-F128-4445-BD17-7D4561204F84}" sibTransId="{75F35A5F-1300-4479-81C8-9F5BA9A61050}"/>
    <dgm:cxn modelId="{CC261C63-9DD8-448F-BBE6-5EB0F1DBE039}" type="presOf" srcId="{CE7629B9-C09F-4C4D-9733-73CB6443FFA7}" destId="{5C2196AB-6DD1-4964-AD1D-E267E2AA24E3}" srcOrd="0" destOrd="0" presId="urn:microsoft.com/office/officeart/2005/8/layout/hProcess4"/>
    <dgm:cxn modelId="{4E30B12D-7DA8-45D7-813A-DC107522BEFA}" type="presOf" srcId="{86C6ACDC-A478-40DB-A6AE-AD2A840976DF}" destId="{72877471-0986-450E-9135-434C00B92D79}" srcOrd="0" destOrd="2" presId="urn:microsoft.com/office/officeart/2005/8/layout/hProcess4"/>
    <dgm:cxn modelId="{29656339-CBFC-4379-9CD2-A0CDB5A85D5A}" type="presOf" srcId="{1FCE07D5-5BEA-4CD1-93DE-671D6BE03A10}" destId="{72877471-0986-450E-9135-434C00B92D79}" srcOrd="0" destOrd="0" presId="urn:microsoft.com/office/officeart/2005/8/layout/hProcess4"/>
    <dgm:cxn modelId="{296664B2-6BC5-4BE2-AAD6-83A95FE014D1}" type="presOf" srcId="{C25EBAAC-4CE8-4A13-8934-E5848B21670A}" destId="{AFB25B2C-DE25-45CF-B7B7-26B21D9AE82A}" srcOrd="1" destOrd="0" presId="urn:microsoft.com/office/officeart/2005/8/layout/hProcess4"/>
    <dgm:cxn modelId="{CDE07A23-3094-4C16-A658-5D2D57F4845E}" type="presOf" srcId="{69EC0EC0-C73A-4118-A2C0-BAA03B960316}" destId="{1BA1257C-F7DA-488C-A0A2-8117535BC796}" srcOrd="0" destOrd="0" presId="urn:microsoft.com/office/officeart/2005/8/layout/hProcess4"/>
    <dgm:cxn modelId="{24E72C6F-404B-4FE0-BA16-4BB676CEBA90}" type="presOf" srcId="{EFA9C608-550C-4DF1-8B24-4EF52E13FD2D}" destId="{D5664D11-B655-4A03-A0A7-732E15C5CF1C}" srcOrd="0" destOrd="0" presId="urn:microsoft.com/office/officeart/2005/8/layout/hProcess4"/>
    <dgm:cxn modelId="{70DA8F1E-3B4A-4AB1-B49B-619AD9B8AB14}" srcId="{CE7629B9-C09F-4C4D-9733-73CB6443FFA7}" destId="{1FCE07D5-5BEA-4CD1-93DE-671D6BE03A10}" srcOrd="0" destOrd="0" parTransId="{DC7E16F5-F68A-4F00-B63A-9050FB08923B}" sibTransId="{2B802213-248B-4F73-B048-546AEF438F08}"/>
    <dgm:cxn modelId="{302173A5-5F32-40BD-8B88-1E533EA5EAD0}" type="presOf" srcId="{E8987B40-4592-4892-A769-902B0C1323E2}" destId="{389C6EC7-581E-4480-945D-795E5625990B}" srcOrd="1" destOrd="3" presId="urn:microsoft.com/office/officeart/2005/8/layout/hProcess4"/>
    <dgm:cxn modelId="{F93CCE05-5B23-4406-94D7-C5D941394E8E}" type="presOf" srcId="{C30F6B06-3790-4858-AC99-CE85B6FA331E}" destId="{8A79D677-6180-4A4B-AECD-DF825015DC9D}" srcOrd="0" destOrd="1" presId="urn:microsoft.com/office/officeart/2005/8/layout/hProcess4"/>
    <dgm:cxn modelId="{2F38EADD-1FA5-46EE-B000-95127705F745}" type="presOf" srcId="{8911409E-AEA0-48AD-A34A-55F174D830B4}" destId="{AFB25B2C-DE25-45CF-B7B7-26B21D9AE82A}" srcOrd="1" destOrd="2" presId="urn:microsoft.com/office/officeart/2005/8/layout/hProcess4"/>
    <dgm:cxn modelId="{A11F3091-7239-4ADE-86E0-21E03CDCC891}" type="presOf" srcId="{8E000773-7A80-4DC1-B693-1BFAE27F6D1A}" destId="{8BC979BB-B32B-49E6-893C-C3EE0B51A9E3}" srcOrd="0" destOrd="1" presId="urn:microsoft.com/office/officeart/2005/8/layout/hProcess4"/>
    <dgm:cxn modelId="{926146C6-5AAF-4C77-9425-303D53F99017}" type="presOf" srcId="{E8987B40-4592-4892-A769-902B0C1323E2}" destId="{8A79D677-6180-4A4B-AECD-DF825015DC9D}" srcOrd="0" destOrd="3" presId="urn:microsoft.com/office/officeart/2005/8/layout/hProcess4"/>
    <dgm:cxn modelId="{7445F008-DB18-4DBB-9285-8C693111F7BB}" type="presOf" srcId="{8E000773-7A80-4DC1-B693-1BFAE27F6D1A}" destId="{AFB25B2C-DE25-45CF-B7B7-26B21D9AE82A}" srcOrd="1" destOrd="1" presId="urn:microsoft.com/office/officeart/2005/8/layout/hProcess4"/>
    <dgm:cxn modelId="{127E5907-6CA0-4EB5-8043-379EEDEF8152}" srcId="{CE7629B9-C09F-4C4D-9733-73CB6443FFA7}" destId="{482597BE-0E8D-4843-BC9A-215049973783}" srcOrd="1" destOrd="0" parTransId="{2F4713D5-5E58-4DCA-A816-80A4DCCF9AD6}" sibTransId="{676AD7B1-2D7F-4075-9B9A-9E9FE0622B97}"/>
    <dgm:cxn modelId="{9F075965-C3C0-481D-BFFF-5511F654B3B5}" srcId="{C70F0659-7564-4BA3-A879-E16D52FB8F27}" destId="{E8987B40-4592-4892-A769-902B0C1323E2}" srcOrd="3" destOrd="0" parTransId="{CEBAD4CC-2F6B-48AF-A79E-06715795A004}" sibTransId="{B8410430-F74E-42C1-AD02-52C18D51F938}"/>
    <dgm:cxn modelId="{1B67894F-17A2-4958-ADF7-40108E9FCA46}" type="presOf" srcId="{4650A0A9-0FEB-4346-AE6A-4768CFA485C6}" destId="{8A79D677-6180-4A4B-AECD-DF825015DC9D}" srcOrd="0" destOrd="2" presId="urn:microsoft.com/office/officeart/2005/8/layout/hProcess4"/>
    <dgm:cxn modelId="{E6648DF1-EC86-41D2-B01A-69EAEAE6258E}" srcId="{69EC0EC0-C73A-4118-A2C0-BAA03B960316}" destId="{8911409E-AEA0-48AD-A34A-55F174D830B4}" srcOrd="2" destOrd="0" parTransId="{462AEFEB-E6DF-4B2C-9138-BC90CE1F34BB}" sibTransId="{9701BE10-5609-4B78-A272-797C7D1852AC}"/>
    <dgm:cxn modelId="{DA81E542-7476-4B27-9492-EFCBA785DAE8}" type="presOf" srcId="{1FCE07D5-5BEA-4CD1-93DE-671D6BE03A10}" destId="{A8FC7DA1-B7C4-490B-A77A-67E19DB3D0CF}" srcOrd="1" destOrd="0" presId="urn:microsoft.com/office/officeart/2005/8/layout/hProcess4"/>
    <dgm:cxn modelId="{42FBF6E8-5672-44E6-82CC-1F055C86B28C}" type="presOf" srcId="{482597BE-0E8D-4843-BC9A-215049973783}" destId="{72877471-0986-450E-9135-434C00B92D79}" srcOrd="0" destOrd="1" presId="urn:microsoft.com/office/officeart/2005/8/layout/hProcess4"/>
    <dgm:cxn modelId="{323AEE4A-A6F1-40F4-BC92-B0897EABD686}" type="presOf" srcId="{14F606F5-E816-4141-87D8-8611AF53F8D5}" destId="{389C6EC7-581E-4480-945D-795E5625990B}" srcOrd="1" destOrd="0" presId="urn:microsoft.com/office/officeart/2005/8/layout/hProcess4"/>
    <dgm:cxn modelId="{20514949-F029-4EB3-978C-0186908FF8D4}" srcId="{743FE36A-4303-4A9C-9DFA-20D07081F574}" destId="{CE7629B9-C09F-4C4D-9733-73CB6443FFA7}" srcOrd="0" destOrd="0" parTransId="{11F05709-3A4E-4212-A72C-5499C28EB0CD}" sibTransId="{7A87D154-EE1D-4497-B1BC-DFFFEA34651E}"/>
    <dgm:cxn modelId="{04A84C51-7D59-4313-841A-BF7CEB39F0BD}" type="presOf" srcId="{482597BE-0E8D-4843-BC9A-215049973783}" destId="{A8FC7DA1-B7C4-490B-A77A-67E19DB3D0CF}" srcOrd="1" destOrd="1" presId="urn:microsoft.com/office/officeart/2005/8/layout/hProcess4"/>
    <dgm:cxn modelId="{774CFE8D-69F2-4748-B9C3-2CD9DAB3C10A}" type="presOf" srcId="{C25EBAAC-4CE8-4A13-8934-E5848B21670A}" destId="{8BC979BB-B32B-49E6-893C-C3EE0B51A9E3}" srcOrd="0" destOrd="0" presId="urn:microsoft.com/office/officeart/2005/8/layout/hProcess4"/>
    <dgm:cxn modelId="{A72A0343-C0B4-4426-B40F-78BDE9CEF7C2}" type="presOf" srcId="{92334917-F107-4AE7-BE0A-ADA9C6E6DE80}" destId="{72877471-0986-450E-9135-434C00B92D79}" srcOrd="0" destOrd="3" presId="urn:microsoft.com/office/officeart/2005/8/layout/hProcess4"/>
    <dgm:cxn modelId="{4493D7E2-1A39-49C6-8271-61459513D996}" type="presOf" srcId="{C70F0659-7564-4BA3-A879-E16D52FB8F27}" destId="{EFFC9A14-C69C-4285-B12D-8A38A6EAC710}" srcOrd="0" destOrd="0" presId="urn:microsoft.com/office/officeart/2005/8/layout/hProcess4"/>
    <dgm:cxn modelId="{B00A89CD-2343-49B8-A8BF-C69190C41E3C}" srcId="{743FE36A-4303-4A9C-9DFA-20D07081F574}" destId="{69EC0EC0-C73A-4118-A2C0-BAA03B960316}" srcOrd="1" destOrd="0" parTransId="{99E5C8AB-A45D-47C6-A632-2DD4827F64C8}" sibTransId="{EFA9C608-550C-4DF1-8B24-4EF52E13FD2D}"/>
    <dgm:cxn modelId="{2555F6C6-3048-40F5-84B4-FFA6DC8A79D4}" srcId="{69EC0EC0-C73A-4118-A2C0-BAA03B960316}" destId="{5C92E30E-30B9-4827-B9A6-481B99068C36}" srcOrd="3" destOrd="0" parTransId="{32584F6A-6193-42C8-9C7E-6D9D0249BAC5}" sibTransId="{F1C83613-14BE-415B-9514-4372043179BA}"/>
    <dgm:cxn modelId="{B7BBE5CE-3C02-4156-8762-1836E973BE6E}" srcId="{743FE36A-4303-4A9C-9DFA-20D07081F574}" destId="{C70F0659-7564-4BA3-A879-E16D52FB8F27}" srcOrd="2" destOrd="0" parTransId="{9A53713E-2151-40E8-87C8-0F5591F7596B}" sibTransId="{D2572F3A-23A4-431F-B23B-07D0F5AD24D1}"/>
    <dgm:cxn modelId="{1EE6E63C-6ECE-4330-95B4-A854B97B8DA6}" type="presOf" srcId="{5C92E30E-30B9-4827-B9A6-481B99068C36}" destId="{AFB25B2C-DE25-45CF-B7B7-26B21D9AE82A}" srcOrd="1" destOrd="3" presId="urn:microsoft.com/office/officeart/2005/8/layout/hProcess4"/>
    <dgm:cxn modelId="{B5CEE464-C56F-488C-AEE7-F91631842048}" type="presOf" srcId="{4650A0A9-0FEB-4346-AE6A-4768CFA485C6}" destId="{389C6EC7-581E-4480-945D-795E5625990B}" srcOrd="1" destOrd="2" presId="urn:microsoft.com/office/officeart/2005/8/layout/hProcess4"/>
    <dgm:cxn modelId="{614E0100-354B-4D41-B575-C8870651AB98}" type="presParOf" srcId="{D080A8DB-FFB7-42B1-B691-DA52C3DBCC15}" destId="{2FFCB693-A15C-4A49-B173-FD2AEA360EEE}" srcOrd="0" destOrd="0" presId="urn:microsoft.com/office/officeart/2005/8/layout/hProcess4"/>
    <dgm:cxn modelId="{492E6056-BCCE-4A36-935D-E0623B5BC502}" type="presParOf" srcId="{D080A8DB-FFB7-42B1-B691-DA52C3DBCC15}" destId="{F765FE64-28DA-40A1-91ED-5327115185D5}" srcOrd="1" destOrd="0" presId="urn:microsoft.com/office/officeart/2005/8/layout/hProcess4"/>
    <dgm:cxn modelId="{8574FFC3-66DF-404F-9FB9-F001B3322CE6}" type="presParOf" srcId="{D080A8DB-FFB7-42B1-B691-DA52C3DBCC15}" destId="{6BB1C680-D435-4475-A425-5CAC7649F995}" srcOrd="2" destOrd="0" presId="urn:microsoft.com/office/officeart/2005/8/layout/hProcess4"/>
    <dgm:cxn modelId="{ABA44662-A626-4F36-B59D-6C54C4AEE587}" type="presParOf" srcId="{6BB1C680-D435-4475-A425-5CAC7649F995}" destId="{0C73AF58-7725-47AC-834D-8DC94B3C9A59}" srcOrd="0" destOrd="0" presId="urn:microsoft.com/office/officeart/2005/8/layout/hProcess4"/>
    <dgm:cxn modelId="{EFC426B4-52CB-4D4F-AF3C-9093FE4D96AE}" type="presParOf" srcId="{0C73AF58-7725-47AC-834D-8DC94B3C9A59}" destId="{4AFF275D-A7C5-47EF-AB3D-52DD6470BA84}" srcOrd="0" destOrd="0" presId="urn:microsoft.com/office/officeart/2005/8/layout/hProcess4"/>
    <dgm:cxn modelId="{6FEA6390-7B7D-479D-A434-1ADD91F06DB3}" type="presParOf" srcId="{0C73AF58-7725-47AC-834D-8DC94B3C9A59}" destId="{72877471-0986-450E-9135-434C00B92D79}" srcOrd="1" destOrd="0" presId="urn:microsoft.com/office/officeart/2005/8/layout/hProcess4"/>
    <dgm:cxn modelId="{F117F363-1E0E-46E0-931E-6CBB8D1A6C7B}" type="presParOf" srcId="{0C73AF58-7725-47AC-834D-8DC94B3C9A59}" destId="{A8FC7DA1-B7C4-490B-A77A-67E19DB3D0CF}" srcOrd="2" destOrd="0" presId="urn:microsoft.com/office/officeart/2005/8/layout/hProcess4"/>
    <dgm:cxn modelId="{0D91CCF1-A493-421C-9BCB-9032576AC322}" type="presParOf" srcId="{0C73AF58-7725-47AC-834D-8DC94B3C9A59}" destId="{5C2196AB-6DD1-4964-AD1D-E267E2AA24E3}" srcOrd="3" destOrd="0" presId="urn:microsoft.com/office/officeart/2005/8/layout/hProcess4"/>
    <dgm:cxn modelId="{093F34AD-4A45-4E53-9F35-FD077BA62DA0}" type="presParOf" srcId="{0C73AF58-7725-47AC-834D-8DC94B3C9A59}" destId="{9960E69A-1953-416C-BF78-24E251A640ED}" srcOrd="4" destOrd="0" presId="urn:microsoft.com/office/officeart/2005/8/layout/hProcess4"/>
    <dgm:cxn modelId="{9A18EA3C-FEC7-45E2-B6DD-D17ED2D30184}" type="presParOf" srcId="{6BB1C680-D435-4475-A425-5CAC7649F995}" destId="{7656095E-3A5B-42F8-A622-4A02A57982AB}" srcOrd="1" destOrd="0" presId="urn:microsoft.com/office/officeart/2005/8/layout/hProcess4"/>
    <dgm:cxn modelId="{58AC7789-D283-4EAB-95B3-C41795655FF1}" type="presParOf" srcId="{6BB1C680-D435-4475-A425-5CAC7649F995}" destId="{A5484FC9-F9A9-46EB-8F43-D3BE5E08EE39}" srcOrd="2" destOrd="0" presId="urn:microsoft.com/office/officeart/2005/8/layout/hProcess4"/>
    <dgm:cxn modelId="{F23A1A17-0A09-4CF3-8A15-1E65D4171492}" type="presParOf" srcId="{A5484FC9-F9A9-46EB-8F43-D3BE5E08EE39}" destId="{92C113E8-2FE7-4A39-9A4A-8A169BD76F95}" srcOrd="0" destOrd="0" presId="urn:microsoft.com/office/officeart/2005/8/layout/hProcess4"/>
    <dgm:cxn modelId="{9A09357A-DB92-446F-88E4-AE379C57FB72}" type="presParOf" srcId="{A5484FC9-F9A9-46EB-8F43-D3BE5E08EE39}" destId="{8BC979BB-B32B-49E6-893C-C3EE0B51A9E3}" srcOrd="1" destOrd="0" presId="urn:microsoft.com/office/officeart/2005/8/layout/hProcess4"/>
    <dgm:cxn modelId="{D54AC661-FAE4-40C9-9E0F-2638CF802A20}" type="presParOf" srcId="{A5484FC9-F9A9-46EB-8F43-D3BE5E08EE39}" destId="{AFB25B2C-DE25-45CF-B7B7-26B21D9AE82A}" srcOrd="2" destOrd="0" presId="urn:microsoft.com/office/officeart/2005/8/layout/hProcess4"/>
    <dgm:cxn modelId="{4EF2A392-B68D-4D0A-8615-C3C8F9FF09B0}" type="presParOf" srcId="{A5484FC9-F9A9-46EB-8F43-D3BE5E08EE39}" destId="{1BA1257C-F7DA-488C-A0A2-8117535BC796}" srcOrd="3" destOrd="0" presId="urn:microsoft.com/office/officeart/2005/8/layout/hProcess4"/>
    <dgm:cxn modelId="{3E0DB5DA-81FA-4C47-8C86-85B361097993}" type="presParOf" srcId="{A5484FC9-F9A9-46EB-8F43-D3BE5E08EE39}" destId="{A65F79DD-25F8-4954-9E04-3BAA58C59294}" srcOrd="4" destOrd="0" presId="urn:microsoft.com/office/officeart/2005/8/layout/hProcess4"/>
    <dgm:cxn modelId="{BBF019C3-248D-408D-9B66-008490022438}" type="presParOf" srcId="{6BB1C680-D435-4475-A425-5CAC7649F995}" destId="{D5664D11-B655-4A03-A0A7-732E15C5CF1C}" srcOrd="3" destOrd="0" presId="urn:microsoft.com/office/officeart/2005/8/layout/hProcess4"/>
    <dgm:cxn modelId="{FB157B6F-9CE9-4FA6-8BDD-FC51CF3F57B6}" type="presParOf" srcId="{6BB1C680-D435-4475-A425-5CAC7649F995}" destId="{418A5E68-3C8A-4D75-9F68-06AE01A4FF25}" srcOrd="4" destOrd="0" presId="urn:microsoft.com/office/officeart/2005/8/layout/hProcess4"/>
    <dgm:cxn modelId="{D037937D-1B1A-4385-8916-D781E7F94FBF}" type="presParOf" srcId="{418A5E68-3C8A-4D75-9F68-06AE01A4FF25}" destId="{AFE4EF35-A5EF-40A3-AA1C-50808E373BA1}" srcOrd="0" destOrd="0" presId="urn:microsoft.com/office/officeart/2005/8/layout/hProcess4"/>
    <dgm:cxn modelId="{BEB6A31E-4EC4-42EB-B89A-3300FCC6C87F}" type="presParOf" srcId="{418A5E68-3C8A-4D75-9F68-06AE01A4FF25}" destId="{8A79D677-6180-4A4B-AECD-DF825015DC9D}" srcOrd="1" destOrd="0" presId="urn:microsoft.com/office/officeart/2005/8/layout/hProcess4"/>
    <dgm:cxn modelId="{30871C8F-1E0D-4BBA-9EC6-CFB7E9686B2F}" type="presParOf" srcId="{418A5E68-3C8A-4D75-9F68-06AE01A4FF25}" destId="{389C6EC7-581E-4480-945D-795E5625990B}" srcOrd="2" destOrd="0" presId="urn:microsoft.com/office/officeart/2005/8/layout/hProcess4"/>
    <dgm:cxn modelId="{0F020180-BDA1-478C-8CD4-14D4703C34B7}" type="presParOf" srcId="{418A5E68-3C8A-4D75-9F68-06AE01A4FF25}" destId="{EFFC9A14-C69C-4285-B12D-8A38A6EAC710}" srcOrd="3" destOrd="0" presId="urn:microsoft.com/office/officeart/2005/8/layout/hProcess4"/>
    <dgm:cxn modelId="{DE0DEE5C-4467-44EC-BEAE-2DB6F0FC38FC}" type="presParOf" srcId="{418A5E68-3C8A-4D75-9F68-06AE01A4FF25}" destId="{D45FECAE-C85C-4400-8A5E-034E5D75119E}"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BAC79E-D016-4328-B118-439FDE111552}" type="doc">
      <dgm:prSet loTypeId="urn:microsoft.com/office/officeart/2005/8/layout/pyramid4" loCatId="relationship" qsTypeId="urn:microsoft.com/office/officeart/2005/8/quickstyle/3d2" qsCatId="3D" csTypeId="urn:microsoft.com/office/officeart/2005/8/colors/accent2_2" csCatId="accent2" phldr="1"/>
      <dgm:spPr/>
      <dgm:t>
        <a:bodyPr/>
        <a:lstStyle/>
        <a:p>
          <a:endParaRPr lang="en-US"/>
        </a:p>
      </dgm:t>
    </dgm:pt>
    <dgm:pt modelId="{5661ED5A-7410-4A80-9B7D-4377B11E74F5}">
      <dgm:prSet phldrT="[Text]"/>
      <dgm:spPr/>
      <dgm:t>
        <a:bodyPr/>
        <a:lstStyle/>
        <a:p>
          <a:r>
            <a:rPr lang="en-US" dirty="0" smtClean="0"/>
            <a:t>Industry Marketplace</a:t>
          </a:r>
          <a:endParaRPr lang="en-US" dirty="0"/>
        </a:p>
      </dgm:t>
    </dgm:pt>
    <dgm:pt modelId="{F8C78C7A-EC7C-449A-A8FA-E299B756A026}" type="parTrans" cxnId="{4A8E9472-704D-4F97-99C4-92B385DD7936}">
      <dgm:prSet/>
      <dgm:spPr/>
      <dgm:t>
        <a:bodyPr/>
        <a:lstStyle/>
        <a:p>
          <a:endParaRPr lang="en-US"/>
        </a:p>
      </dgm:t>
    </dgm:pt>
    <dgm:pt modelId="{BFE4E133-DB0C-46BC-B90B-0311BF7993D7}" type="sibTrans" cxnId="{4A8E9472-704D-4F97-99C4-92B385DD7936}">
      <dgm:prSet/>
      <dgm:spPr/>
      <dgm:t>
        <a:bodyPr/>
        <a:lstStyle/>
        <a:p>
          <a:endParaRPr lang="en-US"/>
        </a:p>
      </dgm:t>
    </dgm:pt>
    <dgm:pt modelId="{CF6BBD1E-F8C0-42FD-8503-9D26B71C1CD3}">
      <dgm:prSet phldrT="[Text]"/>
      <dgm:spPr/>
      <dgm:t>
        <a:bodyPr/>
        <a:lstStyle/>
        <a:p>
          <a:r>
            <a:rPr lang="en-US" dirty="0" smtClean="0"/>
            <a:t> Academic  Program Development</a:t>
          </a:r>
          <a:endParaRPr lang="en-US" dirty="0"/>
        </a:p>
      </dgm:t>
    </dgm:pt>
    <dgm:pt modelId="{A46087D9-4005-43EF-A2A0-8268A96A7DE6}" type="parTrans" cxnId="{F7168B9C-4F00-43B3-9910-9CF919B95E91}">
      <dgm:prSet/>
      <dgm:spPr/>
      <dgm:t>
        <a:bodyPr/>
        <a:lstStyle/>
        <a:p>
          <a:endParaRPr lang="en-US"/>
        </a:p>
      </dgm:t>
    </dgm:pt>
    <dgm:pt modelId="{96CDAF67-0493-4F77-A2CF-EE3E485914C9}" type="sibTrans" cxnId="{F7168B9C-4F00-43B3-9910-9CF919B95E91}">
      <dgm:prSet/>
      <dgm:spPr/>
      <dgm:t>
        <a:bodyPr/>
        <a:lstStyle/>
        <a:p>
          <a:endParaRPr lang="en-US"/>
        </a:p>
      </dgm:t>
    </dgm:pt>
    <dgm:pt modelId="{721FD9A0-4432-47EB-AA04-B0BBA70F5FD0}">
      <dgm:prSet phldrT="[Text]"/>
      <dgm:spPr/>
      <dgm:t>
        <a:bodyPr/>
        <a:lstStyle/>
        <a:p>
          <a:r>
            <a:rPr lang="en-US" dirty="0" smtClean="0"/>
            <a:t> National Industry Strategy Group</a:t>
          </a:r>
          <a:endParaRPr lang="en-US" dirty="0"/>
        </a:p>
      </dgm:t>
    </dgm:pt>
    <dgm:pt modelId="{CBDE3619-213B-4612-AEE8-4393AA27F4AB}" type="parTrans" cxnId="{75ACFDB9-734C-438E-978A-83C9F04072A5}">
      <dgm:prSet/>
      <dgm:spPr/>
      <dgm:t>
        <a:bodyPr/>
        <a:lstStyle/>
        <a:p>
          <a:endParaRPr lang="en-US"/>
        </a:p>
      </dgm:t>
    </dgm:pt>
    <dgm:pt modelId="{8B9AE937-47BF-4DC6-9F47-5F17BDD51795}" type="sibTrans" cxnId="{75ACFDB9-734C-438E-978A-83C9F04072A5}">
      <dgm:prSet/>
      <dgm:spPr/>
      <dgm:t>
        <a:bodyPr/>
        <a:lstStyle/>
        <a:p>
          <a:endParaRPr lang="en-US"/>
        </a:p>
      </dgm:t>
    </dgm:pt>
    <dgm:pt modelId="{03B15B0E-9F87-4F1E-B89A-F0BCF6FDFB53}">
      <dgm:prSet phldrT="[Text]"/>
      <dgm:spPr/>
      <dgm:t>
        <a:bodyPr/>
        <a:lstStyle/>
        <a:p>
          <a:r>
            <a:rPr lang="en-US" dirty="0" smtClean="0"/>
            <a:t> Marketing and Communications to Industry Leaders</a:t>
          </a:r>
          <a:endParaRPr lang="en-US" dirty="0"/>
        </a:p>
      </dgm:t>
    </dgm:pt>
    <dgm:pt modelId="{0ADFB163-A65D-4EE0-9390-7E64D2C59388}" type="parTrans" cxnId="{466AB621-9367-4977-8F67-613D35F0284D}">
      <dgm:prSet/>
      <dgm:spPr/>
      <dgm:t>
        <a:bodyPr/>
        <a:lstStyle/>
        <a:p>
          <a:endParaRPr lang="en-US"/>
        </a:p>
      </dgm:t>
    </dgm:pt>
    <dgm:pt modelId="{FC727D79-1FDC-48E4-9E43-6DAB20E6E882}" type="sibTrans" cxnId="{466AB621-9367-4977-8F67-613D35F0284D}">
      <dgm:prSet/>
      <dgm:spPr/>
      <dgm:t>
        <a:bodyPr/>
        <a:lstStyle/>
        <a:p>
          <a:endParaRPr lang="en-US"/>
        </a:p>
      </dgm:t>
    </dgm:pt>
    <dgm:pt modelId="{65A69F65-4DAF-45F3-A451-108F72DEBEBB}" type="pres">
      <dgm:prSet presAssocID="{DFBAC79E-D016-4328-B118-439FDE111552}" presName="compositeShape" presStyleCnt="0">
        <dgm:presLayoutVars>
          <dgm:chMax val="9"/>
          <dgm:dir/>
          <dgm:resizeHandles val="exact"/>
        </dgm:presLayoutVars>
      </dgm:prSet>
      <dgm:spPr/>
      <dgm:t>
        <a:bodyPr/>
        <a:lstStyle/>
        <a:p>
          <a:endParaRPr lang="en-US"/>
        </a:p>
      </dgm:t>
    </dgm:pt>
    <dgm:pt modelId="{D802F75A-923A-4D73-B726-5C125A4C11F4}" type="pres">
      <dgm:prSet presAssocID="{DFBAC79E-D016-4328-B118-439FDE111552}" presName="triangle1" presStyleLbl="node1" presStyleIdx="0" presStyleCnt="4">
        <dgm:presLayoutVars>
          <dgm:bulletEnabled val="1"/>
        </dgm:presLayoutVars>
      </dgm:prSet>
      <dgm:spPr/>
      <dgm:t>
        <a:bodyPr/>
        <a:lstStyle/>
        <a:p>
          <a:endParaRPr lang="en-US"/>
        </a:p>
      </dgm:t>
    </dgm:pt>
    <dgm:pt modelId="{40D8BBE3-ED3F-4829-88DC-CCA333FF9F1C}" type="pres">
      <dgm:prSet presAssocID="{DFBAC79E-D016-4328-B118-439FDE111552}" presName="triangle2" presStyleLbl="node1" presStyleIdx="1" presStyleCnt="4">
        <dgm:presLayoutVars>
          <dgm:bulletEnabled val="1"/>
        </dgm:presLayoutVars>
      </dgm:prSet>
      <dgm:spPr/>
      <dgm:t>
        <a:bodyPr/>
        <a:lstStyle/>
        <a:p>
          <a:endParaRPr lang="en-US"/>
        </a:p>
      </dgm:t>
    </dgm:pt>
    <dgm:pt modelId="{02D7DAF0-EAAD-4D0A-8D54-5BF67609596F}" type="pres">
      <dgm:prSet presAssocID="{DFBAC79E-D016-4328-B118-439FDE111552}" presName="triangle3" presStyleLbl="node1" presStyleIdx="2" presStyleCnt="4">
        <dgm:presLayoutVars>
          <dgm:bulletEnabled val="1"/>
        </dgm:presLayoutVars>
      </dgm:prSet>
      <dgm:spPr/>
      <dgm:t>
        <a:bodyPr/>
        <a:lstStyle/>
        <a:p>
          <a:endParaRPr lang="en-US"/>
        </a:p>
      </dgm:t>
    </dgm:pt>
    <dgm:pt modelId="{5FE42968-C0FA-43C0-947D-59DE6BF30977}" type="pres">
      <dgm:prSet presAssocID="{DFBAC79E-D016-4328-B118-439FDE111552}" presName="triangle4" presStyleLbl="node1" presStyleIdx="3" presStyleCnt="4">
        <dgm:presLayoutVars>
          <dgm:bulletEnabled val="1"/>
        </dgm:presLayoutVars>
      </dgm:prSet>
      <dgm:spPr/>
      <dgm:t>
        <a:bodyPr/>
        <a:lstStyle/>
        <a:p>
          <a:endParaRPr lang="en-US"/>
        </a:p>
      </dgm:t>
    </dgm:pt>
  </dgm:ptLst>
  <dgm:cxnLst>
    <dgm:cxn modelId="{FF00C49A-12EB-488F-AEBC-78D6325C0F31}" type="presOf" srcId="{5661ED5A-7410-4A80-9B7D-4377B11E74F5}" destId="{D802F75A-923A-4D73-B726-5C125A4C11F4}" srcOrd="0" destOrd="0" presId="urn:microsoft.com/office/officeart/2005/8/layout/pyramid4"/>
    <dgm:cxn modelId="{466AB621-9367-4977-8F67-613D35F0284D}" srcId="{DFBAC79E-D016-4328-B118-439FDE111552}" destId="{03B15B0E-9F87-4F1E-B89A-F0BCF6FDFB53}" srcOrd="3" destOrd="0" parTransId="{0ADFB163-A65D-4EE0-9390-7E64D2C59388}" sibTransId="{FC727D79-1FDC-48E4-9E43-6DAB20E6E882}"/>
    <dgm:cxn modelId="{0B2DEF41-1177-4186-AB77-6107201D3480}" type="presOf" srcId="{721FD9A0-4432-47EB-AA04-B0BBA70F5FD0}" destId="{02D7DAF0-EAAD-4D0A-8D54-5BF67609596F}" srcOrd="0" destOrd="0" presId="urn:microsoft.com/office/officeart/2005/8/layout/pyramid4"/>
    <dgm:cxn modelId="{FC8C568E-8C9C-463D-AC53-389CD0755E51}" type="presOf" srcId="{CF6BBD1E-F8C0-42FD-8503-9D26B71C1CD3}" destId="{40D8BBE3-ED3F-4829-88DC-CCA333FF9F1C}" srcOrd="0" destOrd="0" presId="urn:microsoft.com/office/officeart/2005/8/layout/pyramid4"/>
    <dgm:cxn modelId="{7B54D38A-553D-421E-873F-FEEED9EDF703}" type="presOf" srcId="{DFBAC79E-D016-4328-B118-439FDE111552}" destId="{65A69F65-4DAF-45F3-A451-108F72DEBEBB}" srcOrd="0" destOrd="0" presId="urn:microsoft.com/office/officeart/2005/8/layout/pyramid4"/>
    <dgm:cxn modelId="{F7168B9C-4F00-43B3-9910-9CF919B95E91}" srcId="{DFBAC79E-D016-4328-B118-439FDE111552}" destId="{CF6BBD1E-F8C0-42FD-8503-9D26B71C1CD3}" srcOrd="1" destOrd="0" parTransId="{A46087D9-4005-43EF-A2A0-8268A96A7DE6}" sibTransId="{96CDAF67-0493-4F77-A2CF-EE3E485914C9}"/>
    <dgm:cxn modelId="{75ACFDB9-734C-438E-978A-83C9F04072A5}" srcId="{DFBAC79E-D016-4328-B118-439FDE111552}" destId="{721FD9A0-4432-47EB-AA04-B0BBA70F5FD0}" srcOrd="2" destOrd="0" parTransId="{CBDE3619-213B-4612-AEE8-4393AA27F4AB}" sibTransId="{8B9AE937-47BF-4DC6-9F47-5F17BDD51795}"/>
    <dgm:cxn modelId="{4A8E9472-704D-4F97-99C4-92B385DD7936}" srcId="{DFBAC79E-D016-4328-B118-439FDE111552}" destId="{5661ED5A-7410-4A80-9B7D-4377B11E74F5}" srcOrd="0" destOrd="0" parTransId="{F8C78C7A-EC7C-449A-A8FA-E299B756A026}" sibTransId="{BFE4E133-DB0C-46BC-B90B-0311BF7993D7}"/>
    <dgm:cxn modelId="{A9A619A0-0A0D-4418-A603-E2151BB76B47}" type="presOf" srcId="{03B15B0E-9F87-4F1E-B89A-F0BCF6FDFB53}" destId="{5FE42968-C0FA-43C0-947D-59DE6BF30977}" srcOrd="0" destOrd="0" presId="urn:microsoft.com/office/officeart/2005/8/layout/pyramid4"/>
    <dgm:cxn modelId="{1C904E6D-F663-4C23-8CC8-E4A8825934CB}" type="presParOf" srcId="{65A69F65-4DAF-45F3-A451-108F72DEBEBB}" destId="{D802F75A-923A-4D73-B726-5C125A4C11F4}" srcOrd="0" destOrd="0" presId="urn:microsoft.com/office/officeart/2005/8/layout/pyramid4"/>
    <dgm:cxn modelId="{7564DDEF-E7B8-4D1E-9AC8-8C41E5EF3222}" type="presParOf" srcId="{65A69F65-4DAF-45F3-A451-108F72DEBEBB}" destId="{40D8BBE3-ED3F-4829-88DC-CCA333FF9F1C}" srcOrd="1" destOrd="0" presId="urn:microsoft.com/office/officeart/2005/8/layout/pyramid4"/>
    <dgm:cxn modelId="{E8BB8678-20A8-4F19-BDC4-E344C7BFB6CE}" type="presParOf" srcId="{65A69F65-4DAF-45F3-A451-108F72DEBEBB}" destId="{02D7DAF0-EAAD-4D0A-8D54-5BF67609596F}" srcOrd="2" destOrd="0" presId="urn:microsoft.com/office/officeart/2005/8/layout/pyramid4"/>
    <dgm:cxn modelId="{FE854F2A-7E8B-44F6-9093-69B6C6F459BB}" type="presParOf" srcId="{65A69F65-4DAF-45F3-A451-108F72DEBEBB}" destId="{5FE42968-C0FA-43C0-947D-59DE6BF30977}"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77471-0986-450E-9135-434C00B92D79}">
      <dsp:nvSpPr>
        <dsp:cNvPr id="0" name=""/>
        <dsp:cNvSpPr/>
      </dsp:nvSpPr>
      <dsp:spPr>
        <a:xfrm>
          <a:off x="2177" y="1345257"/>
          <a:ext cx="2281166" cy="188148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355600">
            <a:lnSpc>
              <a:spcPct val="90000"/>
            </a:lnSpc>
            <a:spcBef>
              <a:spcPct val="0"/>
            </a:spcBef>
            <a:spcAft>
              <a:spcPct val="15000"/>
            </a:spcAft>
            <a:buChar char="••"/>
          </a:pPr>
          <a:endParaRPr lang="en-US" sz="800" kern="1200" dirty="0"/>
        </a:p>
        <a:p>
          <a:pPr marL="57150" lvl="1" indent="-57150" algn="l" defTabSz="355600">
            <a:lnSpc>
              <a:spcPct val="90000"/>
            </a:lnSpc>
            <a:spcBef>
              <a:spcPct val="0"/>
            </a:spcBef>
            <a:spcAft>
              <a:spcPct val="15000"/>
            </a:spcAft>
            <a:buChar char="••"/>
          </a:pPr>
          <a:r>
            <a:rPr lang="en-US" sz="800" kern="1200" dirty="0" smtClean="0"/>
            <a:t> </a:t>
          </a:r>
          <a:r>
            <a:rPr lang="en-US" sz="1400" kern="1200" dirty="0" smtClean="0"/>
            <a:t>Prioritizes workforce development needs and solutions for industry</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 Provides third-party validation</a:t>
          </a:r>
          <a:endParaRPr lang="en-US" sz="1400" kern="1200" dirty="0"/>
        </a:p>
      </dsp:txBody>
      <dsp:txXfrm>
        <a:off x="45475" y="1388555"/>
        <a:ext cx="2194570" cy="1391713"/>
      </dsp:txXfrm>
    </dsp:sp>
    <dsp:sp modelId="{7656095E-3A5B-42F8-A622-4A02A57982AB}">
      <dsp:nvSpPr>
        <dsp:cNvPr id="0" name=""/>
        <dsp:cNvSpPr/>
      </dsp:nvSpPr>
      <dsp:spPr>
        <a:xfrm>
          <a:off x="1371600" y="1981208"/>
          <a:ext cx="2368556" cy="2368556"/>
        </a:xfrm>
        <a:prstGeom prst="leftCircularArrow">
          <a:avLst>
            <a:gd name="adj1" fmla="val 3092"/>
            <a:gd name="adj2" fmla="val 379995"/>
            <a:gd name="adj3" fmla="val 1753083"/>
            <a:gd name="adj4" fmla="val 8622066"/>
            <a:gd name="adj5" fmla="val 3608"/>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2196AB-6DD1-4964-AD1D-E267E2AA24E3}">
      <dsp:nvSpPr>
        <dsp:cNvPr id="0" name=""/>
        <dsp:cNvSpPr/>
      </dsp:nvSpPr>
      <dsp:spPr>
        <a:xfrm>
          <a:off x="609596" y="3047998"/>
          <a:ext cx="2027703" cy="80635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National Industry/Sector Associations</a:t>
          </a:r>
          <a:endParaRPr lang="en-US" sz="1800" kern="1200" dirty="0"/>
        </a:p>
      </dsp:txBody>
      <dsp:txXfrm>
        <a:off x="633213" y="3071615"/>
        <a:ext cx="1980469" cy="759116"/>
      </dsp:txXfrm>
    </dsp:sp>
    <dsp:sp modelId="{8BC979BB-B32B-49E6-893C-C3EE0B51A9E3}">
      <dsp:nvSpPr>
        <dsp:cNvPr id="0" name=""/>
        <dsp:cNvSpPr/>
      </dsp:nvSpPr>
      <dsp:spPr>
        <a:xfrm>
          <a:off x="2885585" y="1345257"/>
          <a:ext cx="2281166" cy="188148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 </a:t>
          </a:r>
          <a:r>
            <a:rPr lang="en-US" sz="1200" kern="1200" dirty="0" smtClean="0"/>
            <a:t>Creates partnerships with workforce units of industry associations</a:t>
          </a: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smtClean="0"/>
            <a:t> Helps UOPX calibrate its educational portfolio to industry workforce development needs</a:t>
          </a:r>
          <a:endParaRPr lang="en-US" sz="1200" kern="1200" dirty="0"/>
        </a:p>
        <a:p>
          <a:pPr marL="114300" lvl="1" indent="-114300" algn="l" defTabSz="622300">
            <a:lnSpc>
              <a:spcPct val="90000"/>
            </a:lnSpc>
            <a:spcBef>
              <a:spcPct val="0"/>
            </a:spcBef>
            <a:spcAft>
              <a:spcPct val="15000"/>
            </a:spcAft>
            <a:buChar char="••"/>
          </a:pPr>
          <a:endParaRPr lang="en-US" sz="1400" kern="1200" dirty="0"/>
        </a:p>
      </dsp:txBody>
      <dsp:txXfrm>
        <a:off x="2928883" y="1791730"/>
        <a:ext cx="2194570" cy="1391713"/>
      </dsp:txXfrm>
    </dsp:sp>
    <dsp:sp modelId="{D5664D11-B655-4A03-A0A7-732E15C5CF1C}">
      <dsp:nvSpPr>
        <dsp:cNvPr id="0" name=""/>
        <dsp:cNvSpPr/>
      </dsp:nvSpPr>
      <dsp:spPr>
        <a:xfrm>
          <a:off x="4570419" y="253222"/>
          <a:ext cx="2633761" cy="2633761"/>
        </a:xfrm>
        <a:prstGeom prst="circularArrow">
          <a:avLst>
            <a:gd name="adj1" fmla="val 2781"/>
            <a:gd name="adj2" fmla="val 339243"/>
            <a:gd name="adj3" fmla="val 19651241"/>
            <a:gd name="adj4" fmla="val 12741506"/>
            <a:gd name="adj5" fmla="val 3244"/>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A1257C-F7DA-488C-A0A2-8117535BC796}">
      <dsp:nvSpPr>
        <dsp:cNvPr id="0" name=""/>
        <dsp:cNvSpPr/>
      </dsp:nvSpPr>
      <dsp:spPr>
        <a:xfrm>
          <a:off x="3505210" y="838199"/>
          <a:ext cx="2027703" cy="80635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National Industry Strategy Group</a:t>
          </a:r>
          <a:endParaRPr lang="en-US" sz="1800" kern="1200" dirty="0"/>
        </a:p>
      </dsp:txBody>
      <dsp:txXfrm>
        <a:off x="3528827" y="861816"/>
        <a:ext cx="1980469" cy="759116"/>
      </dsp:txXfrm>
    </dsp:sp>
    <dsp:sp modelId="{8A79D677-6180-4A4B-AECD-DF825015DC9D}">
      <dsp:nvSpPr>
        <dsp:cNvPr id="0" name=""/>
        <dsp:cNvSpPr/>
      </dsp:nvSpPr>
      <dsp:spPr>
        <a:xfrm>
          <a:off x="5768993" y="1345257"/>
          <a:ext cx="2281166" cy="188148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US" sz="1000" kern="1200" dirty="0" smtClean="0"/>
            <a:t> </a:t>
          </a:r>
          <a:r>
            <a:rPr lang="en-US" sz="1200" kern="1200" dirty="0" smtClean="0"/>
            <a:t>Develops industry specific educational pathways for working learners</a:t>
          </a: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smtClean="0"/>
            <a:t> Helps professionalize careers in each industry by developing industry-relevant degree pathways for learners</a:t>
          </a:r>
          <a:endParaRPr lang="en-US" sz="1200" kern="1200" dirty="0"/>
        </a:p>
      </dsp:txBody>
      <dsp:txXfrm>
        <a:off x="5812291" y="1388555"/>
        <a:ext cx="2194570" cy="1391713"/>
      </dsp:txXfrm>
    </dsp:sp>
    <dsp:sp modelId="{EFFC9A14-C69C-4285-B12D-8A38A6EAC710}">
      <dsp:nvSpPr>
        <dsp:cNvPr id="0" name=""/>
        <dsp:cNvSpPr/>
      </dsp:nvSpPr>
      <dsp:spPr>
        <a:xfrm>
          <a:off x="6248403" y="3276599"/>
          <a:ext cx="2027703" cy="80635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Relevant  Educational Programs</a:t>
          </a:r>
          <a:endParaRPr lang="en-US" sz="1800" kern="1200" dirty="0"/>
        </a:p>
      </dsp:txBody>
      <dsp:txXfrm>
        <a:off x="6272020" y="3300216"/>
        <a:ext cx="1980469" cy="759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2F75A-923A-4D73-B726-5C125A4C11F4}">
      <dsp:nvSpPr>
        <dsp:cNvPr id="0" name=""/>
        <dsp:cNvSpPr/>
      </dsp:nvSpPr>
      <dsp:spPr>
        <a:xfrm>
          <a:off x="2590800" y="0"/>
          <a:ext cx="2286000" cy="2286000"/>
        </a:xfrm>
        <a:prstGeom prst="triangl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Industry Marketplace</a:t>
          </a:r>
          <a:endParaRPr lang="en-US" sz="1100" kern="1200" dirty="0"/>
        </a:p>
      </dsp:txBody>
      <dsp:txXfrm>
        <a:off x="3162300" y="1143000"/>
        <a:ext cx="1143000" cy="1143000"/>
      </dsp:txXfrm>
    </dsp:sp>
    <dsp:sp modelId="{40D8BBE3-ED3F-4829-88DC-CCA333FF9F1C}">
      <dsp:nvSpPr>
        <dsp:cNvPr id="0" name=""/>
        <dsp:cNvSpPr/>
      </dsp:nvSpPr>
      <dsp:spPr>
        <a:xfrm>
          <a:off x="1447800" y="2286000"/>
          <a:ext cx="2286000" cy="2286000"/>
        </a:xfrm>
        <a:prstGeom prst="triangl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 Academic  Program Development</a:t>
          </a:r>
          <a:endParaRPr lang="en-US" sz="1100" kern="1200" dirty="0"/>
        </a:p>
      </dsp:txBody>
      <dsp:txXfrm>
        <a:off x="2019300" y="3429000"/>
        <a:ext cx="1143000" cy="1143000"/>
      </dsp:txXfrm>
    </dsp:sp>
    <dsp:sp modelId="{02D7DAF0-EAAD-4D0A-8D54-5BF67609596F}">
      <dsp:nvSpPr>
        <dsp:cNvPr id="0" name=""/>
        <dsp:cNvSpPr/>
      </dsp:nvSpPr>
      <dsp:spPr>
        <a:xfrm rot="10800000">
          <a:off x="2590800" y="2286000"/>
          <a:ext cx="2286000" cy="2286000"/>
        </a:xfrm>
        <a:prstGeom prst="triangl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 National Industry Strategy Group</a:t>
          </a:r>
          <a:endParaRPr lang="en-US" sz="1100" kern="1200" dirty="0"/>
        </a:p>
      </dsp:txBody>
      <dsp:txXfrm rot="10800000">
        <a:off x="3162300" y="2286000"/>
        <a:ext cx="1143000" cy="1143000"/>
      </dsp:txXfrm>
    </dsp:sp>
    <dsp:sp modelId="{5FE42968-C0FA-43C0-947D-59DE6BF30977}">
      <dsp:nvSpPr>
        <dsp:cNvPr id="0" name=""/>
        <dsp:cNvSpPr/>
      </dsp:nvSpPr>
      <dsp:spPr>
        <a:xfrm>
          <a:off x="3733800" y="2286000"/>
          <a:ext cx="2286000" cy="2286000"/>
        </a:xfrm>
        <a:prstGeom prst="triangl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 Marketing and Communications to Industry Leaders</a:t>
          </a:r>
          <a:endParaRPr lang="en-US" sz="1100" kern="1200" dirty="0"/>
        </a:p>
      </dsp:txBody>
      <dsp:txXfrm>
        <a:off x="4305300" y="3429000"/>
        <a:ext cx="1143000" cy="1143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84614" y="0"/>
            <a:ext cx="2971800" cy="464820"/>
          </a:xfrm>
          <a:prstGeom prst="rect">
            <a:avLst/>
          </a:prstGeom>
        </p:spPr>
        <p:txBody>
          <a:bodyPr vert="horz" lIns="92446" tIns="46223" rIns="92446" bIns="46223" rtlCol="0"/>
          <a:lstStyle>
            <a:lvl1pPr algn="r">
              <a:defRPr sz="1200"/>
            </a:lvl1pPr>
          </a:lstStyle>
          <a:p>
            <a:fld id="{93DAD64D-99D9-4A10-946D-2C34DC885326}" type="datetimeFigureOut">
              <a:rPr lang="en-US" smtClean="0"/>
              <a:pPr/>
              <a:t>11/14/2012</a:t>
            </a:fld>
            <a:endParaRPr lang="en-US" dirty="0"/>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7180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446" tIns="46223" rIns="92446" bIns="46223" rtlCol="0" anchor="b"/>
          <a:lstStyle>
            <a:lvl1pPr algn="r">
              <a:defRPr sz="1200"/>
            </a:lvl1pPr>
          </a:lstStyle>
          <a:p>
            <a:fld id="{3ECAD20C-8FB8-4A3C-A967-5E8D50DC1474}" type="slidenum">
              <a:rPr lang="en-US" smtClean="0"/>
              <a:pPr/>
              <a:t>‹Nº›</a:t>
            </a:fld>
            <a:endParaRPr lang="en-US" dirty="0"/>
          </a:p>
        </p:txBody>
      </p:sp>
    </p:spTree>
    <p:extLst>
      <p:ext uri="{BB962C8B-B14F-4D97-AF65-F5344CB8AC3E}">
        <p14:creationId xmlns:p14="http://schemas.microsoft.com/office/powerpoint/2010/main" val="76815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CAD20C-8FB8-4A3C-A967-5E8D50DC1474}" type="slidenum">
              <a:rPr lang="en-US" smtClean="0"/>
              <a:pPr/>
              <a:t>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400" dirty="0" smtClean="0"/>
              <a:t>Operationally, NISG serves as a market-facing partner for the various colleges and schools at UOPX while also creating discrete vertical market teams. Each has two roles: an internal and an external, market-facing role:</a:t>
            </a:r>
          </a:p>
          <a:p>
            <a:endParaRPr lang="en-US" sz="1400" dirty="0" smtClean="0"/>
          </a:p>
          <a:p>
            <a:pPr lvl="1">
              <a:buFont typeface="Wingdings" pitchFamily="2" charset="2"/>
              <a:buChar char="q"/>
            </a:pPr>
            <a:r>
              <a:rPr lang="en-US" sz="1400" dirty="0" smtClean="0"/>
              <a:t> Internally, within UOPX, NISG’s vertical market teams help rationalize the work with the relevant academic affairs and product marketing leaders in each college and school with industry workforce development needs and priorities. Vertical market teams underway and under development include those focused in Technology, Business, Healthcare and Nursing, Education and Criminal Justice &amp; Security.  </a:t>
            </a:r>
          </a:p>
          <a:p>
            <a:pPr lvl="1">
              <a:buFont typeface="Wingdings" pitchFamily="2" charset="2"/>
              <a:buChar char="q"/>
            </a:pPr>
            <a:endParaRPr lang="en-US" sz="1400" dirty="0" smtClean="0"/>
          </a:p>
          <a:p>
            <a:pPr lvl="1">
              <a:buFont typeface="Wingdings" pitchFamily="2" charset="2"/>
              <a:buChar char="q"/>
            </a:pPr>
            <a:r>
              <a:rPr lang="en-US" sz="1400" dirty="0" smtClean="0"/>
              <a:t> Externally, the vertical market teams create and formalize partnerships with the workforce development arms of national industry/sector associations. Through these partnerships, NISG helps UOPX calibrate its educational portfolio to nationally-recognized workforce development needs and priorities; presents occasion for industry-relevant thought leadership opportunities; and provides UOPX with third party validation and support by leading national industry/sector associations to member companies and prospective students within each market. </a:t>
            </a:r>
          </a:p>
          <a:p>
            <a:endParaRPr lang="en-US" dirty="0"/>
          </a:p>
        </p:txBody>
      </p:sp>
      <p:sp>
        <p:nvSpPr>
          <p:cNvPr id="4" name="Slide Number Placeholder 3"/>
          <p:cNvSpPr>
            <a:spLocks noGrp="1"/>
          </p:cNvSpPr>
          <p:nvPr>
            <p:ph type="sldNum" sz="quarter" idx="10"/>
          </p:nvPr>
        </p:nvSpPr>
        <p:spPr/>
        <p:txBody>
          <a:bodyPr/>
          <a:lstStyle/>
          <a:p>
            <a:fld id="{3ECAD20C-8FB8-4A3C-A967-5E8D50DC1474}"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descr="H:\CED Operations and Creatives\CED_Source_File Central_BrandingFY10\Official Logos\UOPX\UOPX_Signatures_r_062410\UOPX_Artwork Archive\Standard_Signatures\Standard_Horizontal\PNG\Medium\UOPX_Sig_Hor_Black_Medium.png"/>
          <p:cNvPicPr>
            <a:picLocks noChangeAspect="1" noChangeArrowheads="1"/>
          </p:cNvPicPr>
          <p:nvPr userDrawn="1"/>
        </p:nvPicPr>
        <p:blipFill>
          <a:blip r:embed="rId2" cstate="print"/>
          <a:srcRect/>
          <a:stretch>
            <a:fillRect/>
          </a:stretch>
        </p:blipFill>
        <p:spPr bwMode="auto">
          <a:xfrm>
            <a:off x="457200" y="248361"/>
            <a:ext cx="3933825" cy="1199439"/>
          </a:xfrm>
          <a:prstGeom prst="rect">
            <a:avLst/>
          </a:prstGeom>
          <a:noFill/>
        </p:spPr>
      </p:pic>
      <p:sp>
        <p:nvSpPr>
          <p:cNvPr id="2" name="Title 1"/>
          <p:cNvSpPr>
            <a:spLocks noGrp="1"/>
          </p:cNvSpPr>
          <p:nvPr>
            <p:ph type="ctrTitle"/>
          </p:nvPr>
        </p:nvSpPr>
        <p:spPr>
          <a:xfrm>
            <a:off x="711200" y="1828800"/>
            <a:ext cx="5003800" cy="2057400"/>
          </a:xfrm>
        </p:spPr>
        <p:txBody>
          <a:bodyPr anchor="t">
            <a:normAutofit/>
          </a:bodyPr>
          <a:lstStyle>
            <a:lvl1pPr>
              <a:defRPr sz="3600" b="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5257800"/>
            <a:ext cx="4800600" cy="914400"/>
          </a:xfrm>
        </p:spPr>
        <p:txBody>
          <a:bodyPr>
            <a:norm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Phoenix-Window.png"/>
          <p:cNvPicPr>
            <a:picLocks noChangeAspect="1"/>
          </p:cNvPicPr>
          <p:nvPr/>
        </p:nvPicPr>
        <p:blipFill>
          <a:blip r:embed="rId3" cstate="print"/>
          <a:stretch>
            <a:fillRect/>
          </a:stretch>
        </p:blipFill>
        <p:spPr>
          <a:xfrm>
            <a:off x="6858000" y="3478543"/>
            <a:ext cx="2063046" cy="239838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85800" y="6400800"/>
            <a:ext cx="685800" cy="228600"/>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 2010 University of Phoenix, Inc. All rights reserved.”  </a:t>
            </a:r>
            <a:endParaRPr lang="en-US" dirty="0"/>
          </a:p>
        </p:txBody>
      </p:sp>
      <p:sp>
        <p:nvSpPr>
          <p:cNvPr id="5" name="Slide Number Placeholder 4"/>
          <p:cNvSpPr>
            <a:spLocks noGrp="1"/>
          </p:cNvSpPr>
          <p:nvPr>
            <p:ph type="sldNum" sz="quarter" idx="12"/>
          </p:nvPr>
        </p:nvSpPr>
        <p:spPr/>
        <p:txBody>
          <a:bodyPr/>
          <a:lstStyle/>
          <a:p>
            <a:fld id="{5FC79965-9BBC-4141-A8CF-125284108EE4}"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7" name="Date Placeholder 6"/>
          <p:cNvSpPr>
            <a:spLocks noGrp="1"/>
          </p:cNvSpPr>
          <p:nvPr>
            <p:ph type="dt" sz="half" idx="10"/>
          </p:nvPr>
        </p:nvSpPr>
        <p:spPr>
          <a:xfrm>
            <a:off x="685800" y="6400800"/>
            <a:ext cx="685800" cy="228600"/>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 2010 University of Phoenix, Inc. All rights reserved.”  </a:t>
            </a:r>
            <a:endParaRPr lang="en-US" dirty="0"/>
          </a:p>
        </p:txBody>
      </p:sp>
      <p:sp>
        <p:nvSpPr>
          <p:cNvPr id="9" name="Slide Number Placeholder 8"/>
          <p:cNvSpPr>
            <a:spLocks noGrp="1"/>
          </p:cNvSpPr>
          <p:nvPr>
            <p:ph type="sldNum" sz="quarter" idx="12"/>
          </p:nvPr>
        </p:nvSpPr>
        <p:spPr/>
        <p:txBody>
          <a:bodyPr/>
          <a:lstStyle/>
          <a:p>
            <a:fld id="{5FC79965-9BBC-4141-A8CF-125284108EE4}" type="slidenum">
              <a:rPr lang="en-US" smtClean="0"/>
              <a:pPr/>
              <a:t>‹Nº›</a:t>
            </a:fld>
            <a:endParaRPr lang="en-US" dirty="0"/>
          </a:p>
        </p:txBody>
      </p:sp>
      <p:sp>
        <p:nvSpPr>
          <p:cNvPr id="11" name="Content Placeholder 2"/>
          <p:cNvSpPr>
            <a:spLocks noGrp="1"/>
          </p:cNvSpPr>
          <p:nvPr>
            <p:ph idx="14"/>
          </p:nvPr>
        </p:nvSpPr>
        <p:spPr>
          <a:xfrm>
            <a:off x="3886200" y="1828800"/>
            <a:ext cx="4572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685800" y="1828800"/>
            <a:ext cx="2743200" cy="4343400"/>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lgn="ctr">
              <a:defRPr/>
            </a:lvl1pPr>
          </a:lstStyle>
          <a:p>
            <a:r>
              <a:rPr lang="en-US" dirty="0" smtClean="0"/>
              <a:t>DRAFT </a:t>
            </a:r>
          </a:p>
          <a:p>
            <a:endParaRPr lang="en-US" dirty="0"/>
          </a:p>
        </p:txBody>
      </p:sp>
      <p:sp>
        <p:nvSpPr>
          <p:cNvPr id="6" name="Slide Number Placeholder 5"/>
          <p:cNvSpPr>
            <a:spLocks noGrp="1"/>
          </p:cNvSpPr>
          <p:nvPr>
            <p:ph type="sldNum" sz="quarter" idx="12"/>
          </p:nvPr>
        </p:nvSpPr>
        <p:spPr/>
        <p:txBody>
          <a:bodyPr/>
          <a:lstStyle/>
          <a:p>
            <a:fld id="{5FC79965-9BBC-4141-A8CF-125284108EE4}"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28600" y="228600"/>
            <a:ext cx="8686800" cy="640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UOPX-2.0-Phoenix-Crop.png"/>
          <p:cNvPicPr>
            <a:picLocks noChangeAspect="1"/>
          </p:cNvPicPr>
          <p:nvPr/>
        </p:nvPicPr>
        <p:blipFill>
          <a:blip r:embed="rId2" cstate="print">
            <a:lum/>
          </a:blip>
          <a:srcRect r="36666" b="23333"/>
          <a:stretch>
            <a:fillRect/>
          </a:stretch>
        </p:blipFill>
        <p:spPr>
          <a:xfrm>
            <a:off x="4572000" y="1371600"/>
            <a:ext cx="4343400" cy="5257800"/>
          </a:xfrm>
          <a:prstGeom prst="rect">
            <a:avLst/>
          </a:prstGeom>
        </p:spPr>
      </p:pic>
      <p:sp>
        <p:nvSpPr>
          <p:cNvPr id="2" name="Title 1"/>
          <p:cNvSpPr>
            <a:spLocks noGrp="1"/>
          </p:cNvSpPr>
          <p:nvPr>
            <p:ph type="title"/>
          </p:nvPr>
        </p:nvSpPr>
        <p:spPr>
          <a:xfrm>
            <a:off x="685800" y="1143000"/>
            <a:ext cx="4800600" cy="1362075"/>
          </a:xfrm>
        </p:spPr>
        <p:txBody>
          <a:bodyPr anchor="t">
            <a:normAutofit/>
          </a:bodyPr>
          <a:lstStyle>
            <a:lvl1pPr algn="l">
              <a:defRPr sz="36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85800" y="2743201"/>
            <a:ext cx="3886200" cy="685800"/>
          </a:xfrm>
        </p:spPr>
        <p:txBody>
          <a:bodyPr anchor="t">
            <a:normAutofit/>
          </a:bodyPr>
          <a:lstStyle>
            <a:lvl1pPr marL="0" indent="0">
              <a:buNone/>
              <a:defRPr sz="16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oC and Summar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43000" y="1828800"/>
            <a:ext cx="6858000" cy="4343399"/>
          </a:xfrm>
        </p:spPr>
        <p:txBody>
          <a:bodyPr/>
          <a:lstStyle>
            <a:lvl1pPr marL="457200" indent="-457200">
              <a:spcAft>
                <a:spcPts val="1800"/>
              </a:spcAft>
              <a:buClr>
                <a:schemeClr val="accent2"/>
              </a:buClr>
              <a:buFont typeface="+mj-lt"/>
              <a:buAutoNum type="arabicPeriod"/>
              <a:defRPr/>
            </a:lvl1pPr>
            <a:lvl2pPr marL="800100" indent="-342900">
              <a:spcAft>
                <a:spcPts val="1800"/>
              </a:spcAft>
              <a:buClr>
                <a:schemeClr val="accent2"/>
              </a:buClr>
              <a:buFont typeface="+mj-lt"/>
              <a:buAutoNum type="arabicPeriod"/>
              <a:defRPr/>
            </a:lvl2pPr>
            <a:lvl3pPr marL="1257300" indent="-342900">
              <a:spcAft>
                <a:spcPts val="1800"/>
              </a:spcAft>
              <a:buClr>
                <a:schemeClr val="accent2"/>
              </a:buClr>
              <a:buFont typeface="+mj-lt"/>
              <a:buAutoNum type="arabicPeriod"/>
              <a:defRPr/>
            </a:lvl3pPr>
            <a:lvl4pPr>
              <a:spcAft>
                <a:spcPts val="1800"/>
              </a:spcAft>
              <a:buClr>
                <a:schemeClr val="accent2"/>
              </a:buClr>
              <a:buFont typeface="+mj-lt"/>
              <a:buAutoNum type="arabicPeriod"/>
              <a:defRPr/>
            </a:lvl4pPr>
            <a:lvl5pPr>
              <a:spcAft>
                <a:spcPts val="1800"/>
              </a:spcAft>
              <a:buClr>
                <a:schemeClr val="accent2"/>
              </a:buClr>
              <a:buFont typeface="+mj-lt"/>
              <a:buAutoNum type="arabicPerio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t>© 2010 University of Phoenix, Inc. All rights reserved.”  </a:t>
            </a:r>
            <a:endParaRPr lang="en-US" dirty="0"/>
          </a:p>
        </p:txBody>
      </p:sp>
      <p:sp>
        <p:nvSpPr>
          <p:cNvPr id="6" name="Slide Number Placeholder 5"/>
          <p:cNvSpPr>
            <a:spLocks noGrp="1"/>
          </p:cNvSpPr>
          <p:nvPr>
            <p:ph type="sldNum" sz="quarter" idx="12"/>
          </p:nvPr>
        </p:nvSpPr>
        <p:spPr/>
        <p:txBody>
          <a:bodyPr/>
          <a:lstStyle/>
          <a:p>
            <a:fld id="{5FC79965-9BBC-4141-A8CF-125284108EE4}"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sp>
        <p:nvSpPr>
          <p:cNvPr id="7" name="Rectangle 6"/>
          <p:cNvSpPr/>
          <p:nvPr/>
        </p:nvSpPr>
        <p:spPr>
          <a:xfrm>
            <a:off x="228600" y="1371600"/>
            <a:ext cx="8686800" cy="525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Autofit/>
          </a:bodyPr>
          <a:lstStyle>
            <a:lvl1pPr marL="0" indent="0">
              <a:buNone/>
              <a:defRPr sz="6000" b="1">
                <a:solidFill>
                  <a:schemeClr val="bg1"/>
                </a:solidFill>
              </a:defRPr>
            </a:lvl1pPr>
            <a:lvl2pPr marL="0" indent="0">
              <a:buNone/>
              <a:defRPr sz="5400" b="1">
                <a:solidFill>
                  <a:schemeClr val="bg1"/>
                </a:solidFill>
              </a:defRPr>
            </a:lvl2pPr>
            <a:lvl3pPr marL="0" indent="0">
              <a:buNone/>
              <a:defRPr sz="4800" b="1">
                <a:solidFill>
                  <a:schemeClr val="bg1"/>
                </a:solidFill>
              </a:defRPr>
            </a:lvl3pPr>
            <a:lvl4pPr marL="0" indent="0">
              <a:buNone/>
              <a:defRPr sz="4400" b="1">
                <a:solidFill>
                  <a:schemeClr val="bg1"/>
                </a:solidFill>
              </a:defRPr>
            </a:lvl4pPr>
            <a:lvl5pPr marL="0" indent="0">
              <a:buNone/>
              <a:defRPr sz="4400" b="1">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2"/>
          </p:nvPr>
        </p:nvSpPr>
        <p:spPr>
          <a:xfrm>
            <a:off x="0" y="0"/>
            <a:ext cx="685800" cy="228600"/>
          </a:xfrm>
          <a:prstGeom prst="rect">
            <a:avLst/>
          </a:prstGeom>
        </p:spPr>
        <p:txBody>
          <a:bodyPr vert="horz" lIns="0" tIns="0" rIns="0" bIns="0" rtlCol="0" anchor="t"/>
          <a:lstStyle>
            <a:lvl1pPr algn="l">
              <a:defRPr sz="800">
                <a:solidFill>
                  <a:schemeClr val="bg1"/>
                </a:solidFill>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1"/>
          </p:nvPr>
        </p:nvSpPr>
        <p:spPr/>
        <p:txBody>
          <a:bodyPr/>
          <a:lstStyle/>
          <a:p>
            <a:r>
              <a:rPr lang="en-US" dirty="0" smtClean="0"/>
              <a:t>© 2010 University of Phoenix, Inc. All rights reserved.”  </a:t>
            </a:r>
            <a:endParaRPr lang="en-US" dirty="0"/>
          </a:p>
        </p:txBody>
      </p:sp>
      <p:sp>
        <p:nvSpPr>
          <p:cNvPr id="7" name="Slide Number Placeholder 6"/>
          <p:cNvSpPr>
            <a:spLocks noGrp="1"/>
          </p:cNvSpPr>
          <p:nvPr>
            <p:ph type="sldNum" sz="quarter" idx="12"/>
          </p:nvPr>
        </p:nvSpPr>
        <p:spPr/>
        <p:txBody>
          <a:bodyPr/>
          <a:lstStyle/>
          <a:p>
            <a:fld id="{5FC79965-9BBC-4141-A8CF-125284108EE4}" type="slidenum">
              <a:rPr lang="en-US" smtClean="0"/>
              <a:pPr/>
              <a:t>‹Nº›</a:t>
            </a:fld>
            <a:endParaRPr lang="en-US" dirty="0"/>
          </a:p>
        </p:txBody>
      </p:sp>
      <p:sp>
        <p:nvSpPr>
          <p:cNvPr id="10" name="Content Placeholder 2"/>
          <p:cNvSpPr>
            <a:spLocks noGrp="1"/>
          </p:cNvSpPr>
          <p:nvPr>
            <p:ph idx="1"/>
          </p:nvPr>
        </p:nvSpPr>
        <p:spPr>
          <a:xfrm>
            <a:off x="685800" y="1828800"/>
            <a:ext cx="3657600" cy="43433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3"/>
          </p:nvPr>
        </p:nvSpPr>
        <p:spPr>
          <a:xfrm>
            <a:off x="4800600" y="1828800"/>
            <a:ext cx="3657600" cy="43433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ubhead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1828800"/>
            <a:ext cx="7772400" cy="685800"/>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7772400" cy="3429000"/>
          </a:xfrm>
        </p:spPr>
        <p:txBody>
          <a:bodyPr>
            <a:normAutofit/>
          </a:bodyPr>
          <a:lstStyle>
            <a:lvl1pPr>
              <a:defRPr sz="2100"/>
            </a:lvl1pPr>
            <a:lvl2pPr>
              <a:defRPr sz="1800"/>
            </a:lvl2pPr>
            <a:lvl3pPr>
              <a:defRPr sz="1500"/>
            </a:lvl3pPr>
            <a:lvl4pPr>
              <a:defRPr sz="1200"/>
            </a:lvl4pPr>
            <a:lvl5pPr>
              <a:defRPr sz="1100"/>
            </a:lvl5pPr>
            <a:lvl6pPr>
              <a:defRPr sz="1000" baseline="0"/>
            </a:lvl6pPr>
            <a:lvl7pPr>
              <a:defRPr sz="900"/>
            </a:lvl7pPr>
            <a:lvl8pPr>
              <a:defRPr sz="8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Footer Placeholder 7"/>
          <p:cNvSpPr>
            <a:spLocks noGrp="1"/>
          </p:cNvSpPr>
          <p:nvPr>
            <p:ph type="ftr" sz="quarter" idx="11"/>
          </p:nvPr>
        </p:nvSpPr>
        <p:spPr/>
        <p:txBody>
          <a:bodyPr/>
          <a:lstStyle/>
          <a:p>
            <a:r>
              <a:rPr lang="en-US" dirty="0" smtClean="0"/>
              <a:t>© 2010 University of Phoenix, Inc. All rights reserved.”  </a:t>
            </a:r>
            <a:endParaRPr lang="en-US" dirty="0"/>
          </a:p>
        </p:txBody>
      </p:sp>
      <p:sp>
        <p:nvSpPr>
          <p:cNvPr id="9" name="Slide Number Placeholder 8"/>
          <p:cNvSpPr>
            <a:spLocks noGrp="1"/>
          </p:cNvSpPr>
          <p:nvPr>
            <p:ph type="sldNum" sz="quarter" idx="12"/>
          </p:nvPr>
        </p:nvSpPr>
        <p:spPr/>
        <p:txBody>
          <a:bodyPr/>
          <a:lstStyle/>
          <a:p>
            <a:fld id="{5FC79965-9BBC-4141-A8CF-125284108EE4}"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828800"/>
            <a:ext cx="3657600" cy="914400"/>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1" y="1828800"/>
            <a:ext cx="3657600" cy="914400"/>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Footer Placeholder 7"/>
          <p:cNvSpPr>
            <a:spLocks noGrp="1"/>
          </p:cNvSpPr>
          <p:nvPr>
            <p:ph type="ftr" sz="quarter" idx="11"/>
          </p:nvPr>
        </p:nvSpPr>
        <p:spPr/>
        <p:txBody>
          <a:bodyPr/>
          <a:lstStyle/>
          <a:p>
            <a:r>
              <a:rPr lang="en-US" dirty="0" smtClean="0"/>
              <a:t>© 2010 University of Phoenix, Inc. All rights reserved.”  </a:t>
            </a:r>
            <a:endParaRPr lang="en-US" dirty="0"/>
          </a:p>
        </p:txBody>
      </p:sp>
      <p:sp>
        <p:nvSpPr>
          <p:cNvPr id="9" name="Slide Number Placeholder 8"/>
          <p:cNvSpPr>
            <a:spLocks noGrp="1"/>
          </p:cNvSpPr>
          <p:nvPr>
            <p:ph type="sldNum" sz="quarter" idx="12"/>
          </p:nvPr>
        </p:nvSpPr>
        <p:spPr/>
        <p:txBody>
          <a:bodyPr/>
          <a:lstStyle/>
          <a:p>
            <a:fld id="{5FC79965-9BBC-4141-A8CF-125284108EE4}" type="slidenum">
              <a:rPr lang="en-US" smtClean="0"/>
              <a:pPr/>
              <a:t>‹Nº›</a:t>
            </a:fld>
            <a:endParaRPr lang="en-US" dirty="0"/>
          </a:p>
        </p:txBody>
      </p:sp>
      <p:sp>
        <p:nvSpPr>
          <p:cNvPr id="10" name="Content Placeholder 2"/>
          <p:cNvSpPr>
            <a:spLocks noGrp="1"/>
          </p:cNvSpPr>
          <p:nvPr>
            <p:ph idx="13"/>
          </p:nvPr>
        </p:nvSpPr>
        <p:spPr>
          <a:xfrm>
            <a:off x="685800" y="2971800"/>
            <a:ext cx="3657600" cy="32003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4"/>
          </p:nvPr>
        </p:nvSpPr>
        <p:spPr>
          <a:xfrm>
            <a:off x="4800600" y="2971800"/>
            <a:ext cx="3657600" cy="32003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a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828800"/>
            <a:ext cx="3657600" cy="914400"/>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a:xfrm>
            <a:off x="685800" y="6400800"/>
            <a:ext cx="685800" cy="228600"/>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 2010 University of Phoenix, Inc. All rights reserved.”  </a:t>
            </a:r>
            <a:endParaRPr lang="en-US" dirty="0"/>
          </a:p>
        </p:txBody>
      </p:sp>
      <p:sp>
        <p:nvSpPr>
          <p:cNvPr id="9" name="Slide Number Placeholder 8"/>
          <p:cNvSpPr>
            <a:spLocks noGrp="1"/>
          </p:cNvSpPr>
          <p:nvPr>
            <p:ph type="sldNum" sz="quarter" idx="12"/>
          </p:nvPr>
        </p:nvSpPr>
        <p:spPr/>
        <p:txBody>
          <a:bodyPr/>
          <a:lstStyle/>
          <a:p>
            <a:fld id="{5FC79965-9BBC-4141-A8CF-125284108EE4}" type="slidenum">
              <a:rPr lang="en-US" smtClean="0"/>
              <a:pPr/>
              <a:t>‹Nº›</a:t>
            </a:fld>
            <a:endParaRPr lang="en-US" dirty="0"/>
          </a:p>
        </p:txBody>
      </p:sp>
      <p:sp>
        <p:nvSpPr>
          <p:cNvPr id="10" name="Content Placeholder 2"/>
          <p:cNvSpPr>
            <a:spLocks noGrp="1"/>
          </p:cNvSpPr>
          <p:nvPr>
            <p:ph idx="13"/>
          </p:nvPr>
        </p:nvSpPr>
        <p:spPr>
          <a:xfrm>
            <a:off x="685800" y="2971800"/>
            <a:ext cx="3657600" cy="32003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4"/>
          </p:nvPr>
        </p:nvSpPr>
        <p:spPr>
          <a:xfrm>
            <a:off x="4800600" y="1828800"/>
            <a:ext cx="3657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3" name="Picture 52" descr="UOPX-2.0-Phoenix-Crop.png"/>
          <p:cNvPicPr>
            <a:picLocks noChangeAspect="1"/>
          </p:cNvPicPr>
          <p:nvPr/>
        </p:nvPicPr>
        <p:blipFill>
          <a:blip r:embed="rId14" cstate="print">
            <a:lum bright="-40000"/>
          </a:blip>
          <a:srcRect r="33333" b="20000"/>
          <a:stretch>
            <a:fillRect/>
          </a:stretch>
        </p:blipFill>
        <p:spPr>
          <a:xfrm>
            <a:off x="4572000" y="1371600"/>
            <a:ext cx="4572000" cy="5486400"/>
          </a:xfrm>
          <a:prstGeom prst="rect">
            <a:avLst/>
          </a:prstGeom>
        </p:spPr>
      </p:pic>
      <p:sp>
        <p:nvSpPr>
          <p:cNvPr id="51" name="Rectangle 50"/>
          <p:cNvSpPr/>
          <p:nvPr/>
        </p:nvSpPr>
        <p:spPr>
          <a:xfrm>
            <a:off x="228600" y="228600"/>
            <a:ext cx="8686800" cy="1143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457200"/>
            <a:ext cx="5486400" cy="685800"/>
          </a:xfrm>
          <a:prstGeom prst="rect">
            <a:avLst/>
          </a:prstGeom>
        </p:spPr>
        <p:txBody>
          <a:bodyPr vert="horz" lIns="0" tIns="0" rIns="0" bIns="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828800"/>
            <a:ext cx="7772400" cy="4343399"/>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1371600" y="6553200"/>
            <a:ext cx="6629400" cy="228600"/>
          </a:xfrm>
          <a:prstGeom prst="rect">
            <a:avLst/>
          </a:prstGeom>
        </p:spPr>
        <p:txBody>
          <a:bodyPr vert="horz" lIns="0" tIns="0" rIns="0" bIns="0" rtlCol="0" anchor="t"/>
          <a:lstStyle>
            <a:lvl1pPr algn="l">
              <a:defRPr sz="800">
                <a:solidFill>
                  <a:schemeClr val="tx1"/>
                </a:solidFill>
              </a:defRPr>
            </a:lvl1pPr>
          </a:lstStyle>
          <a:p>
            <a:r>
              <a:rPr lang="en-US" dirty="0" smtClean="0"/>
              <a:t>© 2010 University of Phoenix, Inc. All rights reserved.”  </a:t>
            </a:r>
            <a:endParaRPr lang="en-US" dirty="0"/>
          </a:p>
        </p:txBody>
      </p:sp>
      <p:sp>
        <p:nvSpPr>
          <p:cNvPr id="6" name="Slide Number Placeholder 5"/>
          <p:cNvSpPr>
            <a:spLocks noGrp="1"/>
          </p:cNvSpPr>
          <p:nvPr>
            <p:ph type="sldNum" sz="quarter" idx="4"/>
          </p:nvPr>
        </p:nvSpPr>
        <p:spPr>
          <a:xfrm>
            <a:off x="8001000" y="6553200"/>
            <a:ext cx="457200" cy="228600"/>
          </a:xfrm>
          <a:prstGeom prst="rect">
            <a:avLst/>
          </a:prstGeom>
        </p:spPr>
        <p:txBody>
          <a:bodyPr vert="horz" lIns="0" tIns="0" rIns="0" bIns="0" rtlCol="0" anchor="t"/>
          <a:lstStyle>
            <a:lvl1pPr algn="r">
              <a:defRPr sz="800">
                <a:solidFill>
                  <a:schemeClr val="tx1"/>
                </a:solidFill>
              </a:defRPr>
            </a:lvl1pPr>
          </a:lstStyle>
          <a:p>
            <a:fld id="{53BE1C50-0FC2-4E17-BA43-85DBAE75FD37}" type="slidenum">
              <a:rPr lang="en-US" smtClean="0"/>
              <a:pPr/>
              <a:t>‹Nº›</a:t>
            </a:fld>
            <a:endParaRPr lang="en-US" dirty="0"/>
          </a:p>
        </p:txBody>
      </p:sp>
      <p:pic>
        <p:nvPicPr>
          <p:cNvPr id="52" name="Picture 51" descr="UOPX-Signature.png"/>
          <p:cNvPicPr>
            <a:picLocks noChangeAspect="1"/>
          </p:cNvPicPr>
          <p:nvPr/>
        </p:nvPicPr>
        <p:blipFill>
          <a:blip r:embed="rId15" cstate="print"/>
          <a:srcRect t="-21203"/>
          <a:stretch>
            <a:fillRect/>
          </a:stretch>
        </p:blipFill>
        <p:spPr>
          <a:xfrm>
            <a:off x="6400800" y="685800"/>
            <a:ext cx="2057400" cy="57221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spcBef>
          <a:spcPct val="0"/>
        </a:spcBef>
        <a:buNone/>
        <a:defRPr sz="2100" b="1" kern="1200">
          <a:solidFill>
            <a:schemeClr val="bg1"/>
          </a:solidFill>
          <a:latin typeface="+mj-lt"/>
          <a:ea typeface="+mj-ea"/>
          <a:cs typeface="+mj-cs"/>
        </a:defRPr>
      </a:lvl1pPr>
    </p:titleStyle>
    <p:bodyStyle>
      <a:lvl1pPr marL="342900" indent="-342900" algn="l" defTabSz="914400" rtl="0" eaLnBrk="1" latinLnBrk="0" hangingPunct="1">
        <a:spcBef>
          <a:spcPts val="600"/>
        </a:spcBef>
        <a:spcAft>
          <a:spcPts val="600"/>
        </a:spcAft>
        <a:buFont typeface="Arial" pitchFamily="34" charset="0"/>
        <a:buNone/>
        <a:defRPr sz="2100" kern="1200">
          <a:solidFill>
            <a:schemeClr val="tx1"/>
          </a:solidFill>
          <a:latin typeface="+mn-lt"/>
          <a:ea typeface="+mn-ea"/>
          <a:cs typeface="+mn-cs"/>
        </a:defRPr>
      </a:lvl1pPr>
      <a:lvl2pPr marL="742950" indent="-285750" algn="l" defTabSz="914400" rtl="0" eaLnBrk="1" latinLnBrk="0" hangingPunct="1">
        <a:spcBef>
          <a:spcPts val="600"/>
        </a:spcBef>
        <a:spcAft>
          <a:spcPts val="600"/>
        </a:spcAft>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ts val="600"/>
        </a:spcBef>
        <a:spcAft>
          <a:spcPts val="600"/>
        </a:spcAft>
        <a:buFont typeface="Arial" pitchFamily="34" charset="0"/>
        <a:buChar char="•"/>
        <a:defRPr sz="1500" kern="1200">
          <a:solidFill>
            <a:schemeClr val="tx1"/>
          </a:solidFill>
          <a:latin typeface="+mn-lt"/>
          <a:ea typeface="+mn-ea"/>
          <a:cs typeface="+mn-cs"/>
        </a:defRPr>
      </a:lvl3pPr>
      <a:lvl4pPr marL="1600200" indent="-228600" algn="l" defTabSz="914400" rtl="0" eaLnBrk="1" latinLnBrk="0" hangingPunct="1">
        <a:spcBef>
          <a:spcPts val="600"/>
        </a:spcBef>
        <a:spcAft>
          <a:spcPts val="600"/>
        </a:spcAft>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ts val="600"/>
        </a:spcBef>
        <a:spcAft>
          <a:spcPts val="600"/>
        </a:spcAft>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ts val="600"/>
        </a:spcBef>
        <a:spcAft>
          <a:spcPts val="600"/>
        </a:spcAft>
        <a:buFont typeface="Arial" pitchFamily="34" charset="0"/>
        <a:buChar char="–"/>
        <a:defRPr sz="1000" kern="1200">
          <a:solidFill>
            <a:schemeClr val="tx1"/>
          </a:solidFill>
          <a:latin typeface="+mn-lt"/>
          <a:ea typeface="+mn-ea"/>
          <a:cs typeface="+mn-cs"/>
        </a:defRPr>
      </a:lvl6pPr>
      <a:lvl7pPr marL="2971800" indent="-228600" algn="l" defTabSz="914400" rtl="0" eaLnBrk="1" latinLnBrk="0" hangingPunct="1">
        <a:spcBef>
          <a:spcPts val="600"/>
        </a:spcBef>
        <a:spcAft>
          <a:spcPts val="600"/>
        </a:spcAft>
        <a:buFont typeface="Arial" pitchFamily="34" charset="0"/>
        <a:buChar char="•"/>
        <a:defRPr sz="900" kern="1200" baseline="0">
          <a:solidFill>
            <a:schemeClr val="tx1"/>
          </a:solidFill>
          <a:latin typeface="+mn-lt"/>
          <a:ea typeface="+mn-ea"/>
          <a:cs typeface="+mn-cs"/>
        </a:defRPr>
      </a:lvl7pPr>
      <a:lvl8pPr marL="3429000" indent="-228600" algn="l" defTabSz="914400" rtl="0" eaLnBrk="1" latinLnBrk="0" hangingPunct="1">
        <a:spcBef>
          <a:spcPts val="600"/>
        </a:spcBef>
        <a:spcAft>
          <a:spcPts val="600"/>
        </a:spcAft>
        <a:buFont typeface="Arial" pitchFamily="34" charset="0"/>
        <a:buChar char="–"/>
        <a:defRPr sz="800" kern="1200" baseline="0">
          <a:solidFill>
            <a:schemeClr val="tx1"/>
          </a:solidFill>
          <a:latin typeface="+mn-lt"/>
          <a:ea typeface="+mn-ea"/>
          <a:cs typeface="+mn-cs"/>
        </a:defRPr>
      </a:lvl8pPr>
      <a:lvl9pPr marL="3886200" indent="-228600" algn="l" defTabSz="914400" rtl="0" eaLnBrk="1" latinLnBrk="0" hangingPunct="1">
        <a:spcBef>
          <a:spcPts val="600"/>
        </a:spcBef>
        <a:spcAft>
          <a:spcPts val="600"/>
        </a:spcAft>
        <a:buFont typeface="Arial" pitchFamily="34" charset="0"/>
        <a:buChar char="•"/>
        <a:defRPr sz="7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200" y="1828800"/>
            <a:ext cx="6299200" cy="2590800"/>
          </a:xfrm>
        </p:spPr>
        <p:txBody>
          <a:bodyPr>
            <a:normAutofit fontScale="90000"/>
          </a:bodyPr>
          <a:lstStyle/>
          <a:p>
            <a:r>
              <a:rPr lang="en-US" dirty="0" smtClean="0"/>
              <a:t/>
            </a:r>
            <a:br>
              <a:rPr lang="en-US" dirty="0" smtClean="0"/>
            </a:br>
            <a:r>
              <a:rPr lang="en-US" dirty="0" smtClean="0"/>
              <a:t/>
            </a:r>
            <a:br>
              <a:rPr lang="en-US" dirty="0" smtClean="0"/>
            </a:br>
            <a:r>
              <a:rPr lang="en-US" dirty="0" smtClean="0"/>
              <a:t>CANIETI </a:t>
            </a:r>
            <a:r>
              <a:rPr lang="en-US" dirty="0" err="1" smtClean="0"/>
              <a:t>Nacional</a:t>
            </a:r>
            <a:r>
              <a:rPr lang="en-US" dirty="0" smtClean="0"/>
              <a:t> Workshop</a:t>
            </a:r>
            <a:br>
              <a:rPr lang="en-US" dirty="0" smtClean="0"/>
            </a:br>
            <a:r>
              <a:rPr lang="en-US" i="1" dirty="0" smtClean="0"/>
              <a:t>“Best Practices for Business and Educational Partnerships”</a:t>
            </a:r>
            <a:endParaRPr lang="en-US" i="1" dirty="0"/>
          </a:p>
        </p:txBody>
      </p:sp>
      <p:sp>
        <p:nvSpPr>
          <p:cNvPr id="3" name="Subtitle 2"/>
          <p:cNvSpPr>
            <a:spLocks noGrp="1"/>
          </p:cNvSpPr>
          <p:nvPr>
            <p:ph type="subTitle" idx="1"/>
          </p:nvPr>
        </p:nvSpPr>
        <p:spPr>
          <a:xfrm>
            <a:off x="685800" y="5257800"/>
            <a:ext cx="4800600" cy="914400"/>
          </a:xfrm>
        </p:spPr>
        <p:txBody>
          <a:bodyPr/>
          <a:lstStyle/>
          <a:p>
            <a:pPr>
              <a:spcAft>
                <a:spcPts val="0"/>
              </a:spcAft>
            </a:pPr>
            <a:r>
              <a:rPr lang="en-US" dirty="0" smtClean="0"/>
              <a:t>November 2012</a:t>
            </a:r>
          </a:p>
          <a:p>
            <a:pPr>
              <a:spcAft>
                <a:spcPts val="0"/>
              </a:spcAft>
            </a:pPr>
            <a:r>
              <a:rPr lang="en-US" dirty="0" smtClean="0"/>
              <a:t>Mexico City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Three</a:t>
            </a:r>
            <a:endParaRPr lang="en-US" dirty="0"/>
          </a:p>
        </p:txBody>
      </p:sp>
      <p:sp>
        <p:nvSpPr>
          <p:cNvPr id="3" name="Content Placeholder 2"/>
          <p:cNvSpPr>
            <a:spLocks noGrp="1"/>
          </p:cNvSpPr>
          <p:nvPr>
            <p:ph idx="1"/>
          </p:nvPr>
        </p:nvSpPr>
        <p:spPr/>
        <p:txBody>
          <a:bodyPr/>
          <a:lstStyle/>
          <a:p>
            <a:pPr lvl="0">
              <a:buFont typeface="Arial" pitchFamily="34" charset="0"/>
              <a:buChar char="•"/>
            </a:pPr>
            <a:r>
              <a:rPr lang="en-US" dirty="0"/>
              <a:t>Importance of a consultative approach in partnering with industries</a:t>
            </a:r>
          </a:p>
          <a:p>
            <a:pPr lvl="0">
              <a:buFont typeface="Arial" pitchFamily="34" charset="0"/>
              <a:buChar char="•"/>
            </a:pPr>
            <a:r>
              <a:rPr lang="en-US" dirty="0"/>
              <a:t>Imperative involvement of academic leaders in partnerships with employers</a:t>
            </a:r>
          </a:p>
          <a:p>
            <a:pPr lvl="0">
              <a:buFont typeface="Arial" pitchFamily="34" charset="0"/>
              <a:buChar char="•"/>
            </a:pPr>
            <a:r>
              <a:rPr lang="en-US" dirty="0"/>
              <a:t>Attributes of successful leaders of educational partnerships</a:t>
            </a:r>
          </a:p>
          <a:p>
            <a:pPr lvl="0">
              <a:buFont typeface="Arial" pitchFamily="34" charset="0"/>
              <a:buChar char="•"/>
            </a:pPr>
            <a:r>
              <a:rPr lang="en-US" dirty="0"/>
              <a:t>Benefits and elements of creating annual plans for educational partnerships</a:t>
            </a:r>
          </a:p>
          <a:p>
            <a:endParaRPr lang="en-US" dirty="0"/>
          </a:p>
        </p:txBody>
      </p:sp>
      <p:sp>
        <p:nvSpPr>
          <p:cNvPr id="4" name="Footer Placeholder 3"/>
          <p:cNvSpPr>
            <a:spLocks noGrp="1"/>
          </p:cNvSpPr>
          <p:nvPr>
            <p:ph type="ftr" sz="quarter" idx="11"/>
          </p:nvPr>
        </p:nvSpPr>
        <p:spPr/>
        <p:txBody>
          <a:bodyPr/>
          <a:lstStyle/>
          <a:p>
            <a:r>
              <a:rPr lang="en-US" smtClean="0"/>
              <a:t>DRAFT </a:t>
            </a:r>
          </a:p>
          <a:p>
            <a:endParaRPr lang="en-US" dirty="0"/>
          </a:p>
        </p:txBody>
      </p:sp>
      <p:sp>
        <p:nvSpPr>
          <p:cNvPr id="5" name="Slide Number Placeholder 4"/>
          <p:cNvSpPr>
            <a:spLocks noGrp="1"/>
          </p:cNvSpPr>
          <p:nvPr>
            <p:ph type="sldNum" sz="quarter" idx="12"/>
          </p:nvPr>
        </p:nvSpPr>
        <p:spPr/>
        <p:txBody>
          <a:bodyPr/>
          <a:lstStyle/>
          <a:p>
            <a:fld id="{5FC79965-9BBC-4141-A8CF-125284108EE4}" type="slidenum">
              <a:rPr lang="en-US" smtClean="0"/>
              <a:pPr/>
              <a:t>10</a:t>
            </a:fld>
            <a:endParaRPr lang="en-US" dirty="0"/>
          </a:p>
        </p:txBody>
      </p:sp>
    </p:spTree>
    <p:extLst>
      <p:ext uri="{BB962C8B-B14F-4D97-AF65-F5344CB8AC3E}">
        <p14:creationId xmlns:p14="http://schemas.microsoft.com/office/powerpoint/2010/main" val="403830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rmAutofit/>
          </a:bodyPr>
          <a:lstStyle/>
          <a:p>
            <a:r>
              <a:rPr lang="en-US" dirty="0" smtClean="0"/>
              <a:t>Consultative Approach: Translating Industry Needs into Educational Programs</a:t>
            </a:r>
            <a:endParaRPr lang="en-US" dirty="0"/>
          </a:p>
        </p:txBody>
      </p:sp>
      <p:sp>
        <p:nvSpPr>
          <p:cNvPr id="15" name="Footer Placeholder 14"/>
          <p:cNvSpPr>
            <a:spLocks noGrp="1"/>
          </p:cNvSpPr>
          <p:nvPr>
            <p:ph type="ftr" sz="quarter" idx="11"/>
          </p:nvPr>
        </p:nvSpPr>
        <p:spPr>
          <a:xfrm>
            <a:off x="762000" y="6553200"/>
            <a:ext cx="7239000" cy="304800"/>
          </a:xfrm>
        </p:spPr>
        <p:txBody>
          <a:bodyPr/>
          <a:lstStyle/>
          <a:p>
            <a:r>
              <a:rPr lang="en-US" dirty="0" smtClean="0"/>
              <a:t>© 2010 University of Phoenix, Inc. All rights reserved.” </a:t>
            </a:r>
          </a:p>
          <a:p>
            <a:endParaRPr lang="en-US" dirty="0"/>
          </a:p>
        </p:txBody>
      </p:sp>
      <p:sp>
        <p:nvSpPr>
          <p:cNvPr id="19" name="TextBox 18"/>
          <p:cNvSpPr txBox="1"/>
          <p:nvPr/>
        </p:nvSpPr>
        <p:spPr>
          <a:xfrm>
            <a:off x="8153400" y="6553200"/>
            <a:ext cx="304800" cy="215444"/>
          </a:xfrm>
          <a:prstGeom prst="rect">
            <a:avLst/>
          </a:prstGeom>
          <a:noFill/>
        </p:spPr>
        <p:txBody>
          <a:bodyPr wrap="square" rtlCol="0">
            <a:spAutoFit/>
          </a:bodyPr>
          <a:lstStyle/>
          <a:p>
            <a:pPr algn="r"/>
            <a:fld id="{0B60ACDE-157D-466C-BE97-1CC734784A72}" type="slidenum">
              <a:rPr lang="en-US" sz="800" smtClean="0"/>
              <a:pPr algn="r"/>
              <a:t>11</a:t>
            </a:fld>
            <a:endParaRPr lang="en-US" sz="800" dirty="0" smtClean="0"/>
          </a:p>
        </p:txBody>
      </p:sp>
      <p:sp>
        <p:nvSpPr>
          <p:cNvPr id="10" name="Content Placeholder 9"/>
          <p:cNvSpPr>
            <a:spLocks noGrp="1"/>
          </p:cNvSpPr>
          <p:nvPr>
            <p:ph idx="1"/>
          </p:nvPr>
        </p:nvSpPr>
        <p:spPr>
          <a:xfrm>
            <a:off x="304800" y="1524000"/>
            <a:ext cx="8610600" cy="4800600"/>
          </a:xfrm>
        </p:spPr>
        <p:txBody>
          <a:bodyPr>
            <a:noAutofit/>
          </a:bodyPr>
          <a:lstStyle/>
          <a:p>
            <a:r>
              <a:rPr lang="en-US" sz="1400" dirty="0" smtClean="0"/>
              <a:t>	</a:t>
            </a:r>
            <a:r>
              <a:rPr lang="en-US" sz="2000" dirty="0" smtClean="0"/>
              <a:t>Example of University of Phoenix’s National Industry Strategy Group</a:t>
            </a:r>
          </a:p>
          <a:p>
            <a:endParaRPr lang="en-US" sz="1400" dirty="0" smtClean="0"/>
          </a:p>
        </p:txBody>
      </p:sp>
      <p:graphicFrame>
        <p:nvGraphicFramePr>
          <p:cNvPr id="6" name="Diagram 5"/>
          <p:cNvGraphicFramePr/>
          <p:nvPr/>
        </p:nvGraphicFramePr>
        <p:xfrm>
          <a:off x="228600" y="1828800"/>
          <a:ext cx="8305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ndustry competency.tiff"/>
          <p:cNvPicPr>
            <a:picLocks noGrp="1" noChangeAspect="1"/>
          </p:cNvPicPr>
          <p:nvPr>
            <p:ph idx="1"/>
          </p:nvPr>
        </p:nvPicPr>
        <p:blipFill>
          <a:blip r:embed="rId2" cstate="print"/>
          <a:stretch>
            <a:fillRect/>
          </a:stretch>
        </p:blipFill>
        <p:spPr>
          <a:xfrm>
            <a:off x="533400" y="1828799"/>
            <a:ext cx="8077200" cy="5029201"/>
          </a:xfrm>
        </p:spPr>
      </p:pic>
      <p:sp>
        <p:nvSpPr>
          <p:cNvPr id="5" name="Slide Number Placeholder 4"/>
          <p:cNvSpPr>
            <a:spLocks noGrp="1"/>
          </p:cNvSpPr>
          <p:nvPr>
            <p:ph type="sldNum" sz="quarter" idx="12"/>
          </p:nvPr>
        </p:nvSpPr>
        <p:spPr/>
        <p:txBody>
          <a:bodyPr/>
          <a:lstStyle/>
          <a:p>
            <a:fld id="{5FC79965-9BBC-4141-A8CF-125284108EE4}" type="slidenum">
              <a:rPr lang="en-US" smtClean="0"/>
              <a:pPr/>
              <a:t>12</a:t>
            </a:fld>
            <a:endParaRPr lang="en-US" dirty="0"/>
          </a:p>
        </p:txBody>
      </p:sp>
      <p:sp>
        <p:nvSpPr>
          <p:cNvPr id="7" name="TextBox 6"/>
          <p:cNvSpPr txBox="1"/>
          <p:nvPr/>
        </p:nvSpPr>
        <p:spPr>
          <a:xfrm>
            <a:off x="228600" y="1524000"/>
            <a:ext cx="8610600" cy="384721"/>
          </a:xfrm>
          <a:prstGeom prst="rect">
            <a:avLst/>
          </a:prstGeom>
          <a:noFill/>
        </p:spPr>
        <p:txBody>
          <a:bodyPr wrap="square" rtlCol="0">
            <a:spAutoFit/>
          </a:bodyPr>
          <a:lstStyle/>
          <a:p>
            <a:pPr algn="ctr"/>
            <a:r>
              <a:rPr lang="en-US" sz="1900" dirty="0" smtClean="0"/>
              <a:t>Workforce </a:t>
            </a:r>
            <a:r>
              <a:rPr lang="en-US" sz="1900" dirty="0" smtClean="0"/>
              <a:t>Development </a:t>
            </a:r>
            <a:r>
              <a:rPr lang="en-US" sz="1900" dirty="0" smtClean="0"/>
              <a:t>Programs Based on Industry/Employer Requirements</a:t>
            </a:r>
            <a:endParaRPr lang="en-US" sz="1900" dirty="0"/>
          </a:p>
        </p:txBody>
      </p:sp>
      <p:sp>
        <p:nvSpPr>
          <p:cNvPr id="9" name="Title 1"/>
          <p:cNvSpPr>
            <a:spLocks noGrp="1"/>
          </p:cNvSpPr>
          <p:nvPr>
            <p:ph type="title"/>
          </p:nvPr>
        </p:nvSpPr>
        <p:spPr>
          <a:xfrm>
            <a:off x="685800" y="457200"/>
            <a:ext cx="5486400" cy="685800"/>
          </a:xfrm>
        </p:spPr>
        <p:txBody>
          <a:bodyPr/>
          <a:lstStyle/>
          <a:p>
            <a:r>
              <a:rPr lang="en-US" dirty="0" smtClean="0"/>
              <a:t>Competency Model</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02746201"/>
              </p:ext>
            </p:extLst>
          </p:nvPr>
        </p:nvGraphicFramePr>
        <p:xfrm>
          <a:off x="914400" y="2057400"/>
          <a:ext cx="7467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28600" y="1524000"/>
            <a:ext cx="8610600" cy="415498"/>
          </a:xfrm>
          <a:prstGeom prst="rect">
            <a:avLst/>
          </a:prstGeom>
          <a:noFill/>
        </p:spPr>
        <p:txBody>
          <a:bodyPr wrap="square" rtlCol="0">
            <a:spAutoFit/>
          </a:bodyPr>
          <a:lstStyle/>
          <a:p>
            <a:pPr algn="ctr"/>
            <a:r>
              <a:rPr lang="en-US" sz="2100" dirty="0"/>
              <a:t>How Apollo is Organized for Industry </a:t>
            </a:r>
            <a:r>
              <a:rPr lang="en-US" sz="2100" dirty="0" smtClean="0"/>
              <a:t>Partnerships</a:t>
            </a:r>
            <a:endParaRPr lang="en-US" sz="2100" dirty="0"/>
          </a:p>
        </p:txBody>
      </p:sp>
      <p:sp>
        <p:nvSpPr>
          <p:cNvPr id="7" name="Title 1"/>
          <p:cNvSpPr>
            <a:spLocks noGrp="1"/>
          </p:cNvSpPr>
          <p:nvPr>
            <p:ph type="title"/>
          </p:nvPr>
        </p:nvSpPr>
        <p:spPr>
          <a:xfrm>
            <a:off x="685800" y="457200"/>
            <a:ext cx="5486400" cy="685800"/>
          </a:xfrm>
        </p:spPr>
        <p:txBody>
          <a:bodyPr/>
          <a:lstStyle/>
          <a:p>
            <a:r>
              <a:rPr lang="en-US" dirty="0"/>
              <a:t>Involvement of Academic Leaders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839200" cy="4876800"/>
          </a:xfrm>
        </p:spPr>
        <p:txBody>
          <a:bodyPr>
            <a:normAutofit fontScale="25000" lnSpcReduction="20000"/>
          </a:bodyPr>
          <a:lstStyle/>
          <a:p>
            <a:pPr marL="457200" indent="-457200">
              <a:lnSpc>
                <a:spcPct val="110000"/>
              </a:lnSpc>
              <a:spcBef>
                <a:spcPts val="300"/>
              </a:spcBef>
              <a:spcAft>
                <a:spcPts val="300"/>
              </a:spcAft>
              <a:buFont typeface="+mj-lt"/>
              <a:buAutoNum type="arabicPeriod"/>
            </a:pPr>
            <a:r>
              <a:rPr lang="en-US" sz="8400" dirty="0" smtClean="0"/>
              <a:t>Leadership Requirements for Partnering Organizations</a:t>
            </a:r>
          </a:p>
          <a:p>
            <a:pPr marL="1257300" lvl="2" indent="-457200">
              <a:lnSpc>
                <a:spcPct val="110000"/>
              </a:lnSpc>
              <a:spcBef>
                <a:spcPts val="300"/>
              </a:spcBef>
              <a:spcAft>
                <a:spcPts val="300"/>
              </a:spcAft>
              <a:buFont typeface="Wingdings" pitchFamily="2" charset="2"/>
              <a:buChar char="Ø"/>
            </a:pPr>
            <a:r>
              <a:rPr lang="en-US" sz="6500" dirty="0" smtClean="0"/>
              <a:t>Nationally prominent experts in workforce development / adult education</a:t>
            </a:r>
          </a:p>
          <a:p>
            <a:pPr marL="1257300" lvl="2" indent="-457200">
              <a:lnSpc>
                <a:spcPct val="110000"/>
              </a:lnSpc>
              <a:spcBef>
                <a:spcPts val="300"/>
              </a:spcBef>
              <a:spcAft>
                <a:spcPts val="300"/>
              </a:spcAft>
              <a:buFont typeface="Wingdings" pitchFamily="2" charset="2"/>
              <a:buChar char="Ø"/>
            </a:pPr>
            <a:r>
              <a:rPr lang="en-US" sz="6500" dirty="0" smtClean="0"/>
              <a:t>Annual research agenda into workforce development best practices</a:t>
            </a:r>
          </a:p>
          <a:p>
            <a:pPr marL="1257300" lvl="2" indent="-457200">
              <a:lnSpc>
                <a:spcPct val="110000"/>
              </a:lnSpc>
              <a:spcBef>
                <a:spcPts val="300"/>
              </a:spcBef>
              <a:spcAft>
                <a:spcPts val="300"/>
              </a:spcAft>
              <a:buFont typeface="Wingdings" pitchFamily="2" charset="2"/>
              <a:buChar char="Ø"/>
            </a:pPr>
            <a:r>
              <a:rPr lang="en-US" sz="6500" dirty="0" smtClean="0"/>
              <a:t>Established coalitions of employers and educators</a:t>
            </a:r>
          </a:p>
          <a:p>
            <a:pPr marL="800100" lvl="2" indent="0">
              <a:lnSpc>
                <a:spcPct val="110000"/>
              </a:lnSpc>
              <a:spcBef>
                <a:spcPts val="300"/>
              </a:spcBef>
              <a:spcAft>
                <a:spcPts val="300"/>
              </a:spcAft>
              <a:buNone/>
            </a:pPr>
            <a:endParaRPr lang="en-US" sz="8400" dirty="0" smtClean="0"/>
          </a:p>
          <a:p>
            <a:pPr marL="457200" indent="-457200">
              <a:lnSpc>
                <a:spcPct val="110000"/>
              </a:lnSpc>
              <a:spcBef>
                <a:spcPts val="300"/>
              </a:spcBef>
              <a:spcAft>
                <a:spcPts val="300"/>
              </a:spcAft>
              <a:buFont typeface="+mj-lt"/>
              <a:buAutoNum type="arabicPeriod"/>
            </a:pPr>
            <a:r>
              <a:rPr lang="en-US" sz="8400" dirty="0"/>
              <a:t>Annual Partnership Plans</a:t>
            </a:r>
          </a:p>
          <a:p>
            <a:pPr marL="1257300" lvl="2" indent="-457200">
              <a:lnSpc>
                <a:spcPct val="110000"/>
              </a:lnSpc>
              <a:spcBef>
                <a:spcPts val="300"/>
              </a:spcBef>
              <a:spcAft>
                <a:spcPts val="300"/>
              </a:spcAft>
              <a:buFont typeface="Wingdings" pitchFamily="2" charset="2"/>
              <a:buChar char="Ø"/>
            </a:pPr>
            <a:r>
              <a:rPr lang="en-US" sz="6500" dirty="0"/>
              <a:t>Jointly developed by educational institution and employer/industry </a:t>
            </a:r>
          </a:p>
          <a:p>
            <a:pPr marL="1257300" lvl="2" indent="-457200">
              <a:lnSpc>
                <a:spcPct val="110000"/>
              </a:lnSpc>
              <a:spcBef>
                <a:spcPts val="300"/>
              </a:spcBef>
              <a:spcAft>
                <a:spcPts val="300"/>
              </a:spcAft>
              <a:buFont typeface="Wingdings" pitchFamily="2" charset="2"/>
              <a:buChar char="Ø"/>
            </a:pPr>
            <a:r>
              <a:rPr lang="en-US" sz="6500" dirty="0" smtClean="0"/>
              <a:t>Multi-year </a:t>
            </a:r>
            <a:endParaRPr lang="en-US" sz="6500" dirty="0"/>
          </a:p>
          <a:p>
            <a:pPr marL="1257300" lvl="2" indent="-457200">
              <a:lnSpc>
                <a:spcPct val="110000"/>
              </a:lnSpc>
              <a:spcBef>
                <a:spcPts val="300"/>
              </a:spcBef>
              <a:spcAft>
                <a:spcPts val="300"/>
              </a:spcAft>
              <a:buFont typeface="Wingdings" pitchFamily="2" charset="2"/>
              <a:buChar char="Ø"/>
            </a:pPr>
            <a:r>
              <a:rPr lang="en-US" sz="6500" dirty="0" smtClean="0"/>
              <a:t>Programmatic orientation</a:t>
            </a:r>
          </a:p>
          <a:p>
            <a:pPr marL="800100" lvl="2" indent="0">
              <a:lnSpc>
                <a:spcPct val="110000"/>
              </a:lnSpc>
              <a:spcBef>
                <a:spcPts val="300"/>
              </a:spcBef>
              <a:spcAft>
                <a:spcPts val="300"/>
              </a:spcAft>
              <a:buNone/>
            </a:pPr>
            <a:endParaRPr lang="en-US" sz="8400" dirty="0" smtClean="0"/>
          </a:p>
          <a:p>
            <a:pPr marL="457200" indent="-457200">
              <a:lnSpc>
                <a:spcPct val="110000"/>
              </a:lnSpc>
              <a:spcBef>
                <a:spcPts val="300"/>
              </a:spcBef>
              <a:spcAft>
                <a:spcPts val="300"/>
              </a:spcAft>
              <a:buFont typeface="+mj-lt"/>
              <a:buAutoNum type="arabicPeriod"/>
            </a:pPr>
            <a:r>
              <a:rPr lang="en-US" sz="8400" dirty="0" smtClean="0"/>
              <a:t> The Importance of a Consultative Approach</a:t>
            </a:r>
          </a:p>
          <a:p>
            <a:pPr marL="1257300" lvl="2" indent="-457200">
              <a:lnSpc>
                <a:spcPct val="110000"/>
              </a:lnSpc>
              <a:spcBef>
                <a:spcPts val="300"/>
              </a:spcBef>
              <a:spcAft>
                <a:spcPts val="300"/>
              </a:spcAft>
              <a:buFont typeface="Wingdings" pitchFamily="2" charset="2"/>
              <a:buChar char="Ø"/>
            </a:pPr>
            <a:r>
              <a:rPr lang="en-US" sz="6500" dirty="0" smtClean="0"/>
              <a:t>Consultative, not transactional</a:t>
            </a:r>
          </a:p>
          <a:p>
            <a:pPr marL="1257300" lvl="2" indent="-457200">
              <a:lnSpc>
                <a:spcPct val="110000"/>
              </a:lnSpc>
              <a:spcBef>
                <a:spcPts val="300"/>
              </a:spcBef>
              <a:spcAft>
                <a:spcPts val="300"/>
              </a:spcAft>
              <a:buFont typeface="Wingdings" pitchFamily="2" charset="2"/>
              <a:buChar char="Ø"/>
            </a:pPr>
            <a:r>
              <a:rPr lang="en-US" sz="6500" dirty="0" smtClean="0"/>
              <a:t>Partner organizations work for a common cause for a common client</a:t>
            </a:r>
          </a:p>
          <a:p>
            <a:pPr marL="1257300" lvl="2" indent="-457200">
              <a:lnSpc>
                <a:spcPct val="110000"/>
              </a:lnSpc>
              <a:spcBef>
                <a:spcPts val="300"/>
              </a:spcBef>
              <a:spcAft>
                <a:spcPts val="300"/>
              </a:spcAft>
              <a:buFont typeface="Wingdings" pitchFamily="2" charset="2"/>
              <a:buChar char="Ø"/>
            </a:pPr>
            <a:r>
              <a:rPr lang="en-US" sz="6500" dirty="0" smtClean="0"/>
              <a:t>Coalitions of competitors organize to enhance the overall quality of national workforce </a:t>
            </a:r>
          </a:p>
          <a:p>
            <a:pPr marL="1257300" lvl="2" indent="-457200">
              <a:lnSpc>
                <a:spcPct val="110000"/>
              </a:lnSpc>
              <a:spcBef>
                <a:spcPts val="300"/>
              </a:spcBef>
              <a:spcAft>
                <a:spcPts val="300"/>
              </a:spcAft>
              <a:buFont typeface="Wingdings" pitchFamily="2" charset="2"/>
              <a:buChar char="Ø"/>
            </a:pPr>
            <a:endParaRPr lang="en-US" sz="1400" dirty="0" smtClean="0"/>
          </a:p>
          <a:p>
            <a:pPr marL="1257300" lvl="2" indent="-457200">
              <a:lnSpc>
                <a:spcPct val="110000"/>
              </a:lnSpc>
              <a:spcBef>
                <a:spcPts val="300"/>
              </a:spcBef>
              <a:spcAft>
                <a:spcPts val="300"/>
              </a:spcAft>
              <a:buFont typeface="Wingdings" pitchFamily="2" charset="2"/>
              <a:buChar char="Ø"/>
            </a:pPr>
            <a:endParaRPr lang="en-US" sz="1400" dirty="0" smtClean="0"/>
          </a:p>
          <a:p>
            <a:pPr marL="457200" indent="-457200">
              <a:lnSpc>
                <a:spcPct val="110000"/>
              </a:lnSpc>
              <a:spcBef>
                <a:spcPts val="300"/>
              </a:spcBef>
              <a:spcAft>
                <a:spcPts val="300"/>
              </a:spcAft>
            </a:pPr>
            <a:r>
              <a:rPr lang="en-US" sz="2000" dirty="0" smtClean="0"/>
              <a:t> </a:t>
            </a:r>
          </a:p>
          <a:p>
            <a:pPr marL="1257300" lvl="2" indent="-457200">
              <a:lnSpc>
                <a:spcPct val="110000"/>
              </a:lnSpc>
              <a:spcBef>
                <a:spcPts val="300"/>
              </a:spcBef>
              <a:spcAft>
                <a:spcPts val="300"/>
              </a:spcAft>
              <a:buFont typeface="+mj-lt"/>
              <a:buAutoNum type="arabicPeriod"/>
            </a:pPr>
            <a:endParaRPr lang="en-US" sz="1400" dirty="0" smtClean="0"/>
          </a:p>
          <a:p>
            <a:pPr marL="457200" indent="-457200">
              <a:lnSpc>
                <a:spcPct val="110000"/>
              </a:lnSpc>
              <a:spcBef>
                <a:spcPts val="300"/>
              </a:spcBef>
              <a:spcAft>
                <a:spcPts val="300"/>
              </a:spcAft>
            </a:pPr>
            <a:r>
              <a:rPr lang="en-US" sz="2000" dirty="0" smtClean="0"/>
              <a:t> </a:t>
            </a:r>
            <a:endParaRPr lang="en-US" sz="1700" dirty="0" smtClean="0"/>
          </a:p>
          <a:p>
            <a:pPr marL="457200" indent="-457200">
              <a:lnSpc>
                <a:spcPct val="110000"/>
              </a:lnSpc>
              <a:spcBef>
                <a:spcPts val="300"/>
              </a:spcBef>
              <a:spcAft>
                <a:spcPts val="300"/>
              </a:spcAft>
              <a:buFont typeface="Arial" pitchFamily="34" charset="0"/>
              <a:buChar char="•"/>
            </a:pPr>
            <a:endParaRPr lang="en-US" sz="2000" dirty="0" smtClean="0"/>
          </a:p>
          <a:p>
            <a:pPr marL="457200" indent="-457200">
              <a:lnSpc>
                <a:spcPct val="110000"/>
              </a:lnSpc>
              <a:spcBef>
                <a:spcPts val="300"/>
              </a:spcBef>
              <a:spcAft>
                <a:spcPts val="300"/>
              </a:spcAft>
            </a:pPr>
            <a:endParaRPr lang="en-US" sz="2000" dirty="0" smtClean="0"/>
          </a:p>
          <a:p>
            <a:pPr marL="457200" indent="-457200">
              <a:lnSpc>
                <a:spcPct val="110000"/>
              </a:lnSpc>
              <a:spcBef>
                <a:spcPts val="300"/>
              </a:spcBef>
              <a:spcAft>
                <a:spcPts val="300"/>
              </a:spcAft>
              <a:buFont typeface="Arial" pitchFamily="34" charset="0"/>
              <a:buChar char="•"/>
            </a:pPr>
            <a:endParaRPr lang="en-US" sz="2000" dirty="0" smtClean="0"/>
          </a:p>
          <a:p>
            <a:pPr marL="457200" indent="-457200"/>
            <a:endParaRPr lang="en-US" sz="2400" dirty="0" smtClean="0"/>
          </a:p>
          <a:p>
            <a:pPr marL="457200" indent="-457200"/>
            <a:endParaRPr lang="en-US" sz="2400" dirty="0" smtClean="0"/>
          </a:p>
          <a:p>
            <a:pPr marL="1257300" lvl="2" indent="-457200"/>
            <a:endParaRPr lang="en-US" dirty="0" smtClean="0"/>
          </a:p>
          <a:p>
            <a:pPr marL="457200" indent="-457200"/>
            <a:endParaRPr lang="en-US" dirty="0" smtClean="0"/>
          </a:p>
          <a:p>
            <a:pPr marL="457200" indent="-457200"/>
            <a:endParaRPr lang="en-US" dirty="0" smtClean="0"/>
          </a:p>
          <a:p>
            <a:pPr marL="457200" indent="-457200"/>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 2010 University of Phoenix, Inc. All rights reserved.” </a:t>
            </a:r>
          </a:p>
          <a:p>
            <a:endParaRPr lang="en-US" dirty="0"/>
          </a:p>
        </p:txBody>
      </p:sp>
      <p:sp>
        <p:nvSpPr>
          <p:cNvPr id="5" name="Slide Number Placeholder 4"/>
          <p:cNvSpPr>
            <a:spLocks noGrp="1"/>
          </p:cNvSpPr>
          <p:nvPr>
            <p:ph type="sldNum" sz="quarter" idx="12"/>
          </p:nvPr>
        </p:nvSpPr>
        <p:spPr/>
        <p:txBody>
          <a:bodyPr/>
          <a:lstStyle/>
          <a:p>
            <a:fld id="{5FC79965-9BBC-4141-A8CF-125284108EE4}" type="slidenum">
              <a:rPr lang="en-US" smtClean="0"/>
              <a:pPr/>
              <a:t>14</a:t>
            </a:fld>
            <a:endParaRPr lang="en-US" dirty="0"/>
          </a:p>
        </p:txBody>
      </p:sp>
      <p:sp>
        <p:nvSpPr>
          <p:cNvPr id="6" name="Title 1"/>
          <p:cNvSpPr txBox="1">
            <a:spLocks/>
          </p:cNvSpPr>
          <p:nvPr/>
        </p:nvSpPr>
        <p:spPr>
          <a:xfrm>
            <a:off x="685800" y="457200"/>
            <a:ext cx="5486400" cy="685800"/>
          </a:xfrm>
          <a:prstGeom prst="rect">
            <a:avLst/>
          </a:prstGeom>
        </p:spPr>
        <p:txBody>
          <a:bodyPr vert="horz" lIns="0" tIns="0" rIns="0" bIns="0" rtlCol="0" anchor="b">
            <a:normAutofit/>
          </a:bodyPr>
          <a:lstStyle>
            <a:lvl1pPr algn="l" defTabSz="914400" rtl="0" eaLnBrk="1" latinLnBrk="0" hangingPunct="1">
              <a:spcBef>
                <a:spcPct val="0"/>
              </a:spcBef>
              <a:buNone/>
              <a:defRPr sz="2100" b="1" kern="1200">
                <a:solidFill>
                  <a:schemeClr val="bg1"/>
                </a:solidFill>
                <a:latin typeface="+mj-lt"/>
                <a:ea typeface="+mj-ea"/>
                <a:cs typeface="+mj-cs"/>
              </a:defRPr>
            </a:lvl1pPr>
          </a:lstStyle>
          <a:p>
            <a:r>
              <a:rPr lang="en-US" dirty="0"/>
              <a:t>Leadership Requirements and </a:t>
            </a:r>
            <a:endParaRPr lang="en-US" dirty="0" smtClean="0"/>
          </a:p>
          <a:p>
            <a:r>
              <a:rPr lang="en-US" dirty="0" smtClean="0"/>
              <a:t>Partnership </a:t>
            </a:r>
            <a:r>
              <a:rPr lang="en-US" dirty="0"/>
              <a:t>Plans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National Industry Workforce Information:</a:t>
            </a:r>
            <a:br>
              <a:rPr lang="en-US" dirty="0" smtClean="0"/>
            </a:br>
            <a:r>
              <a:rPr lang="en-US" dirty="0" smtClean="0"/>
              <a:t>US Manufacturing Industry</a:t>
            </a:r>
            <a:endParaRPr lang="en-US" dirty="0"/>
          </a:p>
        </p:txBody>
      </p:sp>
      <p:sp>
        <p:nvSpPr>
          <p:cNvPr id="4" name="Footer Placeholder 3"/>
          <p:cNvSpPr>
            <a:spLocks noGrp="1"/>
          </p:cNvSpPr>
          <p:nvPr>
            <p:ph type="ftr" sz="quarter" idx="11"/>
          </p:nvPr>
        </p:nvSpPr>
        <p:spPr/>
        <p:txBody>
          <a:bodyPr/>
          <a:lstStyle/>
          <a:p>
            <a:r>
              <a:rPr lang="en-US" dirty="0" smtClean="0"/>
              <a:t>DRAFT </a:t>
            </a:r>
          </a:p>
          <a:p>
            <a:endParaRPr lang="en-US" dirty="0"/>
          </a:p>
        </p:txBody>
      </p:sp>
      <p:sp>
        <p:nvSpPr>
          <p:cNvPr id="5" name="Slide Number Placeholder 4"/>
          <p:cNvSpPr>
            <a:spLocks noGrp="1"/>
          </p:cNvSpPr>
          <p:nvPr>
            <p:ph type="sldNum" sz="quarter" idx="12"/>
          </p:nvPr>
        </p:nvSpPr>
        <p:spPr/>
        <p:txBody>
          <a:bodyPr/>
          <a:lstStyle/>
          <a:p>
            <a:fld id="{5FC79965-9BBC-4141-A8CF-125284108EE4}" type="slidenum">
              <a:rPr lang="en-US" smtClean="0"/>
              <a:pPr/>
              <a:t>15</a:t>
            </a:fld>
            <a:endParaRPr lang="en-US" dirty="0"/>
          </a:p>
        </p:txBody>
      </p:sp>
      <p:pic>
        <p:nvPicPr>
          <p:cNvPr id="6" name="Picture 1" descr="image001"/>
          <p:cNvPicPr>
            <a:picLocks noGrp="1" noChangeAspect="1" noChangeArrowheads="1"/>
          </p:cNvPicPr>
          <p:nvPr>
            <p:ph idx="1"/>
          </p:nvPr>
        </p:nvPicPr>
        <p:blipFill>
          <a:blip r:embed="rId2" cstate="print"/>
          <a:srcRect/>
          <a:stretch>
            <a:fillRect/>
          </a:stretch>
        </p:blipFill>
        <p:spPr bwMode="auto">
          <a:xfrm>
            <a:off x="0" y="1371600"/>
            <a:ext cx="9144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Industry Workforce Information:</a:t>
            </a:r>
            <a:br>
              <a:rPr lang="en-US" dirty="0" smtClean="0"/>
            </a:br>
            <a:r>
              <a:rPr lang="en-US" dirty="0" smtClean="0"/>
              <a:t>US Hospitality Industry</a:t>
            </a:r>
            <a:endParaRPr lang="en-US" dirty="0"/>
          </a:p>
        </p:txBody>
      </p:sp>
      <p:sp>
        <p:nvSpPr>
          <p:cNvPr id="4" name="Footer Placeholder 3"/>
          <p:cNvSpPr>
            <a:spLocks noGrp="1"/>
          </p:cNvSpPr>
          <p:nvPr>
            <p:ph type="ftr" sz="quarter" idx="11"/>
          </p:nvPr>
        </p:nvSpPr>
        <p:spPr/>
        <p:txBody>
          <a:bodyPr/>
          <a:lstStyle/>
          <a:p>
            <a:r>
              <a:rPr lang="en-US" dirty="0" smtClean="0"/>
              <a:t>DRAFT </a:t>
            </a:r>
          </a:p>
          <a:p>
            <a:endParaRPr lang="en-US" dirty="0"/>
          </a:p>
        </p:txBody>
      </p:sp>
      <p:sp>
        <p:nvSpPr>
          <p:cNvPr id="5" name="Slide Number Placeholder 4"/>
          <p:cNvSpPr>
            <a:spLocks noGrp="1"/>
          </p:cNvSpPr>
          <p:nvPr>
            <p:ph type="sldNum" sz="quarter" idx="12"/>
          </p:nvPr>
        </p:nvSpPr>
        <p:spPr/>
        <p:txBody>
          <a:bodyPr/>
          <a:lstStyle/>
          <a:p>
            <a:fld id="{5FC79965-9BBC-4141-A8CF-125284108EE4}" type="slidenum">
              <a:rPr lang="en-US" smtClean="0"/>
              <a:pPr/>
              <a:t>16</a:t>
            </a:fld>
            <a:endParaRPr lang="en-US" dirty="0"/>
          </a:p>
        </p:txBody>
      </p:sp>
      <p:sp>
        <p:nvSpPr>
          <p:cNvPr id="7" name="Content Placeholder 6"/>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182880" y="1371600"/>
            <a:ext cx="877824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Industry Workforce Information:</a:t>
            </a:r>
            <a:br>
              <a:rPr lang="en-US" dirty="0" smtClean="0"/>
            </a:br>
            <a:r>
              <a:rPr lang="en-US" dirty="0" smtClean="0"/>
              <a:t>US Retail Industry</a:t>
            </a:r>
            <a:endParaRPr lang="en-US" dirty="0"/>
          </a:p>
        </p:txBody>
      </p:sp>
      <p:sp>
        <p:nvSpPr>
          <p:cNvPr id="4" name="Footer Placeholder 3"/>
          <p:cNvSpPr>
            <a:spLocks noGrp="1"/>
          </p:cNvSpPr>
          <p:nvPr>
            <p:ph type="ftr" sz="quarter" idx="11"/>
          </p:nvPr>
        </p:nvSpPr>
        <p:spPr/>
        <p:txBody>
          <a:bodyPr/>
          <a:lstStyle/>
          <a:p>
            <a:r>
              <a:rPr lang="en-US" dirty="0" smtClean="0"/>
              <a:t>DRAFT </a:t>
            </a:r>
          </a:p>
          <a:p>
            <a:endParaRPr lang="en-US" dirty="0"/>
          </a:p>
        </p:txBody>
      </p:sp>
      <p:sp>
        <p:nvSpPr>
          <p:cNvPr id="5" name="Slide Number Placeholder 4"/>
          <p:cNvSpPr>
            <a:spLocks noGrp="1"/>
          </p:cNvSpPr>
          <p:nvPr>
            <p:ph type="sldNum" sz="quarter" idx="12"/>
          </p:nvPr>
        </p:nvSpPr>
        <p:spPr/>
        <p:txBody>
          <a:bodyPr/>
          <a:lstStyle/>
          <a:p>
            <a:fld id="{5FC79965-9BBC-4141-A8CF-125284108EE4}" type="slidenum">
              <a:rPr lang="en-US" smtClean="0"/>
              <a:pPr/>
              <a:t>17</a:t>
            </a:fld>
            <a:endParaRPr lang="en-US" dirty="0"/>
          </a:p>
        </p:txBody>
      </p:sp>
      <p:pic>
        <p:nvPicPr>
          <p:cNvPr id="6" name="Picture 3" descr="image003"/>
          <p:cNvPicPr>
            <a:picLocks noGrp="1" noChangeAspect="1" noChangeArrowheads="1"/>
          </p:cNvPicPr>
          <p:nvPr>
            <p:ph idx="1"/>
          </p:nvPr>
        </p:nvPicPr>
        <p:blipFill>
          <a:blip r:embed="rId2" cstate="print"/>
          <a:srcRect/>
          <a:stretch>
            <a:fillRect/>
          </a:stretch>
        </p:blipFill>
        <p:spPr bwMode="auto">
          <a:xfrm>
            <a:off x="152400" y="1447800"/>
            <a:ext cx="89916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Four</a:t>
            </a:r>
            <a:endParaRPr lang="en-US" dirty="0"/>
          </a:p>
        </p:txBody>
      </p:sp>
      <p:sp>
        <p:nvSpPr>
          <p:cNvPr id="3" name="Content Placeholder 2"/>
          <p:cNvSpPr>
            <a:spLocks noGrp="1"/>
          </p:cNvSpPr>
          <p:nvPr>
            <p:ph idx="1"/>
          </p:nvPr>
        </p:nvSpPr>
        <p:spPr/>
        <p:txBody>
          <a:bodyPr/>
          <a:lstStyle/>
          <a:p>
            <a:pPr lvl="0">
              <a:buFont typeface="Arial" pitchFamily="34" charset="0"/>
              <a:buChar char="•"/>
            </a:pPr>
            <a:r>
              <a:rPr lang="en-US" dirty="0" err="1"/>
              <a:t>Conocer</a:t>
            </a:r>
            <a:r>
              <a:rPr lang="en-US" dirty="0"/>
              <a:t> </a:t>
            </a:r>
          </a:p>
          <a:p>
            <a:pPr lvl="0">
              <a:buFont typeface="Arial" pitchFamily="34" charset="0"/>
              <a:buChar char="•"/>
            </a:pPr>
            <a:r>
              <a:rPr lang="en-US" dirty="0"/>
              <a:t>Mexico First</a:t>
            </a:r>
          </a:p>
          <a:p>
            <a:pPr lvl="0">
              <a:buFont typeface="Arial" pitchFamily="34" charset="0"/>
              <a:buChar char="•"/>
            </a:pPr>
            <a:r>
              <a:rPr lang="en-US" dirty="0"/>
              <a:t>IMPULSA</a:t>
            </a:r>
          </a:p>
          <a:p>
            <a:pPr lvl="0">
              <a:buFont typeface="Arial" pitchFamily="34" charset="0"/>
              <a:buChar char="•"/>
            </a:pPr>
            <a:r>
              <a:rPr lang="en-US" dirty="0" err="1"/>
              <a:t>Universitrónica</a:t>
            </a:r>
            <a:endParaRPr lang="en-US" dirty="0"/>
          </a:p>
          <a:p>
            <a:pPr lvl="0">
              <a:buFont typeface="Arial" pitchFamily="34" charset="0"/>
              <a:buChar char="•"/>
            </a:pPr>
            <a:r>
              <a:rPr lang="en-US" dirty="0"/>
              <a:t>The ULA Experience: A Focus on Working Adults </a:t>
            </a:r>
          </a:p>
          <a:p>
            <a:endParaRPr lang="en-US" dirty="0"/>
          </a:p>
        </p:txBody>
      </p:sp>
      <p:sp>
        <p:nvSpPr>
          <p:cNvPr id="4" name="Footer Placeholder 3"/>
          <p:cNvSpPr>
            <a:spLocks noGrp="1"/>
          </p:cNvSpPr>
          <p:nvPr>
            <p:ph type="ftr" sz="quarter" idx="11"/>
          </p:nvPr>
        </p:nvSpPr>
        <p:spPr/>
        <p:txBody>
          <a:bodyPr/>
          <a:lstStyle/>
          <a:p>
            <a:r>
              <a:rPr lang="en-US" smtClean="0"/>
              <a:t>DRAFT </a:t>
            </a:r>
          </a:p>
          <a:p>
            <a:endParaRPr lang="en-US" dirty="0"/>
          </a:p>
        </p:txBody>
      </p:sp>
      <p:sp>
        <p:nvSpPr>
          <p:cNvPr id="5" name="Slide Number Placeholder 4"/>
          <p:cNvSpPr>
            <a:spLocks noGrp="1"/>
          </p:cNvSpPr>
          <p:nvPr>
            <p:ph type="sldNum" sz="quarter" idx="12"/>
          </p:nvPr>
        </p:nvSpPr>
        <p:spPr/>
        <p:txBody>
          <a:bodyPr/>
          <a:lstStyle/>
          <a:p>
            <a:fld id="{5FC79965-9BBC-4141-A8CF-125284108EE4}" type="slidenum">
              <a:rPr lang="en-US" smtClean="0"/>
              <a:pPr/>
              <a:t>18</a:t>
            </a:fld>
            <a:endParaRPr lang="en-US" dirty="0"/>
          </a:p>
        </p:txBody>
      </p:sp>
    </p:spTree>
    <p:extLst>
      <p:ext uri="{BB962C8B-B14F-4D97-AF65-F5344CB8AC3E}">
        <p14:creationId xmlns:p14="http://schemas.microsoft.com/office/powerpoint/2010/main" val="2096496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Session Five: Discussion </a:t>
            </a:r>
            <a:endParaRPr lang="en-US" dirty="0"/>
          </a:p>
        </p:txBody>
      </p:sp>
      <p:sp>
        <p:nvSpPr>
          <p:cNvPr id="5" name="Slide Number Placeholder 4"/>
          <p:cNvSpPr>
            <a:spLocks noGrp="1"/>
          </p:cNvSpPr>
          <p:nvPr>
            <p:ph type="sldNum" sz="quarter" idx="12"/>
          </p:nvPr>
        </p:nvSpPr>
        <p:spPr/>
        <p:txBody>
          <a:bodyPr/>
          <a:lstStyle/>
          <a:p>
            <a:fld id="{5FC79965-9BBC-4141-A8CF-125284108EE4}" type="slidenum">
              <a:rPr lang="en-US" smtClean="0"/>
              <a:pPr/>
              <a:t>19</a:t>
            </a:fld>
            <a:endParaRPr lang="en-US" dirty="0"/>
          </a:p>
        </p:txBody>
      </p:sp>
      <p:pic>
        <p:nvPicPr>
          <p:cNvPr id="6" name="Picture 4"/>
          <p:cNvPicPr>
            <a:picLocks noChangeAspect="1" noChangeArrowheads="1"/>
          </p:cNvPicPr>
          <p:nvPr/>
        </p:nvPicPr>
        <p:blipFill>
          <a:blip r:embed="rId2" cstate="print"/>
          <a:srcRect/>
          <a:stretch>
            <a:fillRect/>
          </a:stretch>
        </p:blipFill>
        <p:spPr bwMode="auto">
          <a:xfrm>
            <a:off x="457200" y="1600200"/>
            <a:ext cx="8205849" cy="472988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343399"/>
          </a:xfrm>
        </p:spPr>
        <p:txBody>
          <a:bodyPr/>
          <a:lstStyle/>
          <a:p>
            <a:pPr lvl="0">
              <a:buFont typeface="Arial" pitchFamily="34" charset="0"/>
              <a:buChar char="•"/>
            </a:pPr>
            <a:r>
              <a:rPr lang="en-US" dirty="0"/>
              <a:t>Introductions and meeting objectives </a:t>
            </a:r>
          </a:p>
          <a:p>
            <a:pPr lvl="0">
              <a:buFont typeface="Arial" pitchFamily="34" charset="0"/>
              <a:buChar char="•"/>
            </a:pPr>
            <a:r>
              <a:rPr lang="en-US" dirty="0"/>
              <a:t>Discussion of the demand for education and industry partnerships in Mexico</a:t>
            </a:r>
          </a:p>
          <a:p>
            <a:pPr>
              <a:buFont typeface="Arial" pitchFamily="34" charset="0"/>
              <a:buChar char="•"/>
            </a:pPr>
            <a:r>
              <a:rPr lang="en-US" dirty="0"/>
              <a:t>Benefits of sharing best practices in industry-education partnerships</a:t>
            </a:r>
          </a:p>
        </p:txBody>
      </p:sp>
      <p:sp>
        <p:nvSpPr>
          <p:cNvPr id="4" name="Footer Placeholder 3"/>
          <p:cNvSpPr>
            <a:spLocks noGrp="1"/>
          </p:cNvSpPr>
          <p:nvPr>
            <p:ph type="ftr" sz="quarter" idx="11"/>
          </p:nvPr>
        </p:nvSpPr>
        <p:spPr/>
        <p:txBody>
          <a:bodyPr/>
          <a:lstStyle/>
          <a:p>
            <a:r>
              <a:rPr lang="en-US" smtClean="0"/>
              <a:t>DRAFT </a:t>
            </a:r>
          </a:p>
          <a:p>
            <a:endParaRPr lang="en-US" dirty="0"/>
          </a:p>
        </p:txBody>
      </p:sp>
      <p:sp>
        <p:nvSpPr>
          <p:cNvPr id="5" name="Slide Number Placeholder 4"/>
          <p:cNvSpPr>
            <a:spLocks noGrp="1"/>
          </p:cNvSpPr>
          <p:nvPr>
            <p:ph type="sldNum" sz="quarter" idx="12"/>
          </p:nvPr>
        </p:nvSpPr>
        <p:spPr/>
        <p:txBody>
          <a:bodyPr/>
          <a:lstStyle/>
          <a:p>
            <a:fld id="{5FC79965-9BBC-4141-A8CF-125284108EE4}" type="slidenum">
              <a:rPr lang="en-US" smtClean="0"/>
              <a:pPr/>
              <a:t>2</a:t>
            </a:fld>
            <a:endParaRPr lang="en-US" dirty="0"/>
          </a:p>
        </p:txBody>
      </p:sp>
      <p:sp>
        <p:nvSpPr>
          <p:cNvPr id="8" name="Title 7"/>
          <p:cNvSpPr>
            <a:spLocks noGrp="1"/>
          </p:cNvSpPr>
          <p:nvPr>
            <p:ph type="title"/>
          </p:nvPr>
        </p:nvSpPr>
        <p:spPr/>
        <p:txBody>
          <a:bodyPr>
            <a:normAutofit/>
          </a:bodyPr>
          <a:lstStyle/>
          <a:p>
            <a:r>
              <a:rPr lang="en-US" dirty="0" smtClean="0"/>
              <a:t>Session One</a:t>
            </a:r>
            <a:endParaRPr lang="en-US" dirty="0"/>
          </a:p>
        </p:txBody>
      </p:sp>
    </p:spTree>
    <p:extLst>
      <p:ext uri="{BB962C8B-B14F-4D97-AF65-F5344CB8AC3E}">
        <p14:creationId xmlns:p14="http://schemas.microsoft.com/office/powerpoint/2010/main" val="558792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rmAutofit/>
          </a:bodyPr>
          <a:lstStyle/>
          <a:p>
            <a:r>
              <a:rPr lang="en-US" dirty="0" smtClean="0"/>
              <a:t>Introductions and Presentation Team</a:t>
            </a:r>
            <a:endParaRPr lang="en-US" dirty="0"/>
          </a:p>
        </p:txBody>
      </p:sp>
      <p:sp>
        <p:nvSpPr>
          <p:cNvPr id="18" name="Content Placeholder 17"/>
          <p:cNvSpPr>
            <a:spLocks noGrp="1"/>
          </p:cNvSpPr>
          <p:nvPr>
            <p:ph idx="1"/>
          </p:nvPr>
        </p:nvSpPr>
        <p:spPr>
          <a:xfrm>
            <a:off x="304800" y="1600200"/>
            <a:ext cx="8534400" cy="4800600"/>
          </a:xfrm>
        </p:spPr>
        <p:txBody>
          <a:bodyPr>
            <a:normAutofit lnSpcReduction="10000"/>
          </a:bodyPr>
          <a:lstStyle/>
          <a:p>
            <a:pPr>
              <a:lnSpc>
                <a:spcPct val="150000"/>
              </a:lnSpc>
              <a:buFont typeface="Arial" pitchFamily="34" charset="0"/>
              <a:buChar char="•"/>
            </a:pPr>
            <a:r>
              <a:rPr lang="en-US" dirty="0" smtClean="0"/>
              <a:t>Santiago </a:t>
            </a:r>
            <a:r>
              <a:rPr lang="en-US" dirty="0" err="1" smtClean="0"/>
              <a:t>Guitierrez</a:t>
            </a:r>
            <a:r>
              <a:rPr lang="en-US" dirty="0" smtClean="0"/>
              <a:t> – </a:t>
            </a:r>
            <a:r>
              <a:rPr lang="en-US" dirty="0" err="1" smtClean="0"/>
              <a:t>Presidente</a:t>
            </a:r>
            <a:r>
              <a:rPr lang="en-US" dirty="0" smtClean="0"/>
              <a:t> </a:t>
            </a:r>
            <a:r>
              <a:rPr lang="en-US" dirty="0" err="1" smtClean="0"/>
              <a:t>Nacional</a:t>
            </a:r>
            <a:r>
              <a:rPr lang="en-US" dirty="0" smtClean="0"/>
              <a:t> CANIETI</a:t>
            </a:r>
          </a:p>
          <a:p>
            <a:pPr>
              <a:lnSpc>
                <a:spcPct val="150000"/>
              </a:lnSpc>
              <a:buFont typeface="Arial" pitchFamily="34" charset="0"/>
              <a:buChar char="•"/>
            </a:pPr>
            <a:r>
              <a:rPr lang="en-US" dirty="0" smtClean="0"/>
              <a:t>Jorge Klor de Alva – President, Nexus Research and Policy Center</a:t>
            </a:r>
          </a:p>
          <a:p>
            <a:pPr>
              <a:lnSpc>
                <a:spcPct val="150000"/>
              </a:lnSpc>
              <a:buFont typeface="Arial" pitchFamily="34" charset="0"/>
              <a:buChar char="•"/>
            </a:pPr>
            <a:r>
              <a:rPr lang="en-US" dirty="0" smtClean="0"/>
              <a:t>Tim Welsh – Senior Vice President, University of Phoenix</a:t>
            </a:r>
          </a:p>
          <a:p>
            <a:pPr>
              <a:lnSpc>
                <a:spcPct val="150000"/>
              </a:lnSpc>
              <a:buFont typeface="Arial" pitchFamily="34" charset="0"/>
              <a:buChar char="•"/>
            </a:pPr>
            <a:r>
              <a:rPr lang="en-US" dirty="0" smtClean="0"/>
              <a:t>Glenda Whetten – Director of Int’l Academic Affairs, Apollo Global</a:t>
            </a:r>
          </a:p>
          <a:p>
            <a:pPr>
              <a:lnSpc>
                <a:spcPct val="150000"/>
              </a:lnSpc>
              <a:buFont typeface="Arial" pitchFamily="34" charset="0"/>
              <a:buChar char="•"/>
            </a:pPr>
            <a:r>
              <a:rPr lang="en-US" dirty="0" smtClean="0"/>
              <a:t>Ralf Peters </a:t>
            </a:r>
            <a:r>
              <a:rPr lang="en-US" dirty="0"/>
              <a:t>– </a:t>
            </a:r>
            <a:r>
              <a:rPr lang="en-US" dirty="0" err="1"/>
              <a:t>Presidente</a:t>
            </a:r>
            <a:r>
              <a:rPr lang="en-US" dirty="0"/>
              <a:t> </a:t>
            </a:r>
            <a:r>
              <a:rPr lang="en-US" dirty="0" smtClean="0"/>
              <a:t>de Apollo Global México y </a:t>
            </a:r>
            <a:r>
              <a:rPr lang="en-US" dirty="0" err="1" smtClean="0"/>
              <a:t>Centroamérica</a:t>
            </a:r>
            <a:endParaRPr lang="en-US" dirty="0" smtClean="0"/>
          </a:p>
          <a:p>
            <a:pPr>
              <a:lnSpc>
                <a:spcPct val="150000"/>
              </a:lnSpc>
              <a:buFont typeface="Arial" pitchFamily="34" charset="0"/>
              <a:buChar char="•"/>
            </a:pPr>
            <a:r>
              <a:rPr lang="en-US" dirty="0" smtClean="0"/>
              <a:t>Eric Pearse – Rector </a:t>
            </a:r>
            <a:r>
              <a:rPr lang="en-US" dirty="0" err="1" smtClean="0"/>
              <a:t>Académico</a:t>
            </a:r>
            <a:r>
              <a:rPr lang="en-US" dirty="0" smtClean="0"/>
              <a:t>, ULA</a:t>
            </a:r>
          </a:p>
          <a:p>
            <a:pPr>
              <a:lnSpc>
                <a:spcPct val="150000"/>
              </a:lnSpc>
              <a:buFont typeface="Arial" pitchFamily="34" charset="0"/>
              <a:buChar char="•"/>
            </a:pPr>
            <a:r>
              <a:rPr lang="en-US" dirty="0"/>
              <a:t>Elena Flores – </a:t>
            </a:r>
            <a:r>
              <a:rPr lang="en-US" dirty="0" err="1" smtClean="0"/>
              <a:t>Dirección</a:t>
            </a:r>
            <a:r>
              <a:rPr lang="en-US" dirty="0" smtClean="0"/>
              <a:t> </a:t>
            </a:r>
            <a:r>
              <a:rPr lang="en-US" dirty="0" err="1" smtClean="0"/>
              <a:t>Programas</a:t>
            </a:r>
            <a:r>
              <a:rPr lang="en-US" dirty="0" smtClean="0"/>
              <a:t> </a:t>
            </a:r>
            <a:r>
              <a:rPr lang="en-US" dirty="0" err="1" smtClean="0"/>
              <a:t>Ejecutivos</a:t>
            </a:r>
            <a:r>
              <a:rPr lang="en-US" dirty="0" smtClean="0"/>
              <a:t>, </a:t>
            </a:r>
            <a:r>
              <a:rPr lang="en-US" dirty="0"/>
              <a:t>ULA</a:t>
            </a:r>
          </a:p>
          <a:p>
            <a:pPr>
              <a:lnSpc>
                <a:spcPct val="150000"/>
              </a:lnSpc>
              <a:buFont typeface="Arial" pitchFamily="34" charset="0"/>
              <a:buChar char="•"/>
            </a:pPr>
            <a:r>
              <a:rPr lang="en-US" dirty="0" err="1" smtClean="0"/>
              <a:t>Rocío</a:t>
            </a:r>
            <a:r>
              <a:rPr lang="en-US" dirty="0"/>
              <a:t> </a:t>
            </a:r>
            <a:r>
              <a:rPr lang="en-US" dirty="0" err="1" smtClean="0"/>
              <a:t>García</a:t>
            </a:r>
            <a:r>
              <a:rPr lang="en-US" dirty="0" smtClean="0"/>
              <a:t> – </a:t>
            </a:r>
            <a:r>
              <a:rPr lang="en-US" dirty="0" err="1"/>
              <a:t>Dirección</a:t>
            </a:r>
            <a:r>
              <a:rPr lang="en-US" dirty="0"/>
              <a:t> </a:t>
            </a:r>
            <a:r>
              <a:rPr lang="en-US" dirty="0" err="1"/>
              <a:t>Programas</a:t>
            </a:r>
            <a:r>
              <a:rPr lang="en-US" dirty="0"/>
              <a:t> </a:t>
            </a:r>
            <a:r>
              <a:rPr lang="en-US" dirty="0" err="1"/>
              <a:t>Ejecutivos</a:t>
            </a:r>
            <a:r>
              <a:rPr lang="en-US" dirty="0"/>
              <a:t>, ULA</a:t>
            </a:r>
            <a:endParaRPr lang="en-US" dirty="0" smtClean="0"/>
          </a:p>
          <a:p>
            <a:pPr>
              <a:lnSpc>
                <a:spcPct val="150000"/>
              </a:lnSpc>
            </a:pPr>
            <a:endParaRPr lang="en-US" dirty="0" smtClean="0"/>
          </a:p>
          <a:p>
            <a:pPr>
              <a:lnSpc>
                <a:spcPct val="150000"/>
              </a:lnSpc>
            </a:pPr>
            <a:endParaRPr lang="en-US" dirty="0" smtClean="0"/>
          </a:p>
          <a:p>
            <a:pPr>
              <a:buFont typeface="Arial" pitchFamily="34" charset="0"/>
              <a:buChar char="•"/>
            </a:pPr>
            <a:endParaRPr lang="en-US" dirty="0" smtClean="0"/>
          </a:p>
          <a:p>
            <a:pPr lvl="1">
              <a:buNone/>
            </a:pPr>
            <a:endParaRPr lang="en-US" dirty="0" smtClean="0"/>
          </a:p>
          <a:p>
            <a:pPr lvl="1"/>
            <a:endParaRPr lang="en-US" dirty="0" smtClean="0"/>
          </a:p>
          <a:p>
            <a:pPr lvl="1"/>
            <a:endParaRPr lang="en-US" dirty="0" smtClean="0"/>
          </a:p>
          <a:p>
            <a:pPr lvl="1">
              <a:buNone/>
            </a:pPr>
            <a:endParaRPr lang="en-US" dirty="0" smtClean="0"/>
          </a:p>
          <a:p>
            <a:pPr>
              <a:buFont typeface="Arial" pitchFamily="34" charset="0"/>
              <a:buChar char="•"/>
            </a:pPr>
            <a:endParaRPr lang="en-US" dirty="0"/>
          </a:p>
        </p:txBody>
      </p:sp>
      <p:sp>
        <p:nvSpPr>
          <p:cNvPr id="15" name="Footer Placeholder 14"/>
          <p:cNvSpPr>
            <a:spLocks noGrp="1"/>
          </p:cNvSpPr>
          <p:nvPr>
            <p:ph type="ftr" sz="quarter" idx="11"/>
          </p:nvPr>
        </p:nvSpPr>
        <p:spPr>
          <a:xfrm>
            <a:off x="609600" y="6553200"/>
            <a:ext cx="7239000" cy="304800"/>
          </a:xfrm>
        </p:spPr>
        <p:txBody>
          <a:bodyPr/>
          <a:lstStyle/>
          <a:p>
            <a:endParaRPr lang="en-US" dirty="0" smtClean="0"/>
          </a:p>
          <a:p>
            <a:endParaRPr lang="en-US" dirty="0"/>
          </a:p>
        </p:txBody>
      </p:sp>
      <p:sp>
        <p:nvSpPr>
          <p:cNvPr id="6" name="Slide Number Placeholder 5"/>
          <p:cNvSpPr>
            <a:spLocks noGrp="1"/>
          </p:cNvSpPr>
          <p:nvPr>
            <p:ph type="sldNum" sz="quarter" idx="12"/>
          </p:nvPr>
        </p:nvSpPr>
        <p:spPr/>
        <p:txBody>
          <a:bodyPr/>
          <a:lstStyle/>
          <a:p>
            <a:fld id="{5FC79965-9BBC-4141-A8CF-125284108EE4}"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4294967295"/>
          </p:nvPr>
        </p:nvSpPr>
        <p:spPr bwMode="auto">
          <a:xfrm>
            <a:off x="6483350" y="6569075"/>
            <a:ext cx="2133600" cy="365125"/>
          </a:xfrm>
          <a:prstGeom prst="rect">
            <a:avLst/>
          </a:prstGeom>
          <a:noFill/>
          <a:ln>
            <a:miter lim="800000"/>
            <a:headEnd/>
            <a:tailEnd/>
          </a:ln>
        </p:spPr>
        <p:txBody>
          <a:bodyPr/>
          <a:lstStyle/>
          <a:p>
            <a:pPr algn="r"/>
            <a:fld id="{3101EEFF-3082-46C4-A4FF-F9BA49B435EF}" type="slidenum">
              <a:rPr lang="en-US" sz="1000">
                <a:solidFill>
                  <a:srgbClr val="376092"/>
                </a:solidFill>
                <a:cs typeface="Arial" charset="0"/>
              </a:rPr>
              <a:pPr algn="r"/>
              <a:t>4</a:t>
            </a:fld>
            <a:endParaRPr lang="en-US" sz="1000" dirty="0">
              <a:solidFill>
                <a:srgbClr val="376092"/>
              </a:solidFill>
              <a:cs typeface="Arial" charset="0"/>
            </a:endParaRPr>
          </a:p>
        </p:txBody>
      </p:sp>
      <p:sp>
        <p:nvSpPr>
          <p:cNvPr id="2052" name="TextBox 43"/>
          <p:cNvSpPr txBox="1">
            <a:spLocks noChangeArrowheads="1"/>
          </p:cNvSpPr>
          <p:nvPr/>
        </p:nvSpPr>
        <p:spPr bwMode="auto">
          <a:xfrm rot="-5400000">
            <a:off x="-613569" y="2088357"/>
            <a:ext cx="1978025" cy="246062"/>
          </a:xfrm>
          <a:prstGeom prst="rect">
            <a:avLst/>
          </a:prstGeom>
          <a:noFill/>
          <a:ln w="9525">
            <a:noFill/>
            <a:miter lim="800000"/>
            <a:headEnd/>
            <a:tailEnd/>
          </a:ln>
        </p:spPr>
        <p:txBody>
          <a:bodyPr>
            <a:spAutoFit/>
          </a:bodyPr>
          <a:lstStyle/>
          <a:p>
            <a:r>
              <a:rPr lang="en-US" sz="1000">
                <a:solidFill>
                  <a:schemeClr val="bg1"/>
                </a:solidFill>
              </a:rPr>
              <a:t>Shared Services</a:t>
            </a:r>
          </a:p>
        </p:txBody>
      </p:sp>
      <p:sp>
        <p:nvSpPr>
          <p:cNvPr id="8" name="Snip Single Corner Rectangle 7"/>
          <p:cNvSpPr/>
          <p:nvPr/>
        </p:nvSpPr>
        <p:spPr>
          <a:xfrm>
            <a:off x="1717675" y="1820863"/>
            <a:ext cx="1981200" cy="1439862"/>
          </a:xfrm>
          <a:prstGeom prst="snip1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pic>
        <p:nvPicPr>
          <p:cNvPr id="2055" name="Picture 30"/>
          <p:cNvPicPr>
            <a:picLocks noChangeAspect="1" noChangeArrowheads="1"/>
          </p:cNvPicPr>
          <p:nvPr/>
        </p:nvPicPr>
        <p:blipFill>
          <a:blip r:embed="rId2" cstate="print"/>
          <a:srcRect/>
          <a:stretch>
            <a:fillRect/>
          </a:stretch>
        </p:blipFill>
        <p:spPr bwMode="auto">
          <a:xfrm>
            <a:off x="615950" y="4318000"/>
            <a:ext cx="1676400" cy="771525"/>
          </a:xfrm>
          <a:prstGeom prst="rect">
            <a:avLst/>
          </a:prstGeom>
          <a:noFill/>
          <a:ln w="9525">
            <a:noFill/>
            <a:miter lim="800000"/>
            <a:headEnd/>
            <a:tailEnd/>
          </a:ln>
        </p:spPr>
      </p:pic>
      <p:pic>
        <p:nvPicPr>
          <p:cNvPr id="2056" name="Picture 12"/>
          <p:cNvPicPr>
            <a:picLocks noChangeAspect="1" noChangeArrowheads="1"/>
          </p:cNvPicPr>
          <p:nvPr/>
        </p:nvPicPr>
        <p:blipFill>
          <a:blip r:embed="rId3" cstate="print"/>
          <a:srcRect/>
          <a:stretch>
            <a:fillRect/>
          </a:stretch>
        </p:blipFill>
        <p:spPr bwMode="auto">
          <a:xfrm>
            <a:off x="4883150" y="4200525"/>
            <a:ext cx="1328738" cy="965200"/>
          </a:xfrm>
          <a:prstGeom prst="rect">
            <a:avLst/>
          </a:prstGeom>
          <a:noFill/>
          <a:ln w="9525">
            <a:noFill/>
            <a:miter lim="800000"/>
            <a:headEnd/>
            <a:tailEnd/>
          </a:ln>
        </p:spPr>
      </p:pic>
      <p:pic>
        <p:nvPicPr>
          <p:cNvPr id="2057" name="Picture 27" descr="logo_uniacc.jpg"/>
          <p:cNvPicPr>
            <a:picLocks noChangeAspect="1"/>
          </p:cNvPicPr>
          <p:nvPr/>
        </p:nvPicPr>
        <p:blipFill>
          <a:blip r:embed="rId4" cstate="print"/>
          <a:srcRect/>
          <a:stretch>
            <a:fillRect/>
          </a:stretch>
        </p:blipFill>
        <p:spPr bwMode="auto">
          <a:xfrm>
            <a:off x="2597150" y="4459288"/>
            <a:ext cx="1676400" cy="554037"/>
          </a:xfrm>
          <a:prstGeom prst="rect">
            <a:avLst/>
          </a:prstGeom>
          <a:noFill/>
          <a:ln w="9525">
            <a:noFill/>
            <a:miter lim="800000"/>
            <a:headEnd/>
            <a:tailEnd/>
          </a:ln>
        </p:spPr>
      </p:pic>
      <p:pic>
        <p:nvPicPr>
          <p:cNvPr id="2058" name="Picture 33" descr="wiu_logo"/>
          <p:cNvPicPr>
            <a:picLocks noChangeAspect="1" noChangeArrowheads="1"/>
          </p:cNvPicPr>
          <p:nvPr/>
        </p:nvPicPr>
        <p:blipFill>
          <a:blip r:embed="rId5" cstate="print"/>
          <a:srcRect/>
          <a:stretch>
            <a:fillRect/>
          </a:stretch>
        </p:blipFill>
        <p:spPr bwMode="auto">
          <a:xfrm>
            <a:off x="7016750" y="4175125"/>
            <a:ext cx="1104900" cy="1219200"/>
          </a:xfrm>
          <a:prstGeom prst="rect">
            <a:avLst/>
          </a:prstGeom>
          <a:noFill/>
          <a:ln w="9525">
            <a:noFill/>
            <a:miter lim="800000"/>
            <a:headEnd/>
            <a:tailEnd/>
          </a:ln>
        </p:spPr>
      </p:pic>
      <p:cxnSp>
        <p:nvCxnSpPr>
          <p:cNvPr id="2059" name="Straight Connector 45"/>
          <p:cNvCxnSpPr>
            <a:cxnSpLocks noChangeShapeType="1"/>
          </p:cNvCxnSpPr>
          <p:nvPr/>
        </p:nvCxnSpPr>
        <p:spPr bwMode="auto">
          <a:xfrm flipH="1">
            <a:off x="1377950" y="4022725"/>
            <a:ext cx="6172200" cy="0"/>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2060" name="Straight Connector 46"/>
          <p:cNvCxnSpPr>
            <a:cxnSpLocks noChangeShapeType="1"/>
          </p:cNvCxnSpPr>
          <p:nvPr/>
        </p:nvCxnSpPr>
        <p:spPr bwMode="auto">
          <a:xfrm>
            <a:off x="1392238" y="4022725"/>
            <a:ext cx="0" cy="228600"/>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2061" name="Straight Connector 46"/>
          <p:cNvCxnSpPr>
            <a:cxnSpLocks noChangeShapeType="1"/>
          </p:cNvCxnSpPr>
          <p:nvPr/>
        </p:nvCxnSpPr>
        <p:spPr bwMode="auto">
          <a:xfrm>
            <a:off x="4502150" y="3771900"/>
            <a:ext cx="0" cy="250825"/>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2062" name="Straight Connector 46"/>
          <p:cNvCxnSpPr>
            <a:cxnSpLocks noChangeShapeType="1"/>
          </p:cNvCxnSpPr>
          <p:nvPr/>
        </p:nvCxnSpPr>
        <p:spPr bwMode="auto">
          <a:xfrm>
            <a:off x="3435350" y="4022725"/>
            <a:ext cx="0" cy="228600"/>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2063" name="Straight Connector 46"/>
          <p:cNvCxnSpPr>
            <a:cxnSpLocks noChangeShapeType="1"/>
          </p:cNvCxnSpPr>
          <p:nvPr/>
        </p:nvCxnSpPr>
        <p:spPr bwMode="auto">
          <a:xfrm>
            <a:off x="5568950" y="4022725"/>
            <a:ext cx="0" cy="228600"/>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2064" name="Straight Connector 46"/>
          <p:cNvCxnSpPr>
            <a:cxnSpLocks noChangeShapeType="1"/>
          </p:cNvCxnSpPr>
          <p:nvPr/>
        </p:nvCxnSpPr>
        <p:spPr bwMode="auto">
          <a:xfrm>
            <a:off x="7550150" y="4022725"/>
            <a:ext cx="0" cy="228600"/>
          </a:xfrm>
          <a:prstGeom prst="line">
            <a:avLst/>
          </a:prstGeom>
          <a:noFill/>
          <a:ln w="25400">
            <a:solidFill>
              <a:schemeClr val="accent1"/>
            </a:solidFill>
            <a:round/>
            <a:headEnd/>
            <a:tailEnd/>
          </a:ln>
          <a:effectLst>
            <a:outerShdw dist="20000" dir="5400000" rotWithShape="0">
              <a:srgbClr val="808080">
                <a:alpha val="37999"/>
              </a:srgbClr>
            </a:outerShdw>
          </a:effectLst>
        </p:spPr>
      </p:cxnSp>
      <p:pic>
        <p:nvPicPr>
          <p:cNvPr id="2065" name="Picture 30" descr="apollo_grp_logo_blk.jpg"/>
          <p:cNvPicPr>
            <a:picLocks noChangeAspect="1"/>
          </p:cNvPicPr>
          <p:nvPr/>
        </p:nvPicPr>
        <p:blipFill>
          <a:blip r:embed="rId6" cstate="print"/>
          <a:srcRect/>
          <a:stretch>
            <a:fillRect/>
          </a:stretch>
        </p:blipFill>
        <p:spPr bwMode="auto">
          <a:xfrm>
            <a:off x="4044950" y="1584325"/>
            <a:ext cx="838200" cy="838200"/>
          </a:xfrm>
          <a:prstGeom prst="rect">
            <a:avLst/>
          </a:prstGeom>
          <a:noFill/>
          <a:ln w="9525">
            <a:noFill/>
            <a:miter lim="800000"/>
            <a:headEnd/>
            <a:tailEnd/>
          </a:ln>
        </p:spPr>
      </p:pic>
      <p:pic>
        <p:nvPicPr>
          <p:cNvPr id="2070" name="Picture 17" descr="a_swoosh_COLOUR_shorter-p-2"/>
          <p:cNvPicPr>
            <a:picLocks noChangeAspect="1" noChangeArrowheads="1"/>
          </p:cNvPicPr>
          <p:nvPr/>
        </p:nvPicPr>
        <p:blipFill>
          <a:blip r:embed="rId7" cstate="print"/>
          <a:srcRect/>
          <a:stretch>
            <a:fillRect/>
          </a:stretch>
        </p:blipFill>
        <p:spPr bwMode="auto">
          <a:xfrm>
            <a:off x="3968750" y="2651125"/>
            <a:ext cx="1143000" cy="1120775"/>
          </a:xfrm>
          <a:prstGeom prst="rect">
            <a:avLst/>
          </a:prstGeom>
          <a:noFill/>
          <a:ln w="9525">
            <a:noFill/>
            <a:miter lim="800000"/>
            <a:headEnd/>
            <a:tailEnd/>
          </a:ln>
        </p:spPr>
      </p:pic>
      <p:cxnSp>
        <p:nvCxnSpPr>
          <p:cNvPr id="2071" name="Straight Connector 46"/>
          <p:cNvCxnSpPr>
            <a:cxnSpLocks noChangeShapeType="1"/>
          </p:cNvCxnSpPr>
          <p:nvPr/>
        </p:nvCxnSpPr>
        <p:spPr bwMode="auto">
          <a:xfrm>
            <a:off x="4491038" y="2422525"/>
            <a:ext cx="0" cy="250825"/>
          </a:xfrm>
          <a:prstGeom prst="line">
            <a:avLst/>
          </a:prstGeom>
          <a:noFill/>
          <a:ln w="25400">
            <a:solidFill>
              <a:schemeClr val="accent1"/>
            </a:solidFill>
            <a:round/>
            <a:headEnd/>
            <a:tailEnd/>
          </a:ln>
          <a:effectLst>
            <a:outerShdw dist="20000" dir="5400000" rotWithShape="0">
              <a:srgbClr val="808080">
                <a:alpha val="37999"/>
              </a:srgbClr>
            </a:outerShdw>
          </a:effectLst>
        </p:spPr>
      </p:cxnSp>
      <p:sp>
        <p:nvSpPr>
          <p:cNvPr id="2072" name="Text Box 49"/>
          <p:cNvSpPr txBox="1">
            <a:spLocks noChangeArrowheads="1"/>
          </p:cNvSpPr>
          <p:nvPr/>
        </p:nvSpPr>
        <p:spPr bwMode="auto">
          <a:xfrm>
            <a:off x="447675" y="5622925"/>
            <a:ext cx="1538288" cy="457200"/>
          </a:xfrm>
          <a:prstGeom prst="rect">
            <a:avLst/>
          </a:prstGeom>
          <a:noFill/>
          <a:ln w="9525">
            <a:noFill/>
            <a:miter lim="800000"/>
            <a:headEnd/>
            <a:tailEnd/>
          </a:ln>
          <a:effectLst/>
        </p:spPr>
        <p:txBody>
          <a:bodyPr wrap="none">
            <a:spAutoFit/>
          </a:bodyPr>
          <a:lstStyle/>
          <a:p>
            <a:pPr algn="ctr"/>
            <a:r>
              <a:rPr lang="en-US" sz="1400">
                <a:solidFill>
                  <a:srgbClr val="4D4D4D"/>
                </a:solidFill>
              </a:rPr>
              <a:t>United Kingdom</a:t>
            </a:r>
          </a:p>
          <a:p>
            <a:pPr algn="ctr"/>
            <a:r>
              <a:rPr lang="en-US" sz="1000">
                <a:solidFill>
                  <a:srgbClr val="4D4D4D"/>
                </a:solidFill>
              </a:rPr>
              <a:t>(11 European countries)</a:t>
            </a:r>
          </a:p>
        </p:txBody>
      </p:sp>
      <p:sp>
        <p:nvSpPr>
          <p:cNvPr id="2073" name="Text Box 50"/>
          <p:cNvSpPr txBox="1">
            <a:spLocks noChangeArrowheads="1"/>
          </p:cNvSpPr>
          <p:nvPr/>
        </p:nvSpPr>
        <p:spPr bwMode="auto">
          <a:xfrm>
            <a:off x="3081338" y="5622925"/>
            <a:ext cx="588962" cy="304800"/>
          </a:xfrm>
          <a:prstGeom prst="rect">
            <a:avLst/>
          </a:prstGeom>
          <a:noFill/>
          <a:ln w="9525">
            <a:noFill/>
            <a:miter lim="800000"/>
            <a:headEnd/>
            <a:tailEnd/>
          </a:ln>
          <a:effectLst/>
        </p:spPr>
        <p:txBody>
          <a:bodyPr wrap="none">
            <a:spAutoFit/>
          </a:bodyPr>
          <a:lstStyle/>
          <a:p>
            <a:pPr algn="ctr"/>
            <a:r>
              <a:rPr lang="en-US" sz="1400">
                <a:solidFill>
                  <a:srgbClr val="4D4D4D"/>
                </a:solidFill>
              </a:rPr>
              <a:t>Chile</a:t>
            </a:r>
          </a:p>
        </p:txBody>
      </p:sp>
      <p:sp>
        <p:nvSpPr>
          <p:cNvPr id="2074" name="Text Box 51"/>
          <p:cNvSpPr txBox="1">
            <a:spLocks noChangeArrowheads="1"/>
          </p:cNvSpPr>
          <p:nvPr/>
        </p:nvSpPr>
        <p:spPr bwMode="auto">
          <a:xfrm>
            <a:off x="228600" y="5165725"/>
            <a:ext cx="2152650" cy="517525"/>
          </a:xfrm>
          <a:prstGeom prst="rect">
            <a:avLst/>
          </a:prstGeom>
          <a:noFill/>
          <a:ln w="9525">
            <a:noFill/>
            <a:miter lim="800000"/>
            <a:headEnd/>
            <a:tailEnd/>
          </a:ln>
          <a:effectLst/>
        </p:spPr>
        <p:txBody>
          <a:bodyPr wrap="none">
            <a:spAutoFit/>
          </a:bodyPr>
          <a:lstStyle/>
          <a:p>
            <a:pPr algn="ctr"/>
            <a:r>
              <a:rPr lang="en-US" sz="1400" b="1">
                <a:solidFill>
                  <a:srgbClr val="4D4D4D"/>
                </a:solidFill>
              </a:rPr>
              <a:t>Higher  Education</a:t>
            </a:r>
          </a:p>
          <a:p>
            <a:pPr algn="ctr"/>
            <a:r>
              <a:rPr lang="en-US" sz="1400" b="1">
                <a:solidFill>
                  <a:srgbClr val="4D4D4D"/>
                </a:solidFill>
              </a:rPr>
              <a:t>Professional Education</a:t>
            </a:r>
          </a:p>
        </p:txBody>
      </p:sp>
      <p:sp>
        <p:nvSpPr>
          <p:cNvPr id="2075" name="Snip Single Corner Rectangle 7"/>
          <p:cNvSpPr>
            <a:spLocks noChangeArrowheads="1"/>
          </p:cNvSpPr>
          <p:nvPr/>
        </p:nvSpPr>
        <p:spPr bwMode="auto">
          <a:xfrm flipH="1">
            <a:off x="5187950" y="1820863"/>
            <a:ext cx="1981200" cy="1439862"/>
          </a:xfrm>
          <a:custGeom>
            <a:avLst/>
            <a:gdLst>
              <a:gd name="T0" fmla="*/ 520381650 w 987425"/>
              <a:gd name="T1" fmla="*/ 27980376 h 911225"/>
              <a:gd name="T2" fmla="*/ 260191026 w 987425"/>
              <a:gd name="T3" fmla="*/ 55960659 h 911225"/>
              <a:gd name="T4" fmla="*/ 0 w 987425"/>
              <a:gd name="T5" fmla="*/ 27980376 h 911225"/>
              <a:gd name="T6" fmla="*/ 260191026 w 987425"/>
              <a:gd name="T7" fmla="*/ 0 h 911225"/>
              <a:gd name="T8" fmla="*/ 0 60000 65536"/>
              <a:gd name="T9" fmla="*/ 5898240 60000 65536"/>
              <a:gd name="T10" fmla="*/ 11796480 60000 65536"/>
              <a:gd name="T11" fmla="*/ 17694720 60000 65536"/>
              <a:gd name="T12" fmla="*/ 0 w 987425"/>
              <a:gd name="T13" fmla="*/ 75937 h 911225"/>
              <a:gd name="T14" fmla="*/ 911488 w 987425"/>
              <a:gd name="T15" fmla="*/ 911225 h 911225"/>
            </a:gdLst>
            <a:ahLst/>
            <a:cxnLst>
              <a:cxn ang="T8">
                <a:pos x="T0" y="T1"/>
              </a:cxn>
              <a:cxn ang="T9">
                <a:pos x="T2" y="T3"/>
              </a:cxn>
              <a:cxn ang="T10">
                <a:pos x="T4" y="T5"/>
              </a:cxn>
              <a:cxn ang="T11">
                <a:pos x="T6" y="T7"/>
              </a:cxn>
            </a:cxnLst>
            <a:rect l="T12" t="T13" r="T14" b="T15"/>
            <a:pathLst>
              <a:path w="987425" h="911225">
                <a:moveTo>
                  <a:pt x="0" y="0"/>
                </a:moveTo>
                <a:lnTo>
                  <a:pt x="835551" y="0"/>
                </a:lnTo>
                <a:lnTo>
                  <a:pt x="987425" y="151874"/>
                </a:lnTo>
                <a:lnTo>
                  <a:pt x="987425" y="911225"/>
                </a:lnTo>
                <a:lnTo>
                  <a:pt x="0" y="911225"/>
                </a:lnTo>
                <a:lnTo>
                  <a:pt x="0" y="0"/>
                </a:lnTo>
                <a:close/>
              </a:path>
            </a:pathLst>
          </a:custGeom>
          <a:solidFill>
            <a:schemeClr val="bg1"/>
          </a:solidFill>
          <a:ln w="9525" algn="ctr">
            <a:solidFill>
              <a:srgbClr val="4A7EBB"/>
            </a:solidFill>
            <a:miter lim="800000"/>
            <a:headEnd/>
            <a:tailEnd/>
          </a:ln>
          <a:effectLst>
            <a:outerShdw dist="23000" dir="5400000" rotWithShape="0">
              <a:srgbClr val="000000">
                <a:alpha val="34998"/>
              </a:srgbClr>
            </a:outerShdw>
          </a:effectLst>
        </p:spPr>
        <p:txBody>
          <a:bodyPr anchor="ctr"/>
          <a:lstStyle/>
          <a:p>
            <a:endParaRPr lang="en-US"/>
          </a:p>
        </p:txBody>
      </p:sp>
      <p:sp>
        <p:nvSpPr>
          <p:cNvPr id="2076" name="Text Box 53"/>
          <p:cNvSpPr txBox="1">
            <a:spLocks noChangeArrowheads="1"/>
          </p:cNvSpPr>
          <p:nvPr/>
        </p:nvSpPr>
        <p:spPr bwMode="auto">
          <a:xfrm>
            <a:off x="5187950" y="2003425"/>
            <a:ext cx="1981200" cy="1200150"/>
          </a:xfrm>
          <a:prstGeom prst="rect">
            <a:avLst/>
          </a:prstGeom>
          <a:noFill/>
          <a:ln w="9525">
            <a:noFill/>
            <a:miter lim="800000"/>
            <a:headEnd/>
            <a:tailEnd/>
          </a:ln>
          <a:effectLst/>
        </p:spPr>
        <p:txBody>
          <a:bodyPr>
            <a:spAutoFit/>
          </a:bodyPr>
          <a:lstStyle/>
          <a:p>
            <a:r>
              <a:rPr lang="en-US" sz="1200">
                <a:solidFill>
                  <a:srgbClr val="4D4D4D"/>
                </a:solidFill>
              </a:rPr>
              <a:t>Marketing</a:t>
            </a:r>
          </a:p>
          <a:p>
            <a:r>
              <a:rPr lang="en-US" sz="1200">
                <a:solidFill>
                  <a:srgbClr val="4D4D4D"/>
                </a:solidFill>
              </a:rPr>
              <a:t>Student Services</a:t>
            </a:r>
          </a:p>
          <a:p>
            <a:r>
              <a:rPr lang="en-US" sz="1200">
                <a:solidFill>
                  <a:srgbClr val="4D4D4D"/>
                </a:solidFill>
              </a:rPr>
              <a:t>Academics/Curriculum</a:t>
            </a:r>
          </a:p>
          <a:p>
            <a:r>
              <a:rPr lang="en-US" sz="1200">
                <a:solidFill>
                  <a:srgbClr val="4D4D4D"/>
                </a:solidFill>
              </a:rPr>
              <a:t>Learning Technology</a:t>
            </a:r>
          </a:p>
          <a:p>
            <a:r>
              <a:rPr lang="en-US" sz="1200">
                <a:solidFill>
                  <a:srgbClr val="4D4D4D"/>
                </a:solidFill>
              </a:rPr>
              <a:t>Industry Partnerships</a:t>
            </a:r>
          </a:p>
          <a:p>
            <a:r>
              <a:rPr lang="en-US" sz="1200">
                <a:solidFill>
                  <a:srgbClr val="4D4D4D"/>
                </a:solidFill>
              </a:rPr>
              <a:t>Thought Leadership</a:t>
            </a:r>
          </a:p>
        </p:txBody>
      </p:sp>
      <p:sp>
        <p:nvSpPr>
          <p:cNvPr id="2077" name="Text Box 54"/>
          <p:cNvSpPr txBox="1">
            <a:spLocks noChangeArrowheads="1"/>
          </p:cNvSpPr>
          <p:nvPr/>
        </p:nvSpPr>
        <p:spPr bwMode="auto">
          <a:xfrm>
            <a:off x="2593975" y="5394325"/>
            <a:ext cx="1700213" cy="304800"/>
          </a:xfrm>
          <a:prstGeom prst="rect">
            <a:avLst/>
          </a:prstGeom>
          <a:noFill/>
          <a:ln w="9525">
            <a:noFill/>
            <a:miter lim="800000"/>
            <a:headEnd/>
            <a:tailEnd/>
          </a:ln>
          <a:effectLst/>
        </p:spPr>
        <p:txBody>
          <a:bodyPr wrap="none">
            <a:spAutoFit/>
          </a:bodyPr>
          <a:lstStyle/>
          <a:p>
            <a:pPr algn="ctr"/>
            <a:r>
              <a:rPr lang="en-US" sz="1400" b="1">
                <a:solidFill>
                  <a:srgbClr val="4D4D4D"/>
                </a:solidFill>
              </a:rPr>
              <a:t>Higher  Education</a:t>
            </a:r>
          </a:p>
        </p:txBody>
      </p:sp>
      <p:sp>
        <p:nvSpPr>
          <p:cNvPr id="2078" name="Text Box 55"/>
          <p:cNvSpPr txBox="1">
            <a:spLocks noChangeArrowheads="1"/>
          </p:cNvSpPr>
          <p:nvPr/>
        </p:nvSpPr>
        <p:spPr bwMode="auto">
          <a:xfrm>
            <a:off x="5040313" y="5622925"/>
            <a:ext cx="746125" cy="304800"/>
          </a:xfrm>
          <a:prstGeom prst="rect">
            <a:avLst/>
          </a:prstGeom>
          <a:noFill/>
          <a:ln w="9525">
            <a:noFill/>
            <a:miter lim="800000"/>
            <a:headEnd/>
            <a:tailEnd/>
          </a:ln>
          <a:effectLst/>
        </p:spPr>
        <p:txBody>
          <a:bodyPr wrap="none">
            <a:spAutoFit/>
          </a:bodyPr>
          <a:lstStyle/>
          <a:p>
            <a:pPr algn="ctr"/>
            <a:r>
              <a:rPr lang="en-US" sz="1400">
                <a:solidFill>
                  <a:srgbClr val="4D4D4D"/>
                </a:solidFill>
              </a:rPr>
              <a:t>Mexico</a:t>
            </a:r>
          </a:p>
        </p:txBody>
      </p:sp>
      <p:sp>
        <p:nvSpPr>
          <p:cNvPr id="2079" name="Text Box 56"/>
          <p:cNvSpPr txBox="1">
            <a:spLocks noChangeArrowheads="1"/>
          </p:cNvSpPr>
          <p:nvPr/>
        </p:nvSpPr>
        <p:spPr bwMode="auto">
          <a:xfrm>
            <a:off x="4630738" y="5394325"/>
            <a:ext cx="1700212" cy="304800"/>
          </a:xfrm>
          <a:prstGeom prst="rect">
            <a:avLst/>
          </a:prstGeom>
          <a:noFill/>
          <a:ln w="9525">
            <a:noFill/>
            <a:miter lim="800000"/>
            <a:headEnd/>
            <a:tailEnd/>
          </a:ln>
          <a:effectLst/>
        </p:spPr>
        <p:txBody>
          <a:bodyPr wrap="none">
            <a:spAutoFit/>
          </a:bodyPr>
          <a:lstStyle/>
          <a:p>
            <a:pPr algn="ctr"/>
            <a:r>
              <a:rPr lang="en-US" sz="1400" b="1">
                <a:solidFill>
                  <a:srgbClr val="4D4D4D"/>
                </a:solidFill>
              </a:rPr>
              <a:t>Higher  Education</a:t>
            </a:r>
          </a:p>
        </p:txBody>
      </p:sp>
      <p:sp>
        <p:nvSpPr>
          <p:cNvPr id="2080" name="Text Box 57"/>
          <p:cNvSpPr txBox="1">
            <a:spLocks noChangeArrowheads="1"/>
          </p:cNvSpPr>
          <p:nvPr/>
        </p:nvSpPr>
        <p:spPr bwMode="auto">
          <a:xfrm>
            <a:off x="6926263" y="5622925"/>
            <a:ext cx="1249362" cy="304800"/>
          </a:xfrm>
          <a:prstGeom prst="rect">
            <a:avLst/>
          </a:prstGeom>
          <a:noFill/>
          <a:ln w="9525">
            <a:noFill/>
            <a:miter lim="800000"/>
            <a:headEnd/>
            <a:tailEnd/>
          </a:ln>
          <a:effectLst/>
        </p:spPr>
        <p:txBody>
          <a:bodyPr wrap="none">
            <a:spAutoFit/>
          </a:bodyPr>
          <a:lstStyle/>
          <a:p>
            <a:pPr algn="ctr"/>
            <a:r>
              <a:rPr lang="en-US" sz="1400">
                <a:solidFill>
                  <a:srgbClr val="4D4D4D"/>
                </a:solidFill>
              </a:rPr>
              <a:t>United States</a:t>
            </a:r>
          </a:p>
        </p:txBody>
      </p:sp>
      <p:sp>
        <p:nvSpPr>
          <p:cNvPr id="2081" name="Text Box 58"/>
          <p:cNvSpPr txBox="1">
            <a:spLocks noChangeArrowheads="1"/>
          </p:cNvSpPr>
          <p:nvPr/>
        </p:nvSpPr>
        <p:spPr bwMode="auto">
          <a:xfrm>
            <a:off x="6764338" y="5394325"/>
            <a:ext cx="1700212" cy="304800"/>
          </a:xfrm>
          <a:prstGeom prst="rect">
            <a:avLst/>
          </a:prstGeom>
          <a:noFill/>
          <a:ln w="9525">
            <a:noFill/>
            <a:miter lim="800000"/>
            <a:headEnd/>
            <a:tailEnd/>
          </a:ln>
          <a:effectLst/>
        </p:spPr>
        <p:txBody>
          <a:bodyPr wrap="none">
            <a:spAutoFit/>
          </a:bodyPr>
          <a:lstStyle/>
          <a:p>
            <a:pPr algn="ctr"/>
            <a:r>
              <a:rPr lang="en-US" sz="1400" b="1">
                <a:solidFill>
                  <a:srgbClr val="4D4D4D"/>
                </a:solidFill>
              </a:rPr>
              <a:t>Higher  Education</a:t>
            </a:r>
          </a:p>
        </p:txBody>
      </p:sp>
      <p:sp>
        <p:nvSpPr>
          <p:cNvPr id="45" name="Down Arrow 44"/>
          <p:cNvSpPr>
            <a:spLocks noChangeArrowheads="1"/>
          </p:cNvSpPr>
          <p:nvPr/>
        </p:nvSpPr>
        <p:spPr bwMode="auto">
          <a:xfrm>
            <a:off x="1301750" y="1584325"/>
            <a:ext cx="304800" cy="2187575"/>
          </a:xfrm>
          <a:prstGeom prst="downArrow">
            <a:avLst>
              <a:gd name="adj1" fmla="val 50000"/>
              <a:gd name="adj2" fmla="val 30303"/>
            </a:avLst>
          </a:prstGeom>
          <a:gradFill rotWithShape="1">
            <a:gsLst>
              <a:gs pos="0">
                <a:srgbClr val="C3D69B"/>
              </a:gs>
              <a:gs pos="100000">
                <a:srgbClr val="77933C"/>
              </a:gs>
            </a:gsLst>
            <a:lin ang="5400000"/>
          </a:gradFill>
          <a:ln w="9525">
            <a:solidFill>
              <a:srgbClr val="77933C"/>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rgbClr val="FFFFFF"/>
              </a:solidFill>
              <a:latin typeface="Calibri" pitchFamily="34" charset="0"/>
            </a:endParaRPr>
          </a:p>
        </p:txBody>
      </p:sp>
      <p:sp>
        <p:nvSpPr>
          <p:cNvPr id="9" name="Down Arrow 44"/>
          <p:cNvSpPr>
            <a:spLocks noChangeArrowheads="1"/>
          </p:cNvSpPr>
          <p:nvPr/>
        </p:nvSpPr>
        <p:spPr bwMode="auto">
          <a:xfrm>
            <a:off x="7321550" y="1584325"/>
            <a:ext cx="304800" cy="2187575"/>
          </a:xfrm>
          <a:prstGeom prst="downArrow">
            <a:avLst>
              <a:gd name="adj1" fmla="val 50000"/>
              <a:gd name="adj2" fmla="val 30303"/>
            </a:avLst>
          </a:prstGeom>
          <a:gradFill rotWithShape="1">
            <a:gsLst>
              <a:gs pos="0">
                <a:srgbClr val="C3D69B"/>
              </a:gs>
              <a:gs pos="100000">
                <a:srgbClr val="77933C"/>
              </a:gs>
            </a:gsLst>
            <a:lin ang="5400000"/>
          </a:gradFill>
          <a:ln w="9525">
            <a:solidFill>
              <a:srgbClr val="77933C"/>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rgbClr val="FFFFFF"/>
              </a:solidFill>
              <a:latin typeface="Calibri" pitchFamily="34" charset="0"/>
            </a:endParaRPr>
          </a:p>
        </p:txBody>
      </p:sp>
      <p:sp>
        <p:nvSpPr>
          <p:cNvPr id="2084" name="TextBox 43"/>
          <p:cNvSpPr txBox="1">
            <a:spLocks noChangeArrowheads="1"/>
          </p:cNvSpPr>
          <p:nvPr/>
        </p:nvSpPr>
        <p:spPr bwMode="auto">
          <a:xfrm rot="-5400000">
            <a:off x="6706394" y="2451894"/>
            <a:ext cx="1524000" cy="246062"/>
          </a:xfrm>
          <a:prstGeom prst="rect">
            <a:avLst/>
          </a:prstGeom>
          <a:noFill/>
          <a:ln w="9525">
            <a:noFill/>
            <a:miter lim="800000"/>
            <a:headEnd/>
            <a:tailEnd/>
          </a:ln>
        </p:spPr>
        <p:txBody>
          <a:bodyPr>
            <a:spAutoFit/>
          </a:bodyPr>
          <a:lstStyle/>
          <a:p>
            <a:r>
              <a:rPr lang="en-US" sz="1000">
                <a:solidFill>
                  <a:schemeClr val="bg1"/>
                </a:solidFill>
              </a:rPr>
              <a:t>Best Practice Sharing</a:t>
            </a:r>
          </a:p>
        </p:txBody>
      </p:sp>
      <p:sp>
        <p:nvSpPr>
          <p:cNvPr id="48" name="Left-Right Arrow 47"/>
          <p:cNvSpPr>
            <a:spLocks noChangeArrowheads="1"/>
          </p:cNvSpPr>
          <p:nvPr/>
        </p:nvSpPr>
        <p:spPr bwMode="auto">
          <a:xfrm>
            <a:off x="692150" y="6080125"/>
            <a:ext cx="7543800" cy="304800"/>
          </a:xfrm>
          <a:prstGeom prst="leftRightArrow">
            <a:avLst>
              <a:gd name="adj1" fmla="val 50000"/>
              <a:gd name="adj2" fmla="val 49958"/>
            </a:avLst>
          </a:prstGeom>
          <a:gradFill rotWithShape="1">
            <a:gsLst>
              <a:gs pos="0">
                <a:srgbClr val="C3D69B"/>
              </a:gs>
              <a:gs pos="100000">
                <a:srgbClr val="77933C"/>
              </a:gs>
            </a:gsLst>
            <a:lin ang="5400000"/>
          </a:gradFill>
          <a:ln w="9525">
            <a:solidFill>
              <a:srgbClr val="77933C"/>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rgbClr val="FFFFFF"/>
              </a:solidFill>
              <a:latin typeface="Calibri" pitchFamily="34" charset="0"/>
            </a:endParaRPr>
          </a:p>
        </p:txBody>
      </p:sp>
      <p:sp>
        <p:nvSpPr>
          <p:cNvPr id="2086" name="TextBox 48"/>
          <p:cNvSpPr txBox="1">
            <a:spLocks noChangeArrowheads="1"/>
          </p:cNvSpPr>
          <p:nvPr/>
        </p:nvSpPr>
        <p:spPr bwMode="auto">
          <a:xfrm>
            <a:off x="1987550" y="6102350"/>
            <a:ext cx="4953000" cy="246063"/>
          </a:xfrm>
          <a:prstGeom prst="rect">
            <a:avLst/>
          </a:prstGeom>
          <a:noFill/>
          <a:ln w="9525">
            <a:noFill/>
            <a:miter lim="800000"/>
            <a:headEnd/>
            <a:tailEnd/>
          </a:ln>
        </p:spPr>
        <p:txBody>
          <a:bodyPr>
            <a:spAutoFit/>
          </a:bodyPr>
          <a:lstStyle/>
          <a:p>
            <a:pPr algn="ctr"/>
            <a:r>
              <a:rPr lang="en-US" sz="1000">
                <a:solidFill>
                  <a:schemeClr val="bg1"/>
                </a:solidFill>
              </a:rPr>
              <a:t>Cross Learning Opportunities/Shared Services</a:t>
            </a:r>
          </a:p>
        </p:txBody>
      </p:sp>
      <p:sp>
        <p:nvSpPr>
          <p:cNvPr id="2087" name="TextBox 43"/>
          <p:cNvSpPr txBox="1">
            <a:spLocks noChangeArrowheads="1"/>
          </p:cNvSpPr>
          <p:nvPr/>
        </p:nvSpPr>
        <p:spPr bwMode="auto">
          <a:xfrm rot="-5400000">
            <a:off x="692150" y="2470943"/>
            <a:ext cx="1524000" cy="246063"/>
          </a:xfrm>
          <a:prstGeom prst="rect">
            <a:avLst/>
          </a:prstGeom>
          <a:noFill/>
          <a:ln w="9525">
            <a:noFill/>
            <a:miter lim="800000"/>
            <a:headEnd/>
            <a:tailEnd/>
          </a:ln>
        </p:spPr>
        <p:txBody>
          <a:bodyPr>
            <a:spAutoFit/>
          </a:bodyPr>
          <a:lstStyle/>
          <a:p>
            <a:r>
              <a:rPr lang="en-US" sz="1000" dirty="0">
                <a:solidFill>
                  <a:schemeClr val="bg1"/>
                </a:solidFill>
              </a:rPr>
              <a:t>Best Practice Sharing</a:t>
            </a: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0883" y="2437143"/>
            <a:ext cx="901813" cy="22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1594" y="2800788"/>
            <a:ext cx="91722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30502" y="2448718"/>
            <a:ext cx="968373"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59590" y="1987974"/>
            <a:ext cx="857965" cy="334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0883" y="2751195"/>
            <a:ext cx="839787" cy="36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itle 7"/>
          <p:cNvSpPr txBox="1">
            <a:spLocks/>
          </p:cNvSpPr>
          <p:nvPr/>
        </p:nvSpPr>
        <p:spPr>
          <a:xfrm>
            <a:off x="685800" y="457200"/>
            <a:ext cx="5486400" cy="685800"/>
          </a:xfrm>
          <a:prstGeom prst="rect">
            <a:avLst/>
          </a:prstGeom>
        </p:spPr>
        <p:txBody>
          <a:bodyPr>
            <a:normAutofit lnSpcReduction="10000"/>
          </a:bodyPr>
          <a:lstStyle>
            <a:lvl1pPr algn="l" defTabSz="914400" rtl="0" eaLnBrk="1" latinLnBrk="0" hangingPunct="1">
              <a:spcBef>
                <a:spcPct val="0"/>
              </a:spcBef>
              <a:buNone/>
              <a:defRPr sz="2100" b="1" kern="1200">
                <a:solidFill>
                  <a:schemeClr val="bg1"/>
                </a:solidFill>
                <a:latin typeface="+mj-lt"/>
                <a:ea typeface="+mj-ea"/>
                <a:cs typeface="+mj-cs"/>
              </a:defRPr>
            </a:lvl1pPr>
          </a:lstStyle>
          <a:p>
            <a:endParaRPr lang="en-US" dirty="0" smtClean="0"/>
          </a:p>
          <a:p>
            <a:r>
              <a:rPr lang="en-US" dirty="0" smtClean="0"/>
              <a:t>The Apollo Group</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Two</a:t>
            </a:r>
            <a:endParaRPr lang="en-US" dirty="0"/>
          </a:p>
        </p:txBody>
      </p:sp>
      <p:sp>
        <p:nvSpPr>
          <p:cNvPr id="3" name="Content Placeholder 2"/>
          <p:cNvSpPr>
            <a:spLocks noGrp="1"/>
          </p:cNvSpPr>
          <p:nvPr>
            <p:ph idx="1"/>
          </p:nvPr>
        </p:nvSpPr>
        <p:spPr/>
        <p:txBody>
          <a:bodyPr/>
          <a:lstStyle/>
          <a:p>
            <a:pPr lvl="0">
              <a:buFont typeface="Arial" pitchFamily="34" charset="0"/>
              <a:buChar char="•"/>
            </a:pPr>
            <a:r>
              <a:rPr lang="en-US" dirty="0"/>
              <a:t>Why Apollo pursues partnerships with employers and industries</a:t>
            </a:r>
          </a:p>
          <a:p>
            <a:pPr lvl="0">
              <a:buFont typeface="Arial" pitchFamily="34" charset="0"/>
              <a:buChar char="•"/>
            </a:pPr>
            <a:r>
              <a:rPr lang="en-US" dirty="0"/>
              <a:t>Terminology:  workforce development, working adults, education to careers</a:t>
            </a:r>
          </a:p>
          <a:p>
            <a:pPr lvl="0">
              <a:buFont typeface="Arial" pitchFamily="34" charset="0"/>
              <a:buChar char="•"/>
            </a:pPr>
            <a:r>
              <a:rPr lang="en-US" dirty="0"/>
              <a:t>Employers’ need for education programs geared to industry requirements</a:t>
            </a:r>
          </a:p>
          <a:p>
            <a:pPr lvl="0">
              <a:buFont typeface="Arial" pitchFamily="34" charset="0"/>
              <a:buChar char="•"/>
            </a:pPr>
            <a:r>
              <a:rPr lang="en-US" dirty="0"/>
              <a:t>Educators’ need for employer involvement in education</a:t>
            </a:r>
          </a:p>
          <a:p>
            <a:pPr>
              <a:buFont typeface="Arial" pitchFamily="34" charset="0"/>
              <a:buChar char="•"/>
            </a:pPr>
            <a:r>
              <a:rPr lang="en-US" dirty="0"/>
              <a:t>Working adults’ need for flexible and relevant programs to support careers</a:t>
            </a:r>
          </a:p>
        </p:txBody>
      </p:sp>
      <p:sp>
        <p:nvSpPr>
          <p:cNvPr id="4" name="Footer Placeholder 3"/>
          <p:cNvSpPr>
            <a:spLocks noGrp="1"/>
          </p:cNvSpPr>
          <p:nvPr>
            <p:ph type="ftr" sz="quarter" idx="11"/>
          </p:nvPr>
        </p:nvSpPr>
        <p:spPr/>
        <p:txBody>
          <a:bodyPr/>
          <a:lstStyle/>
          <a:p>
            <a:r>
              <a:rPr lang="en-US" smtClean="0"/>
              <a:t>DRAFT </a:t>
            </a:r>
          </a:p>
          <a:p>
            <a:endParaRPr lang="en-US" dirty="0"/>
          </a:p>
        </p:txBody>
      </p:sp>
      <p:sp>
        <p:nvSpPr>
          <p:cNvPr id="5" name="Slide Number Placeholder 4"/>
          <p:cNvSpPr>
            <a:spLocks noGrp="1"/>
          </p:cNvSpPr>
          <p:nvPr>
            <p:ph type="sldNum" sz="quarter" idx="12"/>
          </p:nvPr>
        </p:nvSpPr>
        <p:spPr/>
        <p:txBody>
          <a:bodyPr/>
          <a:lstStyle/>
          <a:p>
            <a:fld id="{5FC79965-9BBC-4141-A8CF-125284108EE4}" type="slidenum">
              <a:rPr lang="en-US" smtClean="0"/>
              <a:pPr/>
              <a:t>5</a:t>
            </a:fld>
            <a:endParaRPr lang="en-US" dirty="0"/>
          </a:p>
        </p:txBody>
      </p:sp>
    </p:spTree>
    <p:extLst>
      <p:ext uri="{BB962C8B-B14F-4D97-AF65-F5344CB8AC3E}">
        <p14:creationId xmlns:p14="http://schemas.microsoft.com/office/powerpoint/2010/main" val="2269261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idx="1"/>
          </p:nvPr>
        </p:nvSpPr>
        <p:spPr>
          <a:xfrm>
            <a:off x="457200" y="1600200"/>
            <a:ext cx="8382000" cy="5105400"/>
          </a:xfrm>
        </p:spPr>
        <p:txBody>
          <a:bodyPr>
            <a:normAutofit/>
          </a:bodyPr>
          <a:lstStyle/>
          <a:p>
            <a:pPr>
              <a:lnSpc>
                <a:spcPct val="150000"/>
              </a:lnSpc>
              <a:buFont typeface="Arial" pitchFamily="34" charset="0"/>
              <a:buChar char="•"/>
            </a:pPr>
            <a:r>
              <a:rPr lang="en-US" dirty="0" smtClean="0"/>
              <a:t>Establishes educational institutions as a provider of workforce solutions for industry and employers</a:t>
            </a:r>
          </a:p>
          <a:p>
            <a:pPr>
              <a:lnSpc>
                <a:spcPct val="150000"/>
              </a:lnSpc>
              <a:buFont typeface="Arial" pitchFamily="34" charset="0"/>
              <a:buChar char="•"/>
            </a:pPr>
            <a:r>
              <a:rPr lang="en-US" dirty="0" smtClean="0"/>
              <a:t>Creates opportunities for </a:t>
            </a:r>
          </a:p>
          <a:p>
            <a:pPr lvl="1">
              <a:lnSpc>
                <a:spcPct val="120000"/>
              </a:lnSpc>
            </a:pPr>
            <a:r>
              <a:rPr lang="en-US" sz="2100" dirty="0" smtClean="0"/>
              <a:t>Academic innovation</a:t>
            </a:r>
          </a:p>
          <a:p>
            <a:pPr lvl="1">
              <a:lnSpc>
                <a:spcPct val="120000"/>
              </a:lnSpc>
            </a:pPr>
            <a:r>
              <a:rPr lang="en-US" sz="2100" dirty="0" smtClean="0"/>
              <a:t>Career services for students</a:t>
            </a:r>
          </a:p>
          <a:p>
            <a:pPr lvl="1">
              <a:lnSpc>
                <a:spcPct val="120000"/>
              </a:lnSpc>
            </a:pPr>
            <a:r>
              <a:rPr lang="en-US" sz="2100" dirty="0" smtClean="0"/>
              <a:t>Educational research programs</a:t>
            </a:r>
          </a:p>
          <a:p>
            <a:pPr lvl="1">
              <a:lnSpc>
                <a:spcPct val="120000"/>
              </a:lnSpc>
            </a:pPr>
            <a:r>
              <a:rPr lang="en-US" sz="2100" dirty="0" smtClean="0"/>
              <a:t>Thought Leadership programs</a:t>
            </a:r>
          </a:p>
          <a:p>
            <a:pPr>
              <a:lnSpc>
                <a:spcPct val="150000"/>
              </a:lnSpc>
              <a:buFont typeface="Arial" pitchFamily="34" charset="0"/>
              <a:buChar char="•"/>
            </a:pPr>
            <a:r>
              <a:rPr lang="en-US" b="1" dirty="0" smtClean="0"/>
              <a:t>Improves the relevance of education to employers</a:t>
            </a:r>
          </a:p>
          <a:p>
            <a:pPr>
              <a:lnSpc>
                <a:spcPct val="150000"/>
              </a:lnSpc>
              <a:buFont typeface="Arial" pitchFamily="34" charset="0"/>
              <a:buChar char="•"/>
            </a:pPr>
            <a:endParaRPr lang="en-US" b="1" dirty="0" smtClean="0"/>
          </a:p>
          <a:p>
            <a:pPr>
              <a:lnSpc>
                <a:spcPct val="150000"/>
              </a:lnSpc>
            </a:pPr>
            <a:endParaRPr lang="en-US" b="1" dirty="0" smtClean="0"/>
          </a:p>
          <a:p>
            <a:pPr>
              <a:lnSpc>
                <a:spcPct val="150000"/>
              </a:lnSpc>
            </a:pPr>
            <a:endParaRPr lang="en-US" b="1" dirty="0" smtClean="0"/>
          </a:p>
          <a:p>
            <a:pPr>
              <a:lnSpc>
                <a:spcPct val="150000"/>
              </a:lnSpc>
              <a:buFont typeface="Arial" pitchFamily="34" charset="0"/>
              <a:buChar char="•"/>
            </a:pPr>
            <a:endParaRPr lang="en-US" dirty="0" smtClean="0"/>
          </a:p>
          <a:p>
            <a:pPr>
              <a:lnSpc>
                <a:spcPct val="150000"/>
              </a:lnSpc>
              <a:buFont typeface="Arial" pitchFamily="34" charset="0"/>
              <a:buChar char="•"/>
            </a:pPr>
            <a:endParaRPr lang="en-US" dirty="0" smtClean="0"/>
          </a:p>
          <a:p>
            <a:pPr>
              <a:lnSpc>
                <a:spcPct val="150000"/>
              </a:lnSpc>
            </a:pPr>
            <a:endParaRPr lang="en-US" dirty="0" smtClean="0"/>
          </a:p>
          <a:p>
            <a:endParaRPr lang="en-US" dirty="0" smtClean="0"/>
          </a:p>
          <a:p>
            <a:pPr>
              <a:lnSpc>
                <a:spcPct val="150000"/>
              </a:lnSpc>
            </a:pPr>
            <a:endParaRPr lang="en-US" dirty="0" smtClean="0"/>
          </a:p>
          <a:p>
            <a:endParaRPr lang="en-US" dirty="0" smtClean="0"/>
          </a:p>
          <a:p>
            <a:pPr>
              <a:buFont typeface="Arial" pitchFamily="34" charset="0"/>
              <a:buChar char="•"/>
            </a:pPr>
            <a:endParaRPr lang="en-US" dirty="0" smtClean="0"/>
          </a:p>
          <a:p>
            <a:pPr lvl="1">
              <a:buNone/>
            </a:pPr>
            <a:endParaRPr lang="en-US" dirty="0" smtClean="0"/>
          </a:p>
          <a:p>
            <a:pPr lvl="1"/>
            <a:endParaRPr lang="en-US" dirty="0" smtClean="0"/>
          </a:p>
          <a:p>
            <a:pPr lvl="1"/>
            <a:endParaRPr lang="en-US" dirty="0" smtClean="0"/>
          </a:p>
          <a:p>
            <a:pPr lvl="1">
              <a:buNone/>
            </a:pPr>
            <a:endParaRPr lang="en-US" dirty="0" smtClean="0"/>
          </a:p>
          <a:p>
            <a:pPr>
              <a:buFont typeface="Arial" pitchFamily="34" charset="0"/>
              <a:buChar char="•"/>
            </a:pPr>
            <a:endParaRPr lang="en-US" dirty="0"/>
          </a:p>
        </p:txBody>
      </p:sp>
      <p:sp>
        <p:nvSpPr>
          <p:cNvPr id="6" name="Slide Number Placeholder 5"/>
          <p:cNvSpPr>
            <a:spLocks noGrp="1"/>
          </p:cNvSpPr>
          <p:nvPr>
            <p:ph type="sldNum" sz="quarter" idx="12"/>
          </p:nvPr>
        </p:nvSpPr>
        <p:spPr/>
        <p:txBody>
          <a:bodyPr/>
          <a:lstStyle/>
          <a:p>
            <a:fld id="{5FC79965-9BBC-4141-A8CF-125284108EE4}" type="slidenum">
              <a:rPr lang="en-US" smtClean="0"/>
              <a:pPr/>
              <a:t>6</a:t>
            </a:fld>
            <a:endParaRPr lang="en-US" dirty="0"/>
          </a:p>
        </p:txBody>
      </p:sp>
      <p:sp>
        <p:nvSpPr>
          <p:cNvPr id="5" name="Title 1"/>
          <p:cNvSpPr txBox="1">
            <a:spLocks/>
          </p:cNvSpPr>
          <p:nvPr/>
        </p:nvSpPr>
        <p:spPr>
          <a:xfrm>
            <a:off x="685800" y="457200"/>
            <a:ext cx="5486400" cy="685800"/>
          </a:xfrm>
          <a:prstGeom prst="rect">
            <a:avLst/>
          </a:prstGeom>
        </p:spPr>
        <p:txBody>
          <a:bodyPr vert="horz" lIns="0" tIns="0" rIns="0" bIns="0" rtlCol="0" anchor="b">
            <a:normAutofit/>
          </a:bodyPr>
          <a:lstStyle>
            <a:lvl1pPr algn="l" defTabSz="914400" rtl="0" eaLnBrk="1" latinLnBrk="0" hangingPunct="1">
              <a:spcBef>
                <a:spcPct val="0"/>
              </a:spcBef>
              <a:buNone/>
              <a:defRPr sz="2100" b="1" kern="1200">
                <a:solidFill>
                  <a:schemeClr val="bg1"/>
                </a:solidFill>
                <a:latin typeface="+mj-lt"/>
                <a:ea typeface="+mj-ea"/>
                <a:cs typeface="+mj-cs"/>
              </a:defRPr>
            </a:lvl1pPr>
          </a:lstStyle>
          <a:p>
            <a:r>
              <a:rPr lang="en-US" dirty="0"/>
              <a:t>Why Apollo Pursues Partnerships with Industry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Partnership Terms</a:t>
            </a:r>
          </a:p>
        </p:txBody>
      </p:sp>
      <p:sp>
        <p:nvSpPr>
          <p:cNvPr id="3" name="Content Placeholder 2"/>
          <p:cNvSpPr>
            <a:spLocks noGrp="1"/>
          </p:cNvSpPr>
          <p:nvPr>
            <p:ph idx="1"/>
          </p:nvPr>
        </p:nvSpPr>
        <p:spPr>
          <a:xfrm>
            <a:off x="304800" y="1600200"/>
            <a:ext cx="8839200" cy="4572000"/>
          </a:xfrm>
        </p:spPr>
        <p:txBody>
          <a:bodyPr>
            <a:normAutofit/>
          </a:bodyPr>
          <a:lstStyle/>
          <a:p>
            <a:pPr marL="457200" indent="-457200">
              <a:lnSpc>
                <a:spcPct val="110000"/>
              </a:lnSpc>
              <a:spcBef>
                <a:spcPts val="300"/>
              </a:spcBef>
              <a:spcAft>
                <a:spcPts val="300"/>
              </a:spcAft>
            </a:pPr>
            <a:endParaRPr lang="en-US" dirty="0" smtClean="0"/>
          </a:p>
          <a:p>
            <a:pPr marL="457200" indent="-457200">
              <a:lnSpc>
                <a:spcPct val="110000"/>
              </a:lnSpc>
              <a:spcBef>
                <a:spcPts val="300"/>
              </a:spcBef>
              <a:spcAft>
                <a:spcPts val="300"/>
              </a:spcAft>
              <a:buFont typeface="Arial" pitchFamily="34" charset="0"/>
              <a:buChar char="•"/>
            </a:pPr>
            <a:r>
              <a:rPr lang="en-US" dirty="0" smtClean="0"/>
              <a:t>“Workforce Development”</a:t>
            </a:r>
          </a:p>
          <a:p>
            <a:pPr marL="457200" indent="-457200">
              <a:lnSpc>
                <a:spcPct val="110000"/>
              </a:lnSpc>
              <a:spcBef>
                <a:spcPts val="300"/>
              </a:spcBef>
              <a:spcAft>
                <a:spcPts val="300"/>
              </a:spcAft>
              <a:buFont typeface="Arial" pitchFamily="34" charset="0"/>
              <a:buChar char="•"/>
            </a:pPr>
            <a:endParaRPr lang="en-US" dirty="0" smtClean="0"/>
          </a:p>
          <a:p>
            <a:pPr marL="457200" indent="-457200">
              <a:lnSpc>
                <a:spcPct val="110000"/>
              </a:lnSpc>
              <a:spcBef>
                <a:spcPts val="300"/>
              </a:spcBef>
              <a:spcAft>
                <a:spcPts val="300"/>
              </a:spcAft>
              <a:buFont typeface="Arial" pitchFamily="34" charset="0"/>
              <a:buChar char="•"/>
            </a:pPr>
            <a:endParaRPr lang="en-US" dirty="0" smtClean="0"/>
          </a:p>
          <a:p>
            <a:pPr marL="457200" indent="-457200">
              <a:lnSpc>
                <a:spcPct val="110000"/>
              </a:lnSpc>
              <a:spcBef>
                <a:spcPts val="300"/>
              </a:spcBef>
              <a:spcAft>
                <a:spcPts val="300"/>
              </a:spcAft>
              <a:buFont typeface="Arial" pitchFamily="34" charset="0"/>
              <a:buChar char="•"/>
            </a:pPr>
            <a:r>
              <a:rPr lang="en-US" dirty="0" smtClean="0"/>
              <a:t>“Working Adults”</a:t>
            </a:r>
          </a:p>
          <a:p>
            <a:pPr marL="457200" indent="-457200">
              <a:lnSpc>
                <a:spcPct val="110000"/>
              </a:lnSpc>
              <a:spcBef>
                <a:spcPts val="300"/>
              </a:spcBef>
              <a:spcAft>
                <a:spcPts val="300"/>
              </a:spcAft>
              <a:buFont typeface="Arial" pitchFamily="34" charset="0"/>
              <a:buChar char="•"/>
            </a:pPr>
            <a:endParaRPr lang="en-US" dirty="0" smtClean="0"/>
          </a:p>
          <a:p>
            <a:pPr marL="457200" indent="-457200">
              <a:lnSpc>
                <a:spcPct val="110000"/>
              </a:lnSpc>
              <a:spcBef>
                <a:spcPts val="300"/>
              </a:spcBef>
              <a:spcAft>
                <a:spcPts val="300"/>
              </a:spcAft>
              <a:buFont typeface="Arial" pitchFamily="34" charset="0"/>
              <a:buChar char="•"/>
            </a:pPr>
            <a:endParaRPr lang="en-US" dirty="0" smtClean="0"/>
          </a:p>
          <a:p>
            <a:pPr marL="457200" indent="-457200">
              <a:lnSpc>
                <a:spcPct val="110000"/>
              </a:lnSpc>
              <a:spcBef>
                <a:spcPts val="300"/>
              </a:spcBef>
              <a:spcAft>
                <a:spcPts val="300"/>
              </a:spcAft>
              <a:buFont typeface="Arial" pitchFamily="34" charset="0"/>
              <a:buChar char="•"/>
            </a:pPr>
            <a:r>
              <a:rPr lang="en-US" dirty="0" smtClean="0"/>
              <a:t>“Education to Careers”</a:t>
            </a:r>
          </a:p>
          <a:p>
            <a:pPr marL="457200" indent="-457200"/>
            <a:endParaRPr lang="en-US" sz="2400" dirty="0" smtClean="0"/>
          </a:p>
          <a:p>
            <a:pPr marL="457200" indent="-457200"/>
            <a:endParaRPr lang="en-US" sz="2400" dirty="0" smtClean="0"/>
          </a:p>
          <a:p>
            <a:pPr marL="1257300" lvl="2" indent="-457200"/>
            <a:endParaRPr lang="en-US" dirty="0" smtClean="0"/>
          </a:p>
          <a:p>
            <a:pPr marL="457200" indent="-457200"/>
            <a:endParaRPr lang="en-US" dirty="0" smtClean="0"/>
          </a:p>
          <a:p>
            <a:pPr marL="457200" indent="-457200"/>
            <a:endParaRPr lang="en-US" dirty="0" smtClean="0"/>
          </a:p>
          <a:p>
            <a:pPr marL="457200" indent="-457200"/>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 2010 University of Phoenix, Inc. All rights reserved.” </a:t>
            </a:r>
          </a:p>
          <a:p>
            <a:endParaRPr lang="en-US" dirty="0"/>
          </a:p>
        </p:txBody>
      </p:sp>
      <p:sp>
        <p:nvSpPr>
          <p:cNvPr id="5" name="Slide Number Placeholder 4"/>
          <p:cNvSpPr>
            <a:spLocks noGrp="1"/>
          </p:cNvSpPr>
          <p:nvPr>
            <p:ph type="sldNum" sz="quarter" idx="12"/>
          </p:nvPr>
        </p:nvSpPr>
        <p:spPr/>
        <p:txBody>
          <a:bodyPr/>
          <a:lstStyle/>
          <a:p>
            <a:fld id="{5FC79965-9BBC-4141-A8CF-125284108EE4}"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609600" y="457200"/>
            <a:ext cx="5486400" cy="685800"/>
          </a:xfrm>
        </p:spPr>
        <p:txBody>
          <a:bodyPr>
            <a:normAutofit/>
          </a:bodyPr>
          <a:lstStyle/>
          <a:p>
            <a:r>
              <a:rPr lang="en-US" dirty="0" smtClean="0"/>
              <a:t>How Partnerships Help </a:t>
            </a:r>
            <a:br>
              <a:rPr lang="en-US" dirty="0" smtClean="0"/>
            </a:br>
            <a:r>
              <a:rPr lang="en-US" dirty="0" smtClean="0"/>
              <a:t>Employers and Educators</a:t>
            </a:r>
            <a:endParaRPr lang="en-US" dirty="0"/>
          </a:p>
        </p:txBody>
      </p:sp>
      <p:sp>
        <p:nvSpPr>
          <p:cNvPr id="18" name="Content Placeholder 17"/>
          <p:cNvSpPr>
            <a:spLocks noGrp="1"/>
          </p:cNvSpPr>
          <p:nvPr>
            <p:ph idx="1"/>
          </p:nvPr>
        </p:nvSpPr>
        <p:spPr>
          <a:xfrm>
            <a:off x="685800" y="1524000"/>
            <a:ext cx="8001000" cy="4343399"/>
          </a:xfrm>
        </p:spPr>
        <p:txBody>
          <a:bodyPr>
            <a:normAutofit/>
          </a:bodyPr>
          <a:lstStyle/>
          <a:p>
            <a:endParaRPr lang="en-US" dirty="0" smtClean="0"/>
          </a:p>
          <a:p>
            <a:pPr>
              <a:buFont typeface="Arial" pitchFamily="34" charset="0"/>
              <a:buChar char="•"/>
            </a:pPr>
            <a:r>
              <a:rPr lang="en-US" dirty="0" smtClean="0"/>
              <a:t>Identify workforce development needs by addressable market for Colleges/Schools at an industry </a:t>
            </a:r>
            <a:r>
              <a:rPr lang="en-US" b="1" dirty="0" smtClean="0"/>
              <a:t>scale</a:t>
            </a:r>
          </a:p>
          <a:p>
            <a:pPr>
              <a:buFont typeface="Arial" pitchFamily="34" charset="0"/>
              <a:buChar char="•"/>
            </a:pPr>
            <a:endParaRPr lang="en-US" dirty="0" smtClean="0"/>
          </a:p>
          <a:p>
            <a:pPr>
              <a:buFont typeface="Arial" pitchFamily="34" charset="0"/>
              <a:buChar char="•"/>
            </a:pPr>
            <a:r>
              <a:rPr lang="en-US" dirty="0" smtClean="0"/>
              <a:t>Create opportunities to increase the </a:t>
            </a:r>
            <a:r>
              <a:rPr lang="en-US" b="1" dirty="0" smtClean="0"/>
              <a:t>relevance</a:t>
            </a:r>
            <a:r>
              <a:rPr lang="en-US" dirty="0" smtClean="0"/>
              <a:t> of educational programs to employers and, </a:t>
            </a:r>
          </a:p>
          <a:p>
            <a:pPr>
              <a:buFont typeface="Arial" pitchFamily="34" charset="0"/>
              <a:buChar char="•"/>
            </a:pPr>
            <a:endParaRPr lang="en-US" dirty="0" smtClean="0"/>
          </a:p>
          <a:p>
            <a:pPr>
              <a:buFont typeface="Arial" pitchFamily="34" charset="0"/>
              <a:buChar char="•"/>
            </a:pPr>
            <a:r>
              <a:rPr lang="en-US" dirty="0" smtClean="0"/>
              <a:t>Redefines tuition assistance programs for employers as </a:t>
            </a:r>
            <a:r>
              <a:rPr lang="en-US" b="1" dirty="0" smtClean="0"/>
              <a:t>investments in human capital</a:t>
            </a:r>
            <a:r>
              <a:rPr lang="en-US" dirty="0" smtClean="0"/>
              <a:t>, not human resource costs.</a:t>
            </a:r>
          </a:p>
          <a:p>
            <a:pPr>
              <a:lnSpc>
                <a:spcPct val="150000"/>
              </a:lnSpc>
              <a:buFont typeface="Arial" pitchFamily="34" charset="0"/>
              <a:buChar char="•"/>
            </a:pPr>
            <a:endParaRPr lang="en-US" dirty="0" smtClean="0"/>
          </a:p>
          <a:p>
            <a:pPr>
              <a:lnSpc>
                <a:spcPct val="150000"/>
              </a:lnSpc>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lvl="1">
              <a:buNone/>
            </a:pPr>
            <a:endParaRPr lang="en-US" dirty="0" smtClean="0"/>
          </a:p>
          <a:p>
            <a:pPr lvl="1"/>
            <a:endParaRPr lang="en-US" dirty="0" smtClean="0"/>
          </a:p>
          <a:p>
            <a:pPr lvl="1"/>
            <a:endParaRPr lang="en-US" dirty="0" smtClean="0"/>
          </a:p>
          <a:p>
            <a:pPr lvl="1">
              <a:buNone/>
            </a:pPr>
            <a:endParaRPr lang="en-US" dirty="0" smtClean="0"/>
          </a:p>
          <a:p>
            <a:pPr>
              <a:buFont typeface="Arial" pitchFamily="34" charset="0"/>
              <a:buChar char="•"/>
            </a:pPr>
            <a:endParaRPr lang="en-US" dirty="0"/>
          </a:p>
        </p:txBody>
      </p:sp>
      <p:sp>
        <p:nvSpPr>
          <p:cNvPr id="15" name="Footer Placeholder 14"/>
          <p:cNvSpPr>
            <a:spLocks noGrp="1"/>
          </p:cNvSpPr>
          <p:nvPr>
            <p:ph type="ftr" sz="quarter" idx="11"/>
          </p:nvPr>
        </p:nvSpPr>
        <p:spPr>
          <a:xfrm>
            <a:off x="762000" y="6553200"/>
            <a:ext cx="7239000" cy="304800"/>
          </a:xfrm>
        </p:spPr>
        <p:txBody>
          <a:bodyPr/>
          <a:lstStyle/>
          <a:p>
            <a:r>
              <a:rPr lang="en-US" dirty="0" smtClean="0"/>
              <a:t>© 2010 University of Phoenix, Inc. All rights reserved.” </a:t>
            </a:r>
          </a:p>
          <a:p>
            <a:endParaRPr lang="en-US" dirty="0"/>
          </a:p>
        </p:txBody>
      </p:sp>
      <p:sp>
        <p:nvSpPr>
          <p:cNvPr id="6" name="Slide Number Placeholder 5"/>
          <p:cNvSpPr>
            <a:spLocks noGrp="1"/>
          </p:cNvSpPr>
          <p:nvPr>
            <p:ph type="sldNum" sz="quarter" idx="12"/>
          </p:nvPr>
        </p:nvSpPr>
        <p:spPr/>
        <p:txBody>
          <a:bodyPr/>
          <a:lstStyle/>
          <a:p>
            <a:fld id="{5FC79965-9BBC-4141-A8CF-125284108EE4}"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609600" y="457200"/>
            <a:ext cx="5486400" cy="685800"/>
          </a:xfrm>
        </p:spPr>
        <p:txBody>
          <a:bodyPr>
            <a:normAutofit/>
          </a:bodyPr>
          <a:lstStyle/>
          <a:p>
            <a:r>
              <a:rPr lang="en-US" dirty="0" smtClean="0"/>
              <a:t>Working Adults’ Needs</a:t>
            </a:r>
            <a:endParaRPr lang="en-US" dirty="0"/>
          </a:p>
        </p:txBody>
      </p:sp>
      <p:sp>
        <p:nvSpPr>
          <p:cNvPr id="18" name="Content Placeholder 17"/>
          <p:cNvSpPr>
            <a:spLocks noGrp="1"/>
          </p:cNvSpPr>
          <p:nvPr>
            <p:ph idx="1"/>
          </p:nvPr>
        </p:nvSpPr>
        <p:spPr>
          <a:xfrm>
            <a:off x="685800" y="1524000"/>
            <a:ext cx="8001000" cy="4343399"/>
          </a:xfrm>
        </p:spPr>
        <p:txBody>
          <a:bodyPr>
            <a:normAutofit/>
          </a:bodyPr>
          <a:lstStyle/>
          <a:p>
            <a:endParaRPr lang="en-US" dirty="0" smtClean="0"/>
          </a:p>
          <a:p>
            <a:pPr>
              <a:buFont typeface="Arial" pitchFamily="34" charset="0"/>
              <a:buChar char="•"/>
            </a:pPr>
            <a:r>
              <a:rPr lang="en-US" dirty="0" smtClean="0"/>
              <a:t>Flexible</a:t>
            </a:r>
          </a:p>
          <a:p>
            <a:pPr>
              <a:buFont typeface="Arial" pitchFamily="34" charset="0"/>
              <a:buChar char="•"/>
            </a:pPr>
            <a:r>
              <a:rPr lang="en-US" dirty="0" smtClean="0"/>
              <a:t>Access</a:t>
            </a:r>
          </a:p>
          <a:p>
            <a:pPr>
              <a:buFont typeface="Arial" pitchFamily="34" charset="0"/>
              <a:buChar char="•"/>
            </a:pPr>
            <a:r>
              <a:rPr lang="en-US" dirty="0" smtClean="0"/>
              <a:t>Career Relevance</a:t>
            </a:r>
          </a:p>
          <a:p>
            <a:pPr>
              <a:buFont typeface="Arial" pitchFamily="34" charset="0"/>
              <a:buChar char="•"/>
            </a:pPr>
            <a:r>
              <a:rPr lang="en-US" dirty="0" smtClean="0"/>
              <a:t>Accredited</a:t>
            </a:r>
          </a:p>
          <a:p>
            <a:pPr>
              <a:buFont typeface="Arial" pitchFamily="34" charset="0"/>
              <a:buChar char="•"/>
            </a:pPr>
            <a:r>
              <a:rPr lang="en-US" dirty="0" smtClean="0"/>
              <a:t>Employer endorsed</a:t>
            </a:r>
          </a:p>
          <a:p>
            <a:pPr>
              <a:buFont typeface="Arial" pitchFamily="34" charset="0"/>
              <a:buChar char="•"/>
            </a:pPr>
            <a:r>
              <a:rPr lang="en-US" dirty="0" smtClean="0"/>
              <a:t>Based on industry requirements</a:t>
            </a:r>
          </a:p>
          <a:p>
            <a:pPr marL="0" indent="0"/>
            <a:endParaRPr lang="en-US" dirty="0" smtClean="0"/>
          </a:p>
          <a:p>
            <a:pPr>
              <a:lnSpc>
                <a:spcPct val="150000"/>
              </a:lnSpc>
              <a:buFont typeface="Arial" pitchFamily="34" charset="0"/>
              <a:buChar char="•"/>
            </a:pPr>
            <a:endParaRPr lang="en-US" dirty="0" smtClean="0"/>
          </a:p>
          <a:p>
            <a:pPr>
              <a:lnSpc>
                <a:spcPct val="150000"/>
              </a:lnSpc>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lvl="1">
              <a:buNone/>
            </a:pPr>
            <a:endParaRPr lang="en-US" dirty="0" smtClean="0"/>
          </a:p>
          <a:p>
            <a:pPr lvl="1"/>
            <a:endParaRPr lang="en-US" dirty="0" smtClean="0"/>
          </a:p>
          <a:p>
            <a:pPr lvl="1"/>
            <a:endParaRPr lang="en-US" dirty="0" smtClean="0"/>
          </a:p>
          <a:p>
            <a:pPr lvl="1">
              <a:buNone/>
            </a:pPr>
            <a:endParaRPr lang="en-US" dirty="0" smtClean="0"/>
          </a:p>
          <a:p>
            <a:pPr>
              <a:buFont typeface="Arial" pitchFamily="34" charset="0"/>
              <a:buChar char="•"/>
            </a:pPr>
            <a:endParaRPr lang="en-US" dirty="0"/>
          </a:p>
        </p:txBody>
      </p:sp>
      <p:sp>
        <p:nvSpPr>
          <p:cNvPr id="15" name="Footer Placeholder 14"/>
          <p:cNvSpPr>
            <a:spLocks noGrp="1"/>
          </p:cNvSpPr>
          <p:nvPr>
            <p:ph type="ftr" sz="quarter" idx="11"/>
          </p:nvPr>
        </p:nvSpPr>
        <p:spPr>
          <a:xfrm>
            <a:off x="762000" y="6553200"/>
            <a:ext cx="7239000" cy="304800"/>
          </a:xfrm>
        </p:spPr>
        <p:txBody>
          <a:bodyPr/>
          <a:lstStyle/>
          <a:p>
            <a:r>
              <a:rPr lang="en-US" dirty="0" smtClean="0"/>
              <a:t>© 2010 University of Phoenix, Inc. All rights reserved.” </a:t>
            </a:r>
          </a:p>
          <a:p>
            <a:endParaRPr lang="en-US" dirty="0"/>
          </a:p>
        </p:txBody>
      </p:sp>
      <p:sp>
        <p:nvSpPr>
          <p:cNvPr id="6" name="Slide Number Placeholder 5"/>
          <p:cNvSpPr>
            <a:spLocks noGrp="1"/>
          </p:cNvSpPr>
          <p:nvPr>
            <p:ph type="sldNum" sz="quarter" idx="12"/>
          </p:nvPr>
        </p:nvSpPr>
        <p:spPr/>
        <p:txBody>
          <a:bodyPr/>
          <a:lstStyle/>
          <a:p>
            <a:fld id="{5FC79965-9BBC-4141-A8CF-125284108EE4}" type="slidenum">
              <a:rPr lang="en-US" smtClean="0"/>
              <a:pPr/>
              <a:t>9</a:t>
            </a:fld>
            <a:endParaRPr lang="en-US" dirty="0"/>
          </a:p>
        </p:txBody>
      </p:sp>
    </p:spTree>
    <p:extLst>
      <p:ext uri="{BB962C8B-B14F-4D97-AF65-F5344CB8AC3E}">
        <p14:creationId xmlns:p14="http://schemas.microsoft.com/office/powerpoint/2010/main" val="1098928619"/>
      </p:ext>
    </p:extLst>
  </p:cSld>
  <p:clrMapOvr>
    <a:masterClrMapping/>
  </p:clrMapOvr>
</p:sld>
</file>

<file path=ppt/theme/theme1.xml><?xml version="1.0" encoding="utf-8"?>
<a:theme xmlns:a="http://schemas.openxmlformats.org/drawingml/2006/main" name="Institute Board of Trustees_BL Presentation_ver1 0">
  <a:themeElements>
    <a:clrScheme name="UOPX 2.0 - 01">
      <a:dk1>
        <a:sysClr val="windowText" lastClr="000000"/>
      </a:dk1>
      <a:lt1>
        <a:sysClr val="window" lastClr="FFFFFF"/>
      </a:lt1>
      <a:dk2>
        <a:srgbClr val="990000"/>
      </a:dk2>
      <a:lt2>
        <a:srgbClr val="F2F2F2"/>
      </a:lt2>
      <a:accent1>
        <a:srgbClr val="990000"/>
      </a:accent1>
      <a:accent2>
        <a:srgbClr val="058DAF"/>
      </a:accent2>
      <a:accent3>
        <a:srgbClr val="4FAC1C"/>
      </a:accent3>
      <a:accent4>
        <a:srgbClr val="FF6600"/>
      </a:accent4>
      <a:accent5>
        <a:srgbClr val="EE347F"/>
      </a:accent5>
      <a:accent6>
        <a:srgbClr val="B7CD00"/>
      </a:accent6>
      <a:hlink>
        <a:srgbClr val="0070C0"/>
      </a:hlink>
      <a:folHlink>
        <a:srgbClr val="7030A0"/>
      </a:folHlink>
    </a:clrScheme>
    <a:fontScheme name="UOPX 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5794515180A54289AF029802CBC420" ma:contentTypeVersion="2" ma:contentTypeDescription="Create a new document." ma:contentTypeScope="" ma:versionID="a09ab14794717f1d8c7f8d84a6057784">
  <xsd:schema xmlns:xsd="http://www.w3.org/2001/XMLSchema" xmlns:p="http://schemas.microsoft.com/office/2006/metadata/properties" xmlns:ns2="2407f04e-689b-4a19-a820-cdc21f8d9d78" targetNamespace="http://schemas.microsoft.com/office/2006/metadata/properties" ma:root="true" ma:fieldsID="37f61d70f894876a6448bb2c56782d6b" ns2:_="">
    <xsd:import namespace="2407f04e-689b-4a19-a820-cdc21f8d9d78"/>
    <xsd:element name="properties">
      <xsd:complexType>
        <xsd:sequence>
          <xsd:element name="documentManagement">
            <xsd:complexType>
              <xsd:all>
                <xsd:element ref="ns2:Category" minOccurs="0"/>
              </xsd:all>
            </xsd:complexType>
          </xsd:element>
        </xsd:sequence>
      </xsd:complexType>
    </xsd:element>
  </xsd:schema>
  <xsd:schema xmlns:xsd="http://www.w3.org/2001/XMLSchema" xmlns:dms="http://schemas.microsoft.com/office/2006/documentManagement/types" targetNamespace="2407f04e-689b-4a19-a820-cdc21f8d9d78" elementFormDefault="qualified">
    <xsd:import namespace="http://schemas.microsoft.com/office/2006/documentManagement/types"/>
    <xsd:element name="Category" ma:index="8" nillable="true" ma:displayName="Category" ma:internalName="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Category xmlns="2407f04e-689b-4a19-a820-cdc21f8d9d78" xsi:nil="true"/>
  </documentManagement>
</p:properties>
</file>

<file path=customXml/itemProps1.xml><?xml version="1.0" encoding="utf-8"?>
<ds:datastoreItem xmlns:ds="http://schemas.openxmlformats.org/officeDocument/2006/customXml" ds:itemID="{7780247C-1F76-4C21-AE7D-D768AEF30F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07f04e-689b-4a19-a820-cdc21f8d9d7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193A476-18C5-4870-9C90-ED268C85C019}">
  <ds:schemaRefs>
    <ds:schemaRef ds:uri="http://schemas.microsoft.com/sharepoint/v3/contenttype/forms"/>
  </ds:schemaRefs>
</ds:datastoreItem>
</file>

<file path=customXml/itemProps3.xml><?xml version="1.0" encoding="utf-8"?>
<ds:datastoreItem xmlns:ds="http://schemas.openxmlformats.org/officeDocument/2006/customXml" ds:itemID="{956D2621-7185-4B65-8FF2-4DFEE7044631}">
  <ds:schemaRefs>
    <ds:schemaRef ds:uri="http://purl.org/dc/dcmitype/"/>
    <ds:schemaRef ds:uri="http://schemas.microsoft.com/office/2006/metadata/properties"/>
    <ds:schemaRef ds:uri="2407f04e-689b-4a19-a820-cdc21f8d9d78"/>
    <ds:schemaRef ds:uri="http://purl.org/dc/elements/1.1/"/>
    <ds:schemaRef ds:uri="http://schemas.microsoft.com/office/2006/documentManagement/types"/>
    <ds:schemaRef ds:uri="http://www.w3.org/XML/1998/namespac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Institute Board of Trustees_BL Presentation_ver1 0</Template>
  <TotalTime>840</TotalTime>
  <Words>844</Words>
  <Application>Microsoft Office PowerPoint</Application>
  <PresentationFormat>Presentación en pantalla (4:3)</PresentationFormat>
  <Paragraphs>222</Paragraphs>
  <Slides>19</Slides>
  <Notes>2</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Institute Board of Trustees_BL Presentation_ver1 0</vt:lpstr>
      <vt:lpstr>  CANIETI Nacional Workshop “Best Practices for Business and Educational Partnerships”</vt:lpstr>
      <vt:lpstr>Session One</vt:lpstr>
      <vt:lpstr>Introductions and Presentation Team</vt:lpstr>
      <vt:lpstr>Presentación de PowerPoint</vt:lpstr>
      <vt:lpstr>Session Two</vt:lpstr>
      <vt:lpstr>Presentación de PowerPoint</vt:lpstr>
      <vt:lpstr>Key Partnership Terms</vt:lpstr>
      <vt:lpstr>How Partnerships Help  Employers and Educators</vt:lpstr>
      <vt:lpstr>Working Adults’ Needs</vt:lpstr>
      <vt:lpstr>Session Three</vt:lpstr>
      <vt:lpstr>Consultative Approach: Translating Industry Needs into Educational Programs</vt:lpstr>
      <vt:lpstr>Competency Model</vt:lpstr>
      <vt:lpstr>Involvement of Academic Leaders</vt:lpstr>
      <vt:lpstr>Presentación de PowerPoint</vt:lpstr>
      <vt:lpstr>National Industry Workforce Information: US Manufacturing Industry</vt:lpstr>
      <vt:lpstr>Industry Workforce Information: US Hospitality Industry</vt:lpstr>
      <vt:lpstr>Industry Workforce Information: US Retail Industry</vt:lpstr>
      <vt:lpstr>Session Four</vt:lpstr>
      <vt:lpstr>Session Five: Discussion </vt:lpstr>
    </vt:vector>
  </TitlesOfParts>
  <Company>Apollo Group,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Manufacturing Institute Board of Trustees Update</dc:title>
  <dc:creator>whberry</dc:creator>
  <cp:lastModifiedBy>GERARDO</cp:lastModifiedBy>
  <cp:revision>143</cp:revision>
  <cp:lastPrinted>2012-11-05T22:43:16Z</cp:lastPrinted>
  <dcterms:created xsi:type="dcterms:W3CDTF">2011-02-07T21:49:57Z</dcterms:created>
  <dcterms:modified xsi:type="dcterms:W3CDTF">2012-11-14T16:58:16Z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0x010100D75794515180A54289AF029802CBC420</vt:lpwstr>
  </property>
</Properties>
</file>