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96" r:id="rId2"/>
    <p:sldId id="665" r:id="rId3"/>
    <p:sldId id="698" r:id="rId4"/>
    <p:sldId id="704" r:id="rId5"/>
    <p:sldId id="705" r:id="rId6"/>
    <p:sldId id="700" r:id="rId7"/>
    <p:sldId id="699" r:id="rId8"/>
    <p:sldId id="630" r:id="rId9"/>
    <p:sldId id="706" r:id="rId10"/>
    <p:sldId id="707" r:id="rId11"/>
  </p:sldIdLst>
  <p:sldSz cx="12192000" cy="6858000"/>
  <p:notesSz cx="7023100" cy="93091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9F7A"/>
    <a:srgbClr val="CCECFF"/>
    <a:srgbClr val="0000FF"/>
    <a:srgbClr val="B32F3D"/>
    <a:srgbClr val="004D86"/>
    <a:srgbClr val="9900FF"/>
    <a:srgbClr val="FF99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0" autoAdjust="0"/>
    <p:restoredTop sz="86940" autoAdjust="0"/>
  </p:normalViewPr>
  <p:slideViewPr>
    <p:cSldViewPr>
      <p:cViewPr varScale="1">
        <p:scale>
          <a:sx n="79" d="100"/>
          <a:sy n="79" d="100"/>
        </p:scale>
        <p:origin x="942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BF196D9-5503-4A50-86CB-BAD40CCEC893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990D08E-990E-47BD-9CFF-D953BEA4AE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1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0D08E-990E-47BD-9CFF-D953BEA4AE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69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D3BA5-EDE6-4183-BC4B-F495501290AC}" type="slidenum">
              <a:rPr lang="es-MX" smtClean="0"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48837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0D08E-990E-47BD-9CFF-D953BEA4AE2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209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1200" b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0D08E-990E-47BD-9CFF-D953BEA4AE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92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1200" b="0" dirty="0" smtClean="0"/>
              <a:t>Para lograr una mayor productividad mediante la adopción de la innovación se ha transitado hacia una economía basada en la información y dirigida por el conocimiento, generando desarrollo tecnológico y creación de empleo. </a:t>
            </a:r>
            <a:endParaRPr lang="es-ES" sz="1100" b="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1200" b="0" dirty="0" smtClean="0"/>
              <a:t>La capacidad de personas y países de obtener beneficios de esta nueva economía del conocimiento depende en gran parte de su capital humano, que se define por nivel educativo, habilidades, aptitudes y calificación de la sociedad en su conjunto.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1200" b="0" dirty="0" smtClean="0"/>
              <a:t>En un entorno laboral tan versátil y demandante, están  ganando mucha importancia  las competencias transversales como factor de competitividad.</a:t>
            </a:r>
            <a:endParaRPr lang="es-MX" sz="1200" b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0D08E-990E-47BD-9CFF-D953BEA4AE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85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0" dirty="0" smtClean="0"/>
              <a:t>De acuerdo a su </a:t>
            </a:r>
            <a:r>
              <a:rPr lang="es-MX" b="0" dirty="0" smtClean="0"/>
              <a:t>Reporte Laboral México 2015, la empresa de reclutamiento </a:t>
            </a:r>
            <a:r>
              <a:rPr lang="es-MX" b="0" i="1" dirty="0" err="1" smtClean="0"/>
              <a:t>Hays</a:t>
            </a:r>
            <a:r>
              <a:rPr lang="es-MX" b="0" dirty="0" smtClean="0"/>
              <a:t> menciona que:</a:t>
            </a:r>
            <a:endParaRPr lang="es-ES" b="0" dirty="0" smtClean="0"/>
          </a:p>
          <a:p>
            <a:r>
              <a:rPr lang="es-ES" b="0" dirty="0" smtClean="0"/>
              <a:t>El aumento del capital de producción de las empresas ante una expectativa de expansión de sectores dinámicos como el automotriz y energético, abre buenas oportunidades para los profesionales que tengan la capacidad de liderazgo para integrar equipos </a:t>
            </a:r>
            <a:r>
              <a:rPr lang="es-MX" b="0" dirty="0" smtClean="0"/>
              <a:t>en plantas nuevas.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0D08E-990E-47BD-9CFF-D953BEA4AE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52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Índice Ro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41" y="6069955"/>
            <a:ext cx="11477625" cy="3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2 Marcador de contenido"/>
          <p:cNvSpPr>
            <a:spLocks noGrp="1"/>
          </p:cNvSpPr>
          <p:nvPr>
            <p:ph idx="10"/>
          </p:nvPr>
        </p:nvSpPr>
        <p:spPr>
          <a:xfrm>
            <a:off x="609600" y="3963480"/>
            <a:ext cx="10972800" cy="617649"/>
          </a:xfrm>
        </p:spPr>
        <p:txBody>
          <a:bodyPr>
            <a:normAutofit/>
          </a:bodyPr>
          <a:lstStyle>
            <a:lvl1pPr marL="342900" indent="-342900" algn="ctr">
              <a:buClr>
                <a:srgbClr val="254061"/>
              </a:buClr>
              <a:buSzPct val="80000"/>
              <a:buFontTx/>
              <a:buNone/>
              <a:defRPr sz="3400" baseline="0">
                <a:solidFill>
                  <a:schemeClr val="tx1"/>
                </a:solidFill>
              </a:defRPr>
            </a:lvl1pPr>
            <a:lvl2pPr>
              <a:buClr>
                <a:srgbClr val="254061"/>
              </a:buClr>
              <a:buSzPct val="100000"/>
              <a:buFont typeface="Wingdings" pitchFamily="2" charset="2"/>
              <a:buChar char="ü"/>
              <a:defRPr sz="2000" i="1"/>
            </a:lvl2pPr>
            <a:lvl3pPr>
              <a:buClr>
                <a:srgbClr val="254061"/>
              </a:buClr>
              <a:defRPr sz="1800"/>
            </a:lvl3pPr>
            <a:lvl4pPr>
              <a:buClr>
                <a:srgbClr val="254061"/>
              </a:buClr>
              <a:defRPr sz="1600"/>
            </a:lvl4pPr>
            <a:lvl5pPr>
              <a:buClr>
                <a:srgbClr val="254061"/>
              </a:buClr>
              <a:defRPr sz="14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7" name="2 Marcador de contenido"/>
          <p:cNvSpPr>
            <a:spLocks noGrp="1"/>
          </p:cNvSpPr>
          <p:nvPr>
            <p:ph idx="11"/>
          </p:nvPr>
        </p:nvSpPr>
        <p:spPr>
          <a:xfrm>
            <a:off x="9827933" y="6144096"/>
            <a:ext cx="1932697" cy="381248"/>
          </a:xfrm>
        </p:spPr>
        <p:txBody>
          <a:bodyPr>
            <a:normAutofit/>
          </a:bodyPr>
          <a:lstStyle>
            <a:lvl1pPr marL="342900" indent="-342900" algn="ctr">
              <a:buClr>
                <a:srgbClr val="254061"/>
              </a:buClr>
              <a:buSzPct val="80000"/>
              <a:buFontTx/>
              <a:buNone/>
              <a:defRPr sz="1200" baseline="0">
                <a:solidFill>
                  <a:schemeClr val="tx1"/>
                </a:solidFill>
              </a:defRPr>
            </a:lvl1pPr>
            <a:lvl2pPr>
              <a:buClr>
                <a:srgbClr val="254061"/>
              </a:buClr>
              <a:buSzPct val="100000"/>
              <a:buFont typeface="Wingdings" pitchFamily="2" charset="2"/>
              <a:buChar char="ü"/>
              <a:defRPr sz="2000" i="1"/>
            </a:lvl2pPr>
            <a:lvl3pPr>
              <a:buClr>
                <a:srgbClr val="254061"/>
              </a:buClr>
              <a:defRPr sz="1800"/>
            </a:lvl3pPr>
            <a:lvl4pPr>
              <a:buClr>
                <a:srgbClr val="254061"/>
              </a:buClr>
              <a:defRPr sz="1600"/>
            </a:lvl4pPr>
            <a:lvl5pPr>
              <a:buClr>
                <a:srgbClr val="254061"/>
              </a:buClr>
              <a:defRPr sz="14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pic>
        <p:nvPicPr>
          <p:cNvPr id="4" name="Picture 3" descr="sub-ic_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1772816"/>
            <a:ext cx="8832304" cy="125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19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 Ro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620688"/>
            <a:ext cx="6122856" cy="72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Título"/>
          <p:cNvSpPr>
            <a:spLocks noGrp="1"/>
          </p:cNvSpPr>
          <p:nvPr>
            <p:ph type="title"/>
          </p:nvPr>
        </p:nvSpPr>
        <p:spPr>
          <a:xfrm>
            <a:off x="595808" y="3122966"/>
            <a:ext cx="10972800" cy="612068"/>
          </a:xfrm>
        </p:spPr>
        <p:txBody>
          <a:bodyPr/>
          <a:lstStyle>
            <a:lvl1pPr marL="0" indent="0">
              <a:defRPr lang="es-MX" sz="3400" b="0" kern="120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342900" lvl="0" indent="-342900" algn="ctr" defTabSz="914400" rtl="0" eaLnBrk="1" latinLnBrk="0" hangingPunct="1">
              <a:spcBef>
                <a:spcPct val="20000"/>
              </a:spcBef>
              <a:buClr>
                <a:srgbClr val="254061"/>
              </a:buClr>
              <a:buSzPct val="80000"/>
              <a:buFontTx/>
              <a:buNone/>
            </a:pPr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pic>
        <p:nvPicPr>
          <p:cNvPr id="2" name="Picture 1" descr="sub-ic_logo-blanc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050" y="188641"/>
            <a:ext cx="5803612" cy="82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0794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581"/>
            <a:ext cx="12211348" cy="686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0 Título"/>
          <p:cNvSpPr>
            <a:spLocks noGrp="1"/>
          </p:cNvSpPr>
          <p:nvPr>
            <p:ph type="title"/>
          </p:nvPr>
        </p:nvSpPr>
        <p:spPr>
          <a:xfrm>
            <a:off x="595808" y="3122966"/>
            <a:ext cx="10972800" cy="612068"/>
          </a:xfrm>
        </p:spPr>
        <p:txBody>
          <a:bodyPr/>
          <a:lstStyle>
            <a:lvl1pPr marL="0" indent="0">
              <a:defRPr lang="es-MX" sz="3400" b="0" kern="120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342900" lvl="0" indent="-342900" algn="ctr" defTabSz="914400" rtl="0" eaLnBrk="1" latinLnBrk="0" hangingPunct="1">
              <a:spcBef>
                <a:spcPct val="20000"/>
              </a:spcBef>
              <a:buClr>
                <a:srgbClr val="254061"/>
              </a:buClr>
              <a:buSzPct val="80000"/>
              <a:buFontTx/>
              <a:buNone/>
            </a:pPr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pic>
        <p:nvPicPr>
          <p:cNvPr id="8" name="Picture 3"/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620688"/>
            <a:ext cx="6122856" cy="72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ub-ic_logo-blanc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050" y="188641"/>
            <a:ext cx="5803612" cy="82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0450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57187" y="6419376"/>
            <a:ext cx="11211421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2 Marcador de contenido"/>
          <p:cNvSpPr>
            <a:spLocks noGrp="1"/>
          </p:cNvSpPr>
          <p:nvPr>
            <p:ph idx="1"/>
          </p:nvPr>
        </p:nvSpPr>
        <p:spPr>
          <a:xfrm>
            <a:off x="609600" y="1628800"/>
            <a:ext cx="10972800" cy="4445620"/>
          </a:xfrm>
        </p:spPr>
        <p:txBody>
          <a:bodyPr/>
          <a:lstStyle>
            <a:lvl1pPr marL="342900" indent="-342900" algn="just">
              <a:spcBef>
                <a:spcPts val="1200"/>
              </a:spcBef>
              <a:buClrTx/>
              <a:buSzPct val="150000"/>
              <a:buFont typeface="Arial" pitchFamily="34" charset="0"/>
              <a:buChar char="•"/>
              <a:defRPr sz="2300"/>
            </a:lvl1pPr>
            <a:lvl2pPr algn="just">
              <a:spcBef>
                <a:spcPts val="600"/>
              </a:spcBef>
              <a:buClrTx/>
              <a:buSzPct val="100000"/>
              <a:buFont typeface="Wingdings" pitchFamily="2" charset="2"/>
              <a:buChar char="ü"/>
              <a:defRPr sz="2100" i="1"/>
            </a:lvl2pPr>
            <a:lvl3pPr marL="1143000" indent="-228600" algn="just">
              <a:spcBef>
                <a:spcPts val="600"/>
              </a:spcBef>
              <a:buClrTx/>
              <a:buFont typeface="Wingdings" pitchFamily="2" charset="2"/>
              <a:buChar char="§"/>
              <a:defRPr sz="2000" i="1"/>
            </a:lvl3pPr>
            <a:lvl4pPr algn="just">
              <a:spcBef>
                <a:spcPts val="600"/>
              </a:spcBef>
              <a:buClrTx/>
              <a:defRPr sz="1900"/>
            </a:lvl4pPr>
            <a:lvl5pPr algn="just">
              <a:spcBef>
                <a:spcPts val="600"/>
              </a:spcBef>
              <a:buClrTx/>
              <a:defRPr sz="18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25" name="1 Título"/>
          <p:cNvSpPr>
            <a:spLocks noGrp="1"/>
          </p:cNvSpPr>
          <p:nvPr>
            <p:ph type="title"/>
          </p:nvPr>
        </p:nvSpPr>
        <p:spPr>
          <a:xfrm>
            <a:off x="595808" y="654596"/>
            <a:ext cx="10972800" cy="820940"/>
          </a:xfrm>
        </p:spPr>
        <p:txBody>
          <a:bodyPr/>
          <a:lstStyle>
            <a:lvl1pPr algn="just">
              <a:defRPr sz="2500" b="0">
                <a:solidFill>
                  <a:schemeClr val="tx1"/>
                </a:solidFill>
              </a:defRPr>
            </a:lvl1pPr>
          </a:lstStyle>
          <a:p>
            <a:r>
              <a:rPr lang="es-MX" noProof="0" dirty="0" smtClean="0"/>
              <a:t>Haga clic para modificar el estilo de título del patrón</a:t>
            </a:r>
            <a:endParaRPr lang="es-MX" noProof="0" dirty="0"/>
          </a:p>
        </p:txBody>
      </p:sp>
      <p:pic>
        <p:nvPicPr>
          <p:cNvPr id="13" name="Picture 14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58"/>
          <a:stretch/>
        </p:blipFill>
        <p:spPr bwMode="auto">
          <a:xfrm>
            <a:off x="226219" y="428534"/>
            <a:ext cx="7200000" cy="3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7" descr="sub-ic_logo-t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147" y="116632"/>
            <a:ext cx="4715383" cy="67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4443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áf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5 Marcador de gráfico"/>
          <p:cNvSpPr>
            <a:spLocks noGrp="1"/>
          </p:cNvSpPr>
          <p:nvPr>
            <p:ph type="chart" sz="quarter" idx="14"/>
          </p:nvPr>
        </p:nvSpPr>
        <p:spPr>
          <a:xfrm>
            <a:off x="1343472" y="2069377"/>
            <a:ext cx="9489600" cy="39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MX" dirty="0"/>
          </a:p>
        </p:txBody>
      </p:sp>
      <p:sp>
        <p:nvSpPr>
          <p:cNvPr id="15" name="12 Marcador de texto"/>
          <p:cNvSpPr>
            <a:spLocks noGrp="1"/>
          </p:cNvSpPr>
          <p:nvPr>
            <p:ph type="body" sz="quarter" idx="17"/>
          </p:nvPr>
        </p:nvSpPr>
        <p:spPr>
          <a:xfrm>
            <a:off x="1343472" y="1435003"/>
            <a:ext cx="9505056" cy="646331"/>
          </a:xfr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Font typeface="Arial" pitchFamily="34" charset="0"/>
              <a:buNone/>
              <a:defRPr sz="1900" b="1"/>
            </a:lvl1pPr>
            <a:lvl2pPr marL="0" indent="0" algn="ctr">
              <a:spcBef>
                <a:spcPts val="0"/>
              </a:spcBef>
              <a:buNone/>
              <a:defRPr sz="1700" b="1">
                <a:solidFill>
                  <a:srgbClr val="7F86A5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</p:txBody>
      </p:sp>
      <p:sp>
        <p:nvSpPr>
          <p:cNvPr id="16" name="4 Marcador de texto"/>
          <p:cNvSpPr>
            <a:spLocks noGrp="1"/>
          </p:cNvSpPr>
          <p:nvPr>
            <p:ph type="body" sz="quarter" idx="18"/>
          </p:nvPr>
        </p:nvSpPr>
        <p:spPr>
          <a:xfrm>
            <a:off x="1343472" y="6021288"/>
            <a:ext cx="9489600" cy="261610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pic>
        <p:nvPicPr>
          <p:cNvPr id="24" name="Picture 3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57187" y="6419376"/>
            <a:ext cx="11211421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1 Título"/>
          <p:cNvSpPr>
            <a:spLocks noGrp="1"/>
          </p:cNvSpPr>
          <p:nvPr>
            <p:ph type="title"/>
          </p:nvPr>
        </p:nvSpPr>
        <p:spPr>
          <a:xfrm>
            <a:off x="595808" y="548680"/>
            <a:ext cx="10972800" cy="820940"/>
          </a:xfrm>
        </p:spPr>
        <p:txBody>
          <a:bodyPr/>
          <a:lstStyle>
            <a:lvl1pPr algn="just"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s-MX" noProof="0" dirty="0" smtClean="0"/>
              <a:t>Haga clic para modificar el estilo de título del patrón</a:t>
            </a:r>
            <a:endParaRPr lang="es-MX" noProof="0" dirty="0"/>
          </a:p>
        </p:txBody>
      </p:sp>
      <p:pic>
        <p:nvPicPr>
          <p:cNvPr id="10" name="Picture 14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58"/>
          <a:stretch/>
        </p:blipFill>
        <p:spPr bwMode="auto">
          <a:xfrm>
            <a:off x="226219" y="428534"/>
            <a:ext cx="7200000" cy="3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7" descr="sub-ic_logo-t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147" y="116632"/>
            <a:ext cx="4715383" cy="67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4832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Gráf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57187" y="6419376"/>
            <a:ext cx="11211421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5 Marcador de gráfico"/>
          <p:cNvSpPr>
            <a:spLocks noGrp="1"/>
          </p:cNvSpPr>
          <p:nvPr>
            <p:ph type="chart" sz="quarter" idx="14"/>
          </p:nvPr>
        </p:nvSpPr>
        <p:spPr>
          <a:xfrm>
            <a:off x="321963" y="1558800"/>
            <a:ext cx="5313600" cy="439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MX" dirty="0"/>
          </a:p>
        </p:txBody>
      </p:sp>
      <p:sp>
        <p:nvSpPr>
          <p:cNvPr id="11" name="12 Marcador de texto"/>
          <p:cNvSpPr>
            <a:spLocks noGrp="1"/>
          </p:cNvSpPr>
          <p:nvPr>
            <p:ph type="body" sz="quarter" idx="17"/>
          </p:nvPr>
        </p:nvSpPr>
        <p:spPr>
          <a:xfrm>
            <a:off x="321963" y="691200"/>
            <a:ext cx="5313600" cy="584775"/>
          </a:xfr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Font typeface="Arial" pitchFamily="34" charset="0"/>
              <a:buNone/>
              <a:defRPr sz="1700" b="1"/>
            </a:lvl1pPr>
            <a:lvl2pPr marL="0" indent="0" algn="ctr">
              <a:spcBef>
                <a:spcPts val="0"/>
              </a:spcBef>
              <a:buNone/>
              <a:defRPr sz="1500" b="1">
                <a:solidFill>
                  <a:srgbClr val="4F81BD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</p:txBody>
      </p:sp>
      <p:sp>
        <p:nvSpPr>
          <p:cNvPr id="12" name="4 Marcador de texto"/>
          <p:cNvSpPr>
            <a:spLocks noGrp="1"/>
          </p:cNvSpPr>
          <p:nvPr>
            <p:ph type="body" sz="quarter" idx="20"/>
          </p:nvPr>
        </p:nvSpPr>
        <p:spPr>
          <a:xfrm>
            <a:off x="321963" y="5876404"/>
            <a:ext cx="5313600" cy="306388"/>
          </a:xfrm>
        </p:spPr>
        <p:txBody>
          <a:bodyPr>
            <a:noAutofit/>
          </a:bodyPr>
          <a:lstStyle>
            <a:lvl1pPr marL="0" indent="0" algn="just">
              <a:spcBef>
                <a:spcPts val="0"/>
              </a:spcBef>
              <a:buNone/>
              <a:defRPr sz="110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3" name="4 Marcador de texto"/>
          <p:cNvSpPr>
            <a:spLocks noGrp="1"/>
          </p:cNvSpPr>
          <p:nvPr>
            <p:ph type="body" sz="quarter" idx="21"/>
          </p:nvPr>
        </p:nvSpPr>
        <p:spPr>
          <a:xfrm>
            <a:off x="6288022" y="2916066"/>
            <a:ext cx="5664629" cy="3258716"/>
          </a:xfrm>
        </p:spPr>
        <p:txBody>
          <a:bodyPr>
            <a:noAutofit/>
          </a:bodyPr>
          <a:lstStyle>
            <a:lvl1pPr marL="342900" indent="-342900" algn="just">
              <a:spcBef>
                <a:spcPts val="1200"/>
              </a:spcBef>
              <a:buClr>
                <a:srgbClr val="B32F3D"/>
              </a:buClr>
              <a:buSzPct val="80000"/>
              <a:buFont typeface="Wingdings" pitchFamily="2" charset="2"/>
              <a:buChar char="n"/>
              <a:defRPr sz="2000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pic>
        <p:nvPicPr>
          <p:cNvPr id="14" name="Picture 14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58"/>
          <a:stretch/>
        </p:blipFill>
        <p:spPr bwMode="auto">
          <a:xfrm>
            <a:off x="226219" y="428534"/>
            <a:ext cx="7200000" cy="3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/>
          <p:cNvPicPr>
            <a:picLocks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sub-ic_logo-t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147" y="116632"/>
            <a:ext cx="4715383" cy="67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9716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áfi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 Título"/>
          <p:cNvSpPr>
            <a:spLocks noGrp="1"/>
          </p:cNvSpPr>
          <p:nvPr>
            <p:ph type="title"/>
          </p:nvPr>
        </p:nvSpPr>
        <p:spPr>
          <a:xfrm>
            <a:off x="595808" y="654596"/>
            <a:ext cx="10972800" cy="820940"/>
          </a:xfrm>
        </p:spPr>
        <p:txBody>
          <a:bodyPr/>
          <a:lstStyle>
            <a:lvl1pPr algn="just">
              <a:defRPr sz="2500" b="0">
                <a:solidFill>
                  <a:schemeClr val="tx1"/>
                </a:solidFill>
              </a:defRPr>
            </a:lvl1pPr>
          </a:lstStyle>
          <a:p>
            <a:r>
              <a:rPr lang="es-MX" noProof="0" dirty="0" smtClean="0"/>
              <a:t>Haga clic para modificar el estilo de título del patrón</a:t>
            </a:r>
            <a:endParaRPr lang="es-MX" noProof="0" dirty="0"/>
          </a:p>
        </p:txBody>
      </p:sp>
      <p:sp>
        <p:nvSpPr>
          <p:cNvPr id="11" name="5 Marcador de gráfico"/>
          <p:cNvSpPr>
            <a:spLocks noGrp="1"/>
          </p:cNvSpPr>
          <p:nvPr>
            <p:ph type="chart" sz="quarter" idx="14"/>
          </p:nvPr>
        </p:nvSpPr>
        <p:spPr>
          <a:xfrm>
            <a:off x="576035" y="2124502"/>
            <a:ext cx="5313600" cy="39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MX" dirty="0"/>
          </a:p>
        </p:txBody>
      </p:sp>
      <p:sp>
        <p:nvSpPr>
          <p:cNvPr id="12" name="12 Marcador de texto"/>
          <p:cNvSpPr>
            <a:spLocks noGrp="1"/>
          </p:cNvSpPr>
          <p:nvPr>
            <p:ph type="body" sz="quarter" idx="17"/>
          </p:nvPr>
        </p:nvSpPr>
        <p:spPr>
          <a:xfrm>
            <a:off x="576035" y="1429348"/>
            <a:ext cx="5313600" cy="584775"/>
          </a:xfr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Font typeface="Arial" pitchFamily="34" charset="0"/>
              <a:buNone/>
              <a:defRPr sz="1700" b="1"/>
            </a:lvl1pPr>
            <a:lvl2pPr marL="0" indent="0" algn="ctr">
              <a:spcBef>
                <a:spcPts val="0"/>
              </a:spcBef>
              <a:buNone/>
              <a:defRPr sz="1500" b="1">
                <a:solidFill>
                  <a:srgbClr val="7F86A5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</p:txBody>
      </p:sp>
      <p:sp>
        <p:nvSpPr>
          <p:cNvPr id="13" name="5 Marcador de gráfico"/>
          <p:cNvSpPr>
            <a:spLocks noGrp="1"/>
          </p:cNvSpPr>
          <p:nvPr>
            <p:ph type="chart" sz="quarter" idx="18"/>
          </p:nvPr>
        </p:nvSpPr>
        <p:spPr>
          <a:xfrm>
            <a:off x="6326656" y="2125998"/>
            <a:ext cx="5313600" cy="39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MX" dirty="0"/>
          </a:p>
        </p:txBody>
      </p:sp>
      <p:sp>
        <p:nvSpPr>
          <p:cNvPr id="17" name="12 Marcador de texto"/>
          <p:cNvSpPr>
            <a:spLocks noGrp="1"/>
          </p:cNvSpPr>
          <p:nvPr>
            <p:ph type="body" sz="quarter" idx="19"/>
          </p:nvPr>
        </p:nvSpPr>
        <p:spPr>
          <a:xfrm>
            <a:off x="6326656" y="1430844"/>
            <a:ext cx="5313600" cy="584775"/>
          </a:xfr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Font typeface="Arial" pitchFamily="34" charset="0"/>
              <a:buNone/>
              <a:defRPr sz="1700" b="1"/>
            </a:lvl1pPr>
            <a:lvl2pPr marL="0" indent="0" algn="ctr">
              <a:spcBef>
                <a:spcPts val="0"/>
              </a:spcBef>
              <a:buNone/>
              <a:defRPr sz="1500" b="1">
                <a:solidFill>
                  <a:srgbClr val="7F86A5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</p:txBody>
      </p:sp>
      <p:sp>
        <p:nvSpPr>
          <p:cNvPr id="18" name="4 Marcador de texto"/>
          <p:cNvSpPr>
            <a:spLocks noGrp="1"/>
          </p:cNvSpPr>
          <p:nvPr>
            <p:ph type="body" sz="quarter" idx="20"/>
          </p:nvPr>
        </p:nvSpPr>
        <p:spPr>
          <a:xfrm>
            <a:off x="576035" y="6084942"/>
            <a:ext cx="5313600" cy="261610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24" name="4 Marcador de texto"/>
          <p:cNvSpPr>
            <a:spLocks noGrp="1"/>
          </p:cNvSpPr>
          <p:nvPr>
            <p:ph type="body" sz="quarter" idx="21"/>
          </p:nvPr>
        </p:nvSpPr>
        <p:spPr>
          <a:xfrm>
            <a:off x="6326656" y="6085810"/>
            <a:ext cx="5313600" cy="261610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pic>
        <p:nvPicPr>
          <p:cNvPr id="16" name="Picture 3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57187" y="6419376"/>
            <a:ext cx="11211421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58"/>
          <a:stretch/>
        </p:blipFill>
        <p:spPr bwMode="auto">
          <a:xfrm>
            <a:off x="226219" y="428534"/>
            <a:ext cx="7200000" cy="3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/>
          <p:cNvPicPr>
            <a:picLocks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7" descr="sub-ic_logo-t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147" y="116632"/>
            <a:ext cx="4715383" cy="67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69436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Gráfi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 Título"/>
          <p:cNvSpPr>
            <a:spLocks noGrp="1"/>
          </p:cNvSpPr>
          <p:nvPr>
            <p:ph type="title"/>
          </p:nvPr>
        </p:nvSpPr>
        <p:spPr>
          <a:xfrm>
            <a:off x="595808" y="654596"/>
            <a:ext cx="10972800" cy="820940"/>
          </a:xfrm>
        </p:spPr>
        <p:txBody>
          <a:bodyPr/>
          <a:lstStyle>
            <a:lvl1pPr algn="just">
              <a:defRPr sz="2500" b="0">
                <a:solidFill>
                  <a:schemeClr val="tx1"/>
                </a:solidFill>
              </a:defRPr>
            </a:lvl1pPr>
          </a:lstStyle>
          <a:p>
            <a:r>
              <a:rPr lang="es-MX" noProof="0" dirty="0" smtClean="0"/>
              <a:t>Haga clic para modificar el estilo de título del patrón</a:t>
            </a:r>
            <a:endParaRPr lang="es-MX" noProof="0" dirty="0"/>
          </a:p>
        </p:txBody>
      </p:sp>
      <p:sp>
        <p:nvSpPr>
          <p:cNvPr id="14" name="5 Marcador de gráfico"/>
          <p:cNvSpPr>
            <a:spLocks noGrp="1"/>
          </p:cNvSpPr>
          <p:nvPr>
            <p:ph type="chart" sz="quarter" idx="14"/>
          </p:nvPr>
        </p:nvSpPr>
        <p:spPr>
          <a:xfrm>
            <a:off x="324181" y="2150746"/>
            <a:ext cx="3696000" cy="37265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MX" dirty="0"/>
          </a:p>
        </p:txBody>
      </p:sp>
      <p:sp>
        <p:nvSpPr>
          <p:cNvPr id="15" name="5 Marcador de gráfico"/>
          <p:cNvSpPr>
            <a:spLocks noGrp="1"/>
          </p:cNvSpPr>
          <p:nvPr>
            <p:ph type="chart" sz="quarter" idx="15"/>
          </p:nvPr>
        </p:nvSpPr>
        <p:spPr>
          <a:xfrm>
            <a:off x="4278312" y="2148738"/>
            <a:ext cx="3696000" cy="372853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MX" dirty="0"/>
          </a:p>
        </p:txBody>
      </p:sp>
      <p:sp>
        <p:nvSpPr>
          <p:cNvPr id="16" name="5 Marcador de gráfico"/>
          <p:cNvSpPr>
            <a:spLocks noGrp="1"/>
          </p:cNvSpPr>
          <p:nvPr>
            <p:ph type="chart" sz="quarter" idx="16"/>
          </p:nvPr>
        </p:nvSpPr>
        <p:spPr>
          <a:xfrm>
            <a:off x="8232443" y="2148738"/>
            <a:ext cx="3696000" cy="372853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MX" dirty="0"/>
          </a:p>
        </p:txBody>
      </p:sp>
      <p:sp>
        <p:nvSpPr>
          <p:cNvPr id="25" name="12 Marcador de texto"/>
          <p:cNvSpPr>
            <a:spLocks noGrp="1"/>
          </p:cNvSpPr>
          <p:nvPr>
            <p:ph type="body" sz="quarter" idx="17"/>
          </p:nvPr>
        </p:nvSpPr>
        <p:spPr>
          <a:xfrm>
            <a:off x="324181" y="1508164"/>
            <a:ext cx="3696000" cy="754053"/>
          </a:xfr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Font typeface="Arial" pitchFamily="34" charset="0"/>
              <a:buNone/>
              <a:defRPr sz="1500" b="1"/>
            </a:lvl1pPr>
            <a:lvl2pPr marL="0" indent="0" algn="ctr">
              <a:spcBef>
                <a:spcPts val="0"/>
              </a:spcBef>
              <a:buNone/>
              <a:defRPr sz="1300" b="1">
                <a:solidFill>
                  <a:srgbClr val="7F86A5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</p:txBody>
      </p:sp>
      <p:sp>
        <p:nvSpPr>
          <p:cNvPr id="26" name="12 Marcador de texto"/>
          <p:cNvSpPr>
            <a:spLocks noGrp="1"/>
          </p:cNvSpPr>
          <p:nvPr>
            <p:ph type="body" sz="quarter" idx="18"/>
          </p:nvPr>
        </p:nvSpPr>
        <p:spPr>
          <a:xfrm>
            <a:off x="4278312" y="1508164"/>
            <a:ext cx="3696000" cy="754053"/>
          </a:xfr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Font typeface="Arial" pitchFamily="34" charset="0"/>
              <a:buNone/>
              <a:defRPr sz="1500" b="1"/>
            </a:lvl1pPr>
            <a:lvl2pPr marL="0" indent="0" algn="ctr">
              <a:spcBef>
                <a:spcPts val="0"/>
              </a:spcBef>
              <a:buNone/>
              <a:defRPr sz="1300" b="1">
                <a:solidFill>
                  <a:srgbClr val="7F86A5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</p:txBody>
      </p:sp>
      <p:sp>
        <p:nvSpPr>
          <p:cNvPr id="27" name="12 Marcador de texto"/>
          <p:cNvSpPr>
            <a:spLocks noGrp="1"/>
          </p:cNvSpPr>
          <p:nvPr>
            <p:ph type="body" sz="quarter" idx="19"/>
          </p:nvPr>
        </p:nvSpPr>
        <p:spPr>
          <a:xfrm>
            <a:off x="8232443" y="1508164"/>
            <a:ext cx="3696000" cy="754053"/>
          </a:xfr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Font typeface="Arial" pitchFamily="34" charset="0"/>
              <a:buNone/>
              <a:defRPr sz="1500" b="1"/>
            </a:lvl1pPr>
            <a:lvl2pPr marL="0" indent="0" algn="ctr">
              <a:spcBef>
                <a:spcPts val="0"/>
              </a:spcBef>
              <a:buNone/>
              <a:defRPr sz="1300" b="1">
                <a:solidFill>
                  <a:srgbClr val="7F86A5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</p:txBody>
      </p:sp>
      <p:sp>
        <p:nvSpPr>
          <p:cNvPr id="28" name="4 Marcador de texto"/>
          <p:cNvSpPr>
            <a:spLocks noGrp="1"/>
          </p:cNvSpPr>
          <p:nvPr>
            <p:ph type="body" sz="quarter" idx="20"/>
          </p:nvPr>
        </p:nvSpPr>
        <p:spPr>
          <a:xfrm>
            <a:off x="324181" y="5949280"/>
            <a:ext cx="3696000" cy="246221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29" name="4 Marcador de texto"/>
          <p:cNvSpPr>
            <a:spLocks noGrp="1"/>
          </p:cNvSpPr>
          <p:nvPr>
            <p:ph type="body" sz="quarter" idx="21"/>
          </p:nvPr>
        </p:nvSpPr>
        <p:spPr>
          <a:xfrm>
            <a:off x="4278312" y="5949280"/>
            <a:ext cx="3696000" cy="246221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30" name="4 Marcador de texto"/>
          <p:cNvSpPr>
            <a:spLocks noGrp="1"/>
          </p:cNvSpPr>
          <p:nvPr>
            <p:ph type="body" sz="quarter" idx="22"/>
          </p:nvPr>
        </p:nvSpPr>
        <p:spPr>
          <a:xfrm>
            <a:off x="8232443" y="5949280"/>
            <a:ext cx="3696000" cy="246221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pic>
        <p:nvPicPr>
          <p:cNvPr id="24" name="Picture 3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57187" y="6419376"/>
            <a:ext cx="11211421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58"/>
          <a:stretch/>
        </p:blipFill>
        <p:spPr bwMode="auto">
          <a:xfrm>
            <a:off x="226219" y="428534"/>
            <a:ext cx="7200000" cy="3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"/>
          <p:cNvPicPr>
            <a:picLocks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7" descr="sub-ic_logo-t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147" y="116632"/>
            <a:ext cx="4715383" cy="67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9661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31"/>
          <a:stretch/>
        </p:blipFill>
        <p:spPr bwMode="auto">
          <a:xfrm>
            <a:off x="1" y="341055"/>
            <a:ext cx="8693154" cy="8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sub-ic_logo-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9154"/>
            <a:ext cx="3536537" cy="67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9285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95808" y="-27384"/>
            <a:ext cx="109728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noProof="0" smtClean="0"/>
              <a:t>Haga clic para modificar el estilo de título del patrón</a:t>
            </a:r>
            <a:endParaRPr lang="es-MX" noProof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268760"/>
            <a:ext cx="109728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s-MX" smtClean="0">
                <a:solidFill>
                  <a:prstClr val="white">
                    <a:lumMod val="50000"/>
                  </a:prstClr>
                </a:solidFill>
              </a:rPr>
              <a:t>Evolución y Perspectivas de la Economía Mexicana</a:t>
            </a:r>
            <a:endParaRPr lang="es-MX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02BF4-BBF3-4639-B0BE-64A04A870BC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49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1" r:id="rId2"/>
    <p:sldLayoutId id="2147483702" r:id="rId3"/>
    <p:sldLayoutId id="2147483704" r:id="rId4"/>
    <p:sldLayoutId id="2147483705" r:id="rId5"/>
    <p:sldLayoutId id="2147483710" r:id="rId6"/>
    <p:sldLayoutId id="2147483706" r:id="rId7"/>
    <p:sldLayoutId id="2147483707" r:id="rId8"/>
    <p:sldLayoutId id="2147483712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50000"/>
        <a:buFont typeface="Wingdings" pitchFamily="2" charset="2"/>
        <a:buChar char="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1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11" Type="http://schemas.openxmlformats.org/officeDocument/2006/relationships/image" Target="../media/image37.pn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210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Marcador de contenido"/>
          <p:cNvSpPr>
            <a:spLocks noGrp="1"/>
          </p:cNvSpPr>
          <p:nvPr>
            <p:ph idx="11"/>
          </p:nvPr>
        </p:nvSpPr>
        <p:spPr>
          <a:xfrm>
            <a:off x="8760297" y="6144096"/>
            <a:ext cx="1584176" cy="381248"/>
          </a:xfrm>
        </p:spPr>
        <p:txBody>
          <a:bodyPr>
            <a:normAutofit/>
          </a:bodyPr>
          <a:lstStyle/>
          <a:p>
            <a:r>
              <a:rPr lang="es-MX" dirty="0" smtClean="0"/>
              <a:t>Septiembre 2017</a:t>
            </a:r>
          </a:p>
          <a:p>
            <a:endParaRPr lang="es-MX" dirty="0"/>
          </a:p>
        </p:txBody>
      </p:sp>
      <p:sp>
        <p:nvSpPr>
          <p:cNvPr id="6" name="1 CuadroTexto"/>
          <p:cNvSpPr txBox="1"/>
          <p:nvPr/>
        </p:nvSpPr>
        <p:spPr>
          <a:xfrm>
            <a:off x="981615" y="6084205"/>
            <a:ext cx="4954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Adobe Caslon Pro" panose="0205050205050A020403" pitchFamily="18" charset="0"/>
              </a:rPr>
              <a:t>José Rogelio</a:t>
            </a:r>
            <a:r>
              <a:rPr lang="es-MX" b="1" baseline="0" dirty="0" smtClean="0">
                <a:latin typeface="Adobe Caslon Pro" panose="0205050205050A020403" pitchFamily="18" charset="0"/>
              </a:rPr>
              <a:t> Garza </a:t>
            </a:r>
            <a:r>
              <a:rPr lang="es-MX" b="1" baseline="0" dirty="0" err="1" smtClean="0">
                <a:latin typeface="Adobe Caslon Pro" panose="0205050205050A020403" pitchFamily="18" charset="0"/>
              </a:rPr>
              <a:t>Garza</a:t>
            </a:r>
            <a:endParaRPr lang="es-MX" b="1" baseline="0" dirty="0" smtClean="0">
              <a:latin typeface="Adobe Caslon Pro" panose="0205050205050A020403" pitchFamily="18" charset="0"/>
            </a:endParaRPr>
          </a:p>
          <a:p>
            <a:r>
              <a:rPr lang="es-MX" b="0" baseline="0" dirty="0" smtClean="0">
                <a:latin typeface="Adobe Caslon Pro" panose="0205050205050A020403" pitchFamily="18" charset="0"/>
              </a:rPr>
              <a:t>Subsecretario de Industria y Comercio</a:t>
            </a:r>
            <a:endParaRPr lang="es-MX" b="0" dirty="0">
              <a:latin typeface="Adobe Caslon Pro" panose="0205050205050A020403" pitchFamily="18" charset="0"/>
            </a:endParaRPr>
          </a:p>
        </p:txBody>
      </p:sp>
      <p:pic>
        <p:nvPicPr>
          <p:cNvPr id="1028" name="Picture 4" descr="Resultado de imagen para CANIETI CONVENCIÓN NACIONAL 2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3429000"/>
            <a:ext cx="37444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1 CuadroTexto"/>
          <p:cNvSpPr txBox="1"/>
          <p:nvPr/>
        </p:nvSpPr>
        <p:spPr>
          <a:xfrm>
            <a:off x="6023992" y="3789040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C00000"/>
                </a:solidFill>
                <a:latin typeface="Adobe Caslon Pro" panose="0205050205050A020403" pitchFamily="18" charset="0"/>
              </a:rPr>
              <a:t>POLÍTICA PÚBLICA Y RETOS PARA LA INDUSTRIA DE ALTA TECNOLOGÍA</a:t>
            </a:r>
            <a:endParaRPr lang="es-MX" sz="2400" b="0" dirty="0">
              <a:solidFill>
                <a:srgbClr val="C00000"/>
              </a:solidFill>
              <a:latin typeface="Adobe Caslon Pro" panose="0205050205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388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Título"/>
          <p:cNvSpPr txBox="1">
            <a:spLocks/>
          </p:cNvSpPr>
          <p:nvPr/>
        </p:nvSpPr>
        <p:spPr>
          <a:xfrm>
            <a:off x="119336" y="476672"/>
            <a:ext cx="921702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just" defTabSz="914400" rtl="0" eaLnBrk="1" latinLnBrk="0" hangingPunct="1">
              <a:spcBef>
                <a:spcPct val="0"/>
              </a:spcBef>
              <a:buNone/>
              <a:defRPr sz="25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b="1" dirty="0" smtClean="0">
                <a:solidFill>
                  <a:srgbClr val="C00000"/>
                </a:solidFill>
              </a:rPr>
              <a:t>Bienestar social: Modelo incluyente y sustentable</a:t>
            </a:r>
            <a:endParaRPr lang="es-ES" sz="32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Resultado de imagen para I 4.0 sustentabilid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385" y="1628800"/>
            <a:ext cx="554461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contenido 1"/>
          <p:cNvSpPr>
            <a:spLocks noGrp="1"/>
          </p:cNvSpPr>
          <p:nvPr>
            <p:ph idx="1"/>
          </p:nvPr>
        </p:nvSpPr>
        <p:spPr>
          <a:xfrm>
            <a:off x="407368" y="1340768"/>
            <a:ext cx="5904656" cy="5112568"/>
          </a:xfrm>
        </p:spPr>
        <p:txBody>
          <a:bodyPr>
            <a:normAutofit/>
          </a:bodyPr>
          <a:lstStyle/>
          <a:p>
            <a:pPr marL="0" lvl="0" indent="0">
              <a:buClr>
                <a:srgbClr val="C00000"/>
              </a:buClr>
              <a:buNone/>
            </a:pPr>
            <a:r>
              <a:rPr lang="es-ES" sz="2400" dirty="0" smtClean="0"/>
              <a:t>Esquemas de producción que consideren:</a:t>
            </a:r>
          </a:p>
          <a:p>
            <a:pPr lvl="0">
              <a:buClr>
                <a:srgbClr val="C00000"/>
              </a:buClr>
            </a:pPr>
            <a:r>
              <a:rPr lang="es-ES" sz="2400" dirty="0" smtClean="0"/>
              <a:t>Agenda ONU 2030 para el </a:t>
            </a:r>
            <a:r>
              <a:rPr lang="es-ES" sz="2400" dirty="0"/>
              <a:t>D</a:t>
            </a:r>
            <a:r>
              <a:rPr lang="es-ES" sz="2400" dirty="0" smtClean="0"/>
              <a:t>esarrollo Sostenible</a:t>
            </a:r>
            <a:r>
              <a:rPr lang="es-ES" sz="2400" dirty="0" smtClean="0"/>
              <a:t>: diversidad e inclusión. </a:t>
            </a:r>
          </a:p>
          <a:p>
            <a:pPr lvl="0">
              <a:buClr>
                <a:srgbClr val="C00000"/>
              </a:buClr>
            </a:pPr>
            <a:r>
              <a:rPr lang="es-ES" sz="2400" dirty="0" smtClean="0"/>
              <a:t>Uso eficiente de recursos naturales: Desarrollo e implementación de tecnologías verdes.</a:t>
            </a:r>
            <a:endParaRPr lang="es-ES" sz="2400" dirty="0"/>
          </a:p>
          <a:p>
            <a:pPr lvl="0">
              <a:buClr>
                <a:srgbClr val="C00000"/>
              </a:buClr>
            </a:pPr>
            <a:r>
              <a:rPr lang="es-ES" sz="2400" dirty="0" smtClean="0"/>
              <a:t>Ciudades sustentables: Promover modelos tecnológicos que permitan mejorar los servicios públicos, seguridad y la prevención de desastres naturales.</a:t>
            </a:r>
          </a:p>
        </p:txBody>
      </p:sp>
    </p:spTree>
    <p:extLst>
      <p:ext uri="{BB962C8B-B14F-4D97-AF65-F5344CB8AC3E}">
        <p14:creationId xmlns:p14="http://schemas.microsoft.com/office/powerpoint/2010/main" val="2439060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495601" y="692696"/>
            <a:ext cx="1475019" cy="648072"/>
          </a:xfrm>
        </p:spPr>
        <p:txBody>
          <a:bodyPr/>
          <a:lstStyle/>
          <a:p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16" name="Picture 2" descr="Resultado de imagen para nuevas tecnologi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1268760"/>
            <a:ext cx="2448420" cy="1255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7" name="Rectángulo 16"/>
          <p:cNvSpPr/>
          <p:nvPr/>
        </p:nvSpPr>
        <p:spPr>
          <a:xfrm>
            <a:off x="479376" y="2708920"/>
            <a:ext cx="25411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Generación 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y 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desarrollo 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de nuevas tecnologías</a:t>
            </a:r>
            <a:endParaRPr lang="es-MX" dirty="0"/>
          </a:p>
        </p:txBody>
      </p:sp>
      <p:pic>
        <p:nvPicPr>
          <p:cNvPr id="18" name="Picture 6" descr="Resultado de imagen para uso eficiente de recurs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3861047"/>
            <a:ext cx="2304256" cy="1224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9" name="Rectángulo 18"/>
          <p:cNvSpPr/>
          <p:nvPr/>
        </p:nvSpPr>
        <p:spPr>
          <a:xfrm>
            <a:off x="407368" y="5373216"/>
            <a:ext cx="2592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</a:rPr>
              <a:t>Uso eficiente de factores de producción: 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Manufactura adictiva</a:t>
            </a:r>
            <a:endParaRPr lang="es-MX" dirty="0"/>
          </a:p>
        </p:txBody>
      </p:sp>
      <p:grpSp>
        <p:nvGrpSpPr>
          <p:cNvPr id="20" name="Grupo 19"/>
          <p:cNvGrpSpPr/>
          <p:nvPr/>
        </p:nvGrpSpPr>
        <p:grpSpPr>
          <a:xfrm>
            <a:off x="3926152" y="1412871"/>
            <a:ext cx="1668278" cy="1152033"/>
            <a:chOff x="0" y="0"/>
            <a:chExt cx="756001" cy="481006"/>
          </a:xfrm>
        </p:grpSpPr>
        <p:pic>
          <p:nvPicPr>
            <p:cNvPr id="21" name="Imagen 20" descr="https://upload.wikimedia.org/wikipedia/commons/thumb/0/08/Netflix_2015_logo.svg/2000px-Netflix_2015_logo.svg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14" y="326066"/>
              <a:ext cx="559435" cy="154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2" name="Grupo 21"/>
            <p:cNvGrpSpPr>
              <a:grpSpLocks noChangeAspect="1"/>
            </p:cNvGrpSpPr>
            <p:nvPr/>
          </p:nvGrpSpPr>
          <p:grpSpPr>
            <a:xfrm>
              <a:off x="0" y="0"/>
              <a:ext cx="756001" cy="374400"/>
              <a:chOff x="0" y="0"/>
              <a:chExt cx="1049714" cy="518795"/>
            </a:xfrm>
          </p:grpSpPr>
          <p:pic>
            <p:nvPicPr>
              <p:cNvPr id="23" name="Imagen 22" descr="http://www.turnerduckworth.com/media/filer_public/86/18/86187bcc-752a-46f4-94d8-0ce54b98cd46/td-amazon-smile-logo-01-large.jpg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563" y="0"/>
                <a:ext cx="623570" cy="51879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" name="Imagen 23" descr="https://spotifylabscom.files.wordpress.com/2016/01/cropped-spotify-logo.jpg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EFF"/>
                  </a:clrFrom>
                  <a:clrTo>
                    <a:srgbClr val="FFFE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4279" y="85060"/>
                <a:ext cx="305435" cy="32321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" name="Imagen 24" descr="https://cdn3.vox-cdn.com/thumbor/jBlJea_ktX_sENPJGBsN2UrK47Q=/0x34:800x567/1280x854/cdn0.vox-cdn.com/uploads/chorus_image/image/48711819/IMG_0713.0.0.jpg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491" t="11648" r="24582" b="12307"/>
              <a:stretch/>
            </p:blipFill>
            <p:spPr bwMode="auto">
              <a:xfrm>
                <a:off x="0" y="92148"/>
                <a:ext cx="282575" cy="28130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  <p:sp>
        <p:nvSpPr>
          <p:cNvPr id="26" name="Rectángulo 25"/>
          <p:cNvSpPr/>
          <p:nvPr/>
        </p:nvSpPr>
        <p:spPr>
          <a:xfrm>
            <a:off x="3287688" y="2708920"/>
            <a:ext cx="26642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odelos 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de 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negocio basados en plataformas tecnológicas</a:t>
            </a:r>
            <a:endParaRPr lang="es-MX" dirty="0"/>
          </a:p>
        </p:txBody>
      </p:sp>
      <p:grpSp>
        <p:nvGrpSpPr>
          <p:cNvPr id="27" name="Grupo 26"/>
          <p:cNvGrpSpPr/>
          <p:nvPr/>
        </p:nvGrpSpPr>
        <p:grpSpPr>
          <a:xfrm>
            <a:off x="3730475" y="3789040"/>
            <a:ext cx="1771181" cy="1244286"/>
            <a:chOff x="89614" y="0"/>
            <a:chExt cx="988563" cy="765190"/>
          </a:xfrm>
        </p:grpSpPr>
        <p:pic>
          <p:nvPicPr>
            <p:cNvPr id="28" name="Imagen 27" descr="http://simpleicon.com/wp-content/uploads/light-bulb-7.png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-10531"/>
            <a:stretch/>
          </p:blipFill>
          <p:spPr bwMode="auto">
            <a:xfrm>
              <a:off x="89614" y="0"/>
              <a:ext cx="290830" cy="34671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9" name="Imagen 28" descr="http://simpleicon.com/wp-content/uploads/factory-1.png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424" r="-12560"/>
            <a:stretch/>
          </p:blipFill>
          <p:spPr bwMode="auto">
            <a:xfrm>
              <a:off x="396046" y="5825"/>
              <a:ext cx="353060" cy="2984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0" name="Imagen 29" descr="https://d30y9cdsu7xlg0.cloudfront.net/png/28468-200.png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0" t="11372" b="3684"/>
            <a:stretch/>
          </p:blipFill>
          <p:spPr bwMode="auto">
            <a:xfrm>
              <a:off x="747343" y="23297"/>
              <a:ext cx="330834" cy="31369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1" name="Imagen 30" descr="https://cdn1.iconfinder.com/data/icons/human-5/48/208-512.png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377" b="-1"/>
            <a:stretch/>
          </p:blipFill>
          <p:spPr bwMode="auto">
            <a:xfrm>
              <a:off x="291210" y="416416"/>
              <a:ext cx="254000" cy="28384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2" name="Imagen 31" descr="https://upload.wikimedia.org/wikipedia/commons/thumb/8/84/Sinnbild_LKW.svg/2000px-Sinnbild_LKW.svg.png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200" t="-20013"/>
            <a:stretch/>
          </p:blipFill>
          <p:spPr bwMode="auto">
            <a:xfrm>
              <a:off x="605197" y="465937"/>
              <a:ext cx="403225" cy="25336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33" name="Rectángulo 32"/>
            <p:cNvSpPr/>
            <p:nvPr/>
          </p:nvSpPr>
          <p:spPr>
            <a:xfrm>
              <a:off x="291210" y="448464"/>
              <a:ext cx="254733" cy="3167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</p:grpSp>
      <p:sp>
        <p:nvSpPr>
          <p:cNvPr id="34" name="Rectángulo 33"/>
          <p:cNvSpPr/>
          <p:nvPr/>
        </p:nvSpPr>
        <p:spPr>
          <a:xfrm>
            <a:off x="3215680" y="5229200"/>
            <a:ext cx="280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Digitalización e integración de cadenas de valor horizontales y verticales </a:t>
            </a:r>
            <a:endParaRPr lang="es-MX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6155000" y="5301208"/>
            <a:ext cx="2389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Ecosistema de economía digital</a:t>
            </a:r>
            <a:endParaRPr lang="es-MX" dirty="0"/>
          </a:p>
        </p:txBody>
      </p:sp>
      <p:pic>
        <p:nvPicPr>
          <p:cNvPr id="36" name="Picture 8" descr="Resultado de imagen para ecosistema digita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3717032"/>
            <a:ext cx="2319955" cy="1141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7" name="Rectángulo 36"/>
          <p:cNvSpPr/>
          <p:nvPr/>
        </p:nvSpPr>
        <p:spPr>
          <a:xfrm>
            <a:off x="6096000" y="2852936"/>
            <a:ext cx="23199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Marco regulatorio</a:t>
            </a:r>
            <a:endParaRPr lang="es-MX" dirty="0"/>
          </a:p>
        </p:txBody>
      </p:sp>
      <p:pic>
        <p:nvPicPr>
          <p:cNvPr id="38" name="Picture 10" descr="Resultado de imagen para productividad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68760"/>
            <a:ext cx="2357911" cy="1326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9" name="Rectángulo 38"/>
          <p:cNvSpPr/>
          <p:nvPr/>
        </p:nvSpPr>
        <p:spPr>
          <a:xfrm>
            <a:off x="8976320" y="2708920"/>
            <a:ext cx="2311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Capital Humano creativo y flexible</a:t>
            </a:r>
            <a:endParaRPr lang="es-MX" dirty="0"/>
          </a:p>
        </p:txBody>
      </p:sp>
      <p:pic>
        <p:nvPicPr>
          <p:cNvPr id="40" name="Picture 12" descr="Resultado de imagen para capacitacion tecnologica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1268760"/>
            <a:ext cx="2482393" cy="1267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" name="Picture 14" descr="Imagen relacionada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166" y="3661155"/>
            <a:ext cx="2755450" cy="1496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2" name="Rectángulo 41"/>
          <p:cNvSpPr/>
          <p:nvPr/>
        </p:nvSpPr>
        <p:spPr>
          <a:xfrm>
            <a:off x="8971731" y="5229200"/>
            <a:ext cx="27408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Bienestar económico y social “incluyente” y sustentable</a:t>
            </a:r>
            <a:endParaRPr lang="es-MX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3" name="5 Título"/>
          <p:cNvSpPr txBox="1">
            <a:spLocks/>
          </p:cNvSpPr>
          <p:nvPr/>
        </p:nvSpPr>
        <p:spPr>
          <a:xfrm>
            <a:off x="335360" y="476672"/>
            <a:ext cx="560714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just" defTabSz="914400" rtl="0" eaLnBrk="1" latinLnBrk="0" hangingPunct="1">
              <a:spcBef>
                <a:spcPct val="0"/>
              </a:spcBef>
              <a:buNone/>
              <a:defRPr sz="25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b="1" dirty="0" smtClean="0">
                <a:solidFill>
                  <a:srgbClr val="C00000"/>
                </a:solidFill>
              </a:rPr>
              <a:t>Retos:</a:t>
            </a:r>
            <a:endParaRPr lang="es-E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280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Título"/>
          <p:cNvSpPr txBox="1">
            <a:spLocks/>
          </p:cNvSpPr>
          <p:nvPr/>
        </p:nvSpPr>
        <p:spPr>
          <a:xfrm>
            <a:off x="455632" y="552968"/>
            <a:ext cx="8179081" cy="654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just" defTabSz="914400" rtl="0" eaLnBrk="1" latinLnBrk="0" hangingPunct="1">
              <a:spcBef>
                <a:spcPct val="0"/>
              </a:spcBef>
              <a:buNone/>
              <a:defRPr sz="25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 smtClean="0">
                <a:solidFill>
                  <a:srgbClr val="C00000"/>
                </a:solidFill>
              </a:rPr>
              <a:t>Generación y desarrollo de nuevas tecnologías</a:t>
            </a:r>
            <a:endParaRPr lang="es-ES" sz="3200" b="1" dirty="0">
              <a:solidFill>
                <a:srgbClr val="C00000"/>
              </a:solidFill>
            </a:endParaRP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144" y="1772816"/>
            <a:ext cx="3960440" cy="2808312"/>
          </a:xfrm>
          <a:prstGeom prst="rect">
            <a:avLst/>
          </a:prstGeom>
        </p:spPr>
      </p:pic>
      <p:pic>
        <p:nvPicPr>
          <p:cNvPr id="5" name="Picture 4" descr="Resultado de imagen para FLECHA VERDE">
            <a:extLst>
              <a:ext uri="{FF2B5EF4-FFF2-40B4-BE49-F238E27FC236}">
                <a16:creationId xmlns:a16="http://schemas.microsoft.com/office/drawing/2014/main" id="{13C58B58-B8E4-40A5-A06E-1378F5E7F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146083" y="4871735"/>
            <a:ext cx="552892" cy="40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4FE03BD-AE1B-48A1-9F87-5FD0DFFC15C8}"/>
              </a:ext>
            </a:extLst>
          </p:cNvPr>
          <p:cNvSpPr/>
          <p:nvPr/>
        </p:nvSpPr>
        <p:spPr>
          <a:xfrm>
            <a:off x="7500693" y="5621178"/>
            <a:ext cx="42119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kern="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INTELIGENCIA ARTIFICIAL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196752"/>
            <a:ext cx="5616624" cy="501634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087888" y="6021288"/>
            <a:ext cx="144016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776478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2564904"/>
            <a:ext cx="3483992" cy="2612994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495601" y="692696"/>
            <a:ext cx="1475019" cy="648072"/>
          </a:xfrm>
        </p:spPr>
        <p:txBody>
          <a:bodyPr/>
          <a:lstStyle/>
          <a:p>
            <a:r>
              <a:rPr lang="es-MX" dirty="0"/>
              <a:t> </a:t>
            </a:r>
          </a:p>
        </p:txBody>
      </p:sp>
      <p:sp>
        <p:nvSpPr>
          <p:cNvPr id="43" name="5 Título"/>
          <p:cNvSpPr txBox="1">
            <a:spLocks/>
          </p:cNvSpPr>
          <p:nvPr/>
        </p:nvSpPr>
        <p:spPr>
          <a:xfrm>
            <a:off x="119336" y="614520"/>
            <a:ext cx="10225136" cy="654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just" defTabSz="914400" rtl="0" eaLnBrk="1" latinLnBrk="0" hangingPunct="1">
              <a:spcBef>
                <a:spcPct val="0"/>
              </a:spcBef>
              <a:buNone/>
              <a:defRPr sz="25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b="1" dirty="0" smtClean="0">
                <a:solidFill>
                  <a:srgbClr val="C00000"/>
                </a:solidFill>
              </a:rPr>
              <a:t>Modelos </a:t>
            </a:r>
            <a:r>
              <a:rPr lang="es-MX" sz="3200" b="1" dirty="0">
                <a:solidFill>
                  <a:srgbClr val="C00000"/>
                </a:solidFill>
              </a:rPr>
              <a:t>de </a:t>
            </a:r>
            <a:r>
              <a:rPr lang="es-MX" sz="3200" b="1" dirty="0" smtClean="0">
                <a:solidFill>
                  <a:srgbClr val="C00000"/>
                </a:solidFill>
              </a:rPr>
              <a:t>negocio basados en plataformas tecnológicas</a:t>
            </a:r>
            <a:endParaRPr lang="es-ES" sz="32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Resultado de imagen para Za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4869160"/>
            <a:ext cx="2898815" cy="129614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general electr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4725144"/>
            <a:ext cx="165366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alibaba grou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0" y="1196752"/>
            <a:ext cx="2088232" cy="1591772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UB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2852936"/>
            <a:ext cx="2664296" cy="142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airbnb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1268760"/>
            <a:ext cx="3064094" cy="114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n para siemen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4797152"/>
            <a:ext cx="2588518" cy="144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sultado de imagen para softtek mexic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1268760"/>
            <a:ext cx="2376264" cy="1220244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3284984"/>
            <a:ext cx="355282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591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79376" y="1268760"/>
            <a:ext cx="5544616" cy="5040560"/>
          </a:xfrm>
        </p:spPr>
        <p:txBody>
          <a:bodyPr>
            <a:normAutofit/>
          </a:bodyPr>
          <a:lstStyle/>
          <a:p>
            <a:pPr marL="0" lvl="0" indent="0">
              <a:buClr>
                <a:srgbClr val="C00000"/>
              </a:buClr>
              <a:buNone/>
            </a:pPr>
            <a:r>
              <a:rPr lang="es-ES" sz="2800" dirty="0" smtClean="0"/>
              <a:t>Desarrollo de un modelo de regulación que considere la nueva realidad tecnológica:</a:t>
            </a:r>
          </a:p>
          <a:p>
            <a:pPr lvl="0">
              <a:buClr>
                <a:srgbClr val="C00000"/>
              </a:buClr>
            </a:pPr>
            <a:r>
              <a:rPr lang="es-ES" sz="2800" dirty="0" smtClean="0"/>
              <a:t>Reglas: Cross </a:t>
            </a:r>
            <a:r>
              <a:rPr lang="es-ES" sz="2800" dirty="0" err="1"/>
              <a:t>Border</a:t>
            </a:r>
            <a:r>
              <a:rPr lang="es-ES" sz="2800" dirty="0"/>
              <a:t> </a:t>
            </a:r>
            <a:endParaRPr lang="es-ES" sz="2800" dirty="0" smtClean="0"/>
          </a:p>
          <a:p>
            <a:pPr lvl="0">
              <a:buClr>
                <a:srgbClr val="C00000"/>
              </a:buClr>
            </a:pPr>
            <a:r>
              <a:rPr lang="es-ES" sz="2800" dirty="0" smtClean="0"/>
              <a:t>Reglas de privacidad</a:t>
            </a:r>
            <a:endParaRPr lang="es-ES" sz="2800" dirty="0"/>
          </a:p>
          <a:p>
            <a:pPr lvl="0">
              <a:buClr>
                <a:srgbClr val="C00000"/>
              </a:buClr>
            </a:pPr>
            <a:r>
              <a:rPr lang="es-ES" sz="2800" dirty="0"/>
              <a:t>Protección de datos personales</a:t>
            </a:r>
          </a:p>
          <a:p>
            <a:pPr lvl="0">
              <a:buClr>
                <a:srgbClr val="C00000"/>
              </a:buClr>
            </a:pPr>
            <a:r>
              <a:rPr lang="es-ES" sz="2800" dirty="0" smtClean="0"/>
              <a:t>Seguridad </a:t>
            </a:r>
            <a:r>
              <a:rPr lang="es-ES" sz="2800" dirty="0"/>
              <a:t>de la Información</a:t>
            </a:r>
            <a:endParaRPr lang="es-MX" sz="2800" dirty="0"/>
          </a:p>
          <a:p>
            <a:pPr lvl="0">
              <a:buClr>
                <a:srgbClr val="C00000"/>
              </a:buClr>
            </a:pPr>
            <a:r>
              <a:rPr lang="es-ES" sz="2800" dirty="0"/>
              <a:t>Delitos cibernéticos </a:t>
            </a:r>
            <a:endParaRPr lang="es-MX" sz="2800" dirty="0"/>
          </a:p>
        </p:txBody>
      </p:sp>
      <p:sp>
        <p:nvSpPr>
          <p:cNvPr id="6" name="CuadroTexto 5"/>
          <p:cNvSpPr txBox="1"/>
          <p:nvPr/>
        </p:nvSpPr>
        <p:spPr>
          <a:xfrm>
            <a:off x="335360" y="548680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smtClean="0">
                <a:solidFill>
                  <a:srgbClr val="C00000"/>
                </a:solidFill>
                <a:ea typeface="+mj-ea"/>
                <a:cs typeface="+mj-cs"/>
              </a:rPr>
              <a:t>Marco </a:t>
            </a:r>
            <a:r>
              <a:rPr lang="es-MX" sz="3200" b="1" smtClean="0">
                <a:solidFill>
                  <a:srgbClr val="C00000"/>
                </a:solidFill>
                <a:ea typeface="+mj-ea"/>
                <a:cs typeface="+mj-cs"/>
              </a:rPr>
              <a:t>jurídico</a:t>
            </a:r>
            <a:endParaRPr lang="es-MX" sz="3200" b="1" dirty="0">
              <a:solidFill>
                <a:srgbClr val="C00000"/>
              </a:solidFill>
              <a:ea typeface="+mj-ea"/>
              <a:cs typeface="+mj-cs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3501008"/>
            <a:ext cx="2475315" cy="231798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1340768"/>
            <a:ext cx="3528392" cy="234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57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79376" y="1196752"/>
            <a:ext cx="6059016" cy="5112568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es-ES" sz="2400" dirty="0"/>
              <a:t>La primera generación completamente digital ya representa la principal fuerza laboral en México</a:t>
            </a:r>
            <a:r>
              <a:rPr lang="es-ES" sz="2400" dirty="0" smtClean="0"/>
              <a:t>.</a:t>
            </a:r>
            <a:endParaRPr lang="es-ES" sz="2400" dirty="0"/>
          </a:p>
          <a:p>
            <a:pPr>
              <a:buClr>
                <a:srgbClr val="C00000"/>
              </a:buClr>
            </a:pPr>
            <a:r>
              <a:rPr lang="es-ES" sz="2400" dirty="0"/>
              <a:t>De los cerca de 70 millones de personas entre 18 y 59 años que hay en el país, alrededor del 57% son </a:t>
            </a:r>
            <a:r>
              <a:rPr lang="es-ES" sz="2400" dirty="0" err="1"/>
              <a:t>millennials</a:t>
            </a:r>
            <a:r>
              <a:rPr lang="es-ES" sz="2400" dirty="0" smtClean="0"/>
              <a:t>.</a:t>
            </a:r>
            <a:endParaRPr lang="es-ES" sz="2400" dirty="0"/>
          </a:p>
          <a:p>
            <a:pPr>
              <a:buClr>
                <a:srgbClr val="C00000"/>
              </a:buClr>
            </a:pPr>
            <a:r>
              <a:rPr lang="es-ES" sz="2400" dirty="0"/>
              <a:t>Según una proyección de </a:t>
            </a:r>
            <a:r>
              <a:rPr lang="es-ES" sz="2400" dirty="0" err="1" smtClean="0"/>
              <a:t>Deloitte</a:t>
            </a:r>
            <a:r>
              <a:rPr lang="es-ES" sz="2400" dirty="0" smtClean="0"/>
              <a:t>, en </a:t>
            </a:r>
            <a:r>
              <a:rPr lang="es-ES" sz="2400" dirty="0"/>
              <a:t>2025, representarán el 75 % de la fuerza laboral del mundo. </a:t>
            </a:r>
            <a:endParaRPr lang="es-ES" sz="2400" dirty="0" smtClean="0"/>
          </a:p>
          <a:p>
            <a:pPr>
              <a:buClr>
                <a:srgbClr val="C00000"/>
              </a:buClr>
            </a:pPr>
            <a:r>
              <a:rPr lang="es-ES" sz="2400" dirty="0" smtClean="0"/>
              <a:t>44.7</a:t>
            </a:r>
            <a:r>
              <a:rPr lang="es-ES" sz="2400" dirty="0"/>
              <a:t>% de las personas que se integran a la educación superior, lo hacen en estudios de ciencias sociales, las leyes y los negocios.</a:t>
            </a:r>
            <a:endParaRPr lang="es-MX" sz="2000" dirty="0"/>
          </a:p>
          <a:p>
            <a:pPr>
              <a:buClr>
                <a:srgbClr val="C00000"/>
              </a:buClr>
            </a:pPr>
            <a:endParaRPr lang="es-ES" sz="2400" dirty="0" smtClean="0"/>
          </a:p>
          <a:p>
            <a:pPr>
              <a:buClr>
                <a:srgbClr val="C00000"/>
              </a:buClr>
            </a:pPr>
            <a:endParaRPr lang="es-ES" sz="2400" dirty="0"/>
          </a:p>
          <a:p>
            <a:pPr>
              <a:buFont typeface="Wingdings" panose="05000000000000000000" pitchFamily="2" charset="2"/>
              <a:buChar char="ü"/>
            </a:pPr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119336" y="548680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rgbClr val="C00000"/>
                </a:solidFill>
                <a:ea typeface="+mj-ea"/>
                <a:cs typeface="+mj-cs"/>
              </a:rPr>
              <a:t>Capital </a:t>
            </a:r>
            <a:r>
              <a:rPr lang="es-MX" sz="3200" b="1" dirty="0">
                <a:solidFill>
                  <a:srgbClr val="C00000"/>
                </a:solidFill>
                <a:ea typeface="+mj-ea"/>
                <a:cs typeface="+mj-cs"/>
              </a:rPr>
              <a:t>humano</a:t>
            </a:r>
          </a:p>
        </p:txBody>
      </p:sp>
      <p:pic>
        <p:nvPicPr>
          <p:cNvPr id="5" name="Picture 2" descr="Resultado de imagen para los jóvenes no están eligiendo las profesio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1052736"/>
            <a:ext cx="3689059" cy="304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7392144" y="4509120"/>
            <a:ext cx="4176464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/>
              <a:t>En </a:t>
            </a:r>
            <a:r>
              <a:rPr lang="es-ES" sz="2400" b="1" dirty="0"/>
              <a:t>10 años el mercado laboral demandará más trabajadores enfocados en el campo de la </a:t>
            </a:r>
            <a:r>
              <a:rPr lang="es-ES" sz="2400" b="1" dirty="0" smtClean="0"/>
              <a:t>tecnología</a:t>
            </a:r>
            <a:r>
              <a:rPr lang="es-MX" sz="2400" b="1" dirty="0"/>
              <a:t>.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472866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00056" y="1916832"/>
            <a:ext cx="4459448" cy="404144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79376" y="2204864"/>
            <a:ext cx="59766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2400" dirty="0"/>
              <a:t>Robots autónomos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2400" dirty="0"/>
              <a:t>Simulación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2400" dirty="0"/>
              <a:t>Integración de sistemas horizontal y vertical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2400" dirty="0"/>
              <a:t>El Internet industrial de las cosas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2400" dirty="0"/>
              <a:t>La seguridad cibernética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2400" dirty="0"/>
              <a:t>La nube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2400" dirty="0"/>
              <a:t>Fabricación aditiva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2400" dirty="0"/>
              <a:t>Realidad aumentada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2400" dirty="0"/>
              <a:t>Análisis de Big data</a:t>
            </a:r>
            <a:endParaRPr lang="es-MX" sz="2400" dirty="0"/>
          </a:p>
        </p:txBody>
      </p:sp>
      <p:sp>
        <p:nvSpPr>
          <p:cNvPr id="2" name="CuadroTexto 1"/>
          <p:cNvSpPr txBox="1"/>
          <p:nvPr/>
        </p:nvSpPr>
        <p:spPr>
          <a:xfrm>
            <a:off x="407368" y="1282115"/>
            <a:ext cx="113772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La industria manufacturera se encuentra en medio de una cuarta oleada de avances tecnológicos:</a:t>
            </a:r>
          </a:p>
          <a:p>
            <a:pPr algn="just"/>
            <a:endParaRPr lang="es-MX" sz="2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19336" y="683985"/>
            <a:ext cx="11593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rgbClr val="C00000"/>
                </a:solidFill>
                <a:ea typeface="+mj-ea"/>
                <a:cs typeface="+mj-cs"/>
              </a:rPr>
              <a:t>Uso eficiente de factores de producción: Manufactura avanzada</a:t>
            </a:r>
            <a:endParaRPr lang="es-MX" sz="3200" b="1" dirty="0">
              <a:solidFill>
                <a:srgbClr val="C0000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53351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Título"/>
          <p:cNvSpPr txBox="1">
            <a:spLocks/>
          </p:cNvSpPr>
          <p:nvPr/>
        </p:nvSpPr>
        <p:spPr>
          <a:xfrm>
            <a:off x="119336" y="620688"/>
            <a:ext cx="993710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just" defTabSz="914400" rtl="0" eaLnBrk="1" latinLnBrk="0" hangingPunct="1">
              <a:spcBef>
                <a:spcPct val="0"/>
              </a:spcBef>
              <a:buNone/>
              <a:defRPr sz="25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solidFill>
                  <a:srgbClr val="C00000"/>
                </a:solidFill>
              </a:rPr>
              <a:t>Digitalización e integración de cadenas de </a:t>
            </a:r>
            <a:r>
              <a:rPr lang="es-ES" sz="3200" b="1" dirty="0" smtClean="0">
                <a:solidFill>
                  <a:srgbClr val="C00000"/>
                </a:solidFill>
              </a:rPr>
              <a:t>valor</a:t>
            </a:r>
            <a:endParaRPr lang="es-MX" sz="3200" b="1" dirty="0">
              <a:solidFill>
                <a:srgbClr val="C00000"/>
              </a:solidFill>
            </a:endParaRPr>
          </a:p>
        </p:txBody>
      </p:sp>
      <p:pic>
        <p:nvPicPr>
          <p:cNvPr id="2054" name="Picture 6" descr="Resultado de imagen para digitalización e integracion de cadenas productiv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628800"/>
            <a:ext cx="1094521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628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Título"/>
          <p:cNvSpPr txBox="1">
            <a:spLocks/>
          </p:cNvSpPr>
          <p:nvPr/>
        </p:nvSpPr>
        <p:spPr>
          <a:xfrm>
            <a:off x="47328" y="548680"/>
            <a:ext cx="59046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just" defTabSz="914400" rtl="0" eaLnBrk="1" latinLnBrk="0" hangingPunct="1">
              <a:spcBef>
                <a:spcPct val="0"/>
              </a:spcBef>
              <a:buNone/>
              <a:defRPr sz="25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200" b="1" dirty="0" smtClean="0">
                <a:solidFill>
                  <a:srgbClr val="C00000"/>
                </a:solidFill>
              </a:rPr>
              <a:t>Ecosistemas </a:t>
            </a:r>
            <a:r>
              <a:rPr lang="es-ES" sz="3200" b="1" dirty="0" smtClean="0">
                <a:solidFill>
                  <a:srgbClr val="C00000"/>
                </a:solidFill>
              </a:rPr>
              <a:t>de </a:t>
            </a:r>
            <a:r>
              <a:rPr lang="es-ES" sz="3200" b="1" dirty="0">
                <a:solidFill>
                  <a:srgbClr val="C00000"/>
                </a:solidFill>
              </a:rPr>
              <a:t>economía digital</a:t>
            </a:r>
            <a:endParaRPr lang="es-MX" sz="3200" b="1" dirty="0">
              <a:solidFill>
                <a:srgbClr val="C0000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FDEB869-DE34-4186-8EEA-912DEE1CBA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1203864"/>
            <a:ext cx="9721080" cy="509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388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22322</TotalTime>
  <Words>505</Words>
  <Application>Microsoft Office PowerPoint</Application>
  <PresentationFormat>Panorámica</PresentationFormat>
  <Paragraphs>61</Paragraphs>
  <Slides>10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Adobe Caslon Pro</vt:lpstr>
      <vt:lpstr>Arial</vt:lpstr>
      <vt:lpstr>Calibri</vt:lpstr>
      <vt:lpstr>Candara</vt:lpstr>
      <vt:lpstr>Times New Roman</vt:lpstr>
      <vt:lpstr>Wingdings</vt:lpstr>
      <vt:lpstr>1_Tema de Office</vt:lpstr>
      <vt:lpstr>Presentación de PowerPoint</vt:lpstr>
      <vt:lpstr> </vt:lpstr>
      <vt:lpstr>Presentación de PowerPoint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Laura Daniela Flores Rico</dc:creator>
  <cp:lastModifiedBy>Aldo Baruch Gainza Exzacarías</cp:lastModifiedBy>
  <cp:revision>799</cp:revision>
  <cp:lastPrinted>2015-09-30T23:53:11Z</cp:lastPrinted>
  <dcterms:created xsi:type="dcterms:W3CDTF">2012-07-24T19:08:12Z</dcterms:created>
  <dcterms:modified xsi:type="dcterms:W3CDTF">2017-09-13T02:19:08Z</dcterms:modified>
</cp:coreProperties>
</file>