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sldIdLst>
    <p:sldId id="377" r:id="rId3"/>
    <p:sldId id="378" r:id="rId4"/>
    <p:sldId id="268" r:id="rId5"/>
    <p:sldId id="453" r:id="rId6"/>
    <p:sldId id="454" r:id="rId7"/>
    <p:sldId id="455" r:id="rId8"/>
    <p:sldId id="385" r:id="rId9"/>
    <p:sldId id="386" r:id="rId10"/>
    <p:sldId id="442" r:id="rId11"/>
    <p:sldId id="387" r:id="rId12"/>
    <p:sldId id="443" r:id="rId13"/>
    <p:sldId id="388" r:id="rId14"/>
    <p:sldId id="446" r:id="rId15"/>
    <p:sldId id="390" r:id="rId16"/>
    <p:sldId id="448" r:id="rId17"/>
    <p:sldId id="356" r:id="rId18"/>
    <p:sldId id="470" r:id="rId19"/>
    <p:sldId id="430" r:id="rId20"/>
    <p:sldId id="431" r:id="rId21"/>
    <p:sldId id="432" r:id="rId22"/>
    <p:sldId id="433" r:id="rId23"/>
    <p:sldId id="434" r:id="rId24"/>
    <p:sldId id="471" r:id="rId25"/>
    <p:sldId id="472" r:id="rId26"/>
    <p:sldId id="384" r:id="rId27"/>
    <p:sldId id="473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66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256" autoAdjust="0"/>
    <p:restoredTop sz="94660"/>
  </p:normalViewPr>
  <p:slideViewPr>
    <p:cSldViewPr>
      <p:cViewPr varScale="1">
        <p:scale>
          <a:sx n="72" d="100"/>
          <a:sy n="72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886200"/>
            <a:ext cx="6400800" cy="1054968"/>
          </a:xfrm>
          <a:solidFill>
            <a:srgbClr val="4D4D4D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s-MX"/>
              <a:t>Fecha:</a:t>
            </a:r>
          </a:p>
          <a:p>
            <a:r>
              <a:rPr lang="es-MX"/>
              <a:t>Autor</a:t>
            </a:r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248400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7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951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928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886200"/>
            <a:ext cx="6400800" cy="1054968"/>
          </a:xfrm>
          <a:solidFill>
            <a:srgbClr val="4D4D4D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s-MX"/>
              <a:t>Fecha:</a:t>
            </a:r>
          </a:p>
          <a:p>
            <a:r>
              <a:rPr lang="es-MX"/>
              <a:t>Autor</a:t>
            </a:r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248400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7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669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05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525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2562-3D73-45FB-90FA-B7B688DEDF24}" type="datetimeFigureOut">
              <a:rPr lang="es-MX" smtClean="0"/>
              <a:t>11/09/2017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7E20B-2AF7-4DB8-A329-1AB81F90C9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75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5">
              <a:lumMod val="7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2562-3D73-45FB-90FA-B7B688DEDF24}" type="datetimeFigureOut">
              <a:rPr lang="es-MX" smtClean="0"/>
              <a:t>11/09/2017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7E20B-2AF7-4DB8-A329-1AB81F90C9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875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5">
              <a:lumMod val="7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1907704" y="1124744"/>
            <a:ext cx="5040560" cy="7200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48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3182272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2411760" y="5390195"/>
            <a:ext cx="6703620" cy="54210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Ciudad de México, 13 de septiembre de 2017.</a:t>
            </a:r>
          </a:p>
        </p:txBody>
      </p:sp>
    </p:spTree>
    <p:extLst>
      <p:ext uri="{BB962C8B-B14F-4D97-AF65-F5344CB8AC3E}">
        <p14:creationId xmlns:p14="http://schemas.microsoft.com/office/powerpoint/2010/main" val="73648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3" y="188640"/>
            <a:ext cx="6850391" cy="778098"/>
          </a:xfrm>
        </p:spPr>
        <p:txBody>
          <a:bodyPr/>
          <a:lstStyle/>
          <a:p>
            <a:r>
              <a:rPr lang="es-MX" sz="3600" dirty="0"/>
              <a:t>Importancia de la transformación digital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7200800" cy="470785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300192" y="2564904"/>
            <a:ext cx="2448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b="1" i="1" dirty="0">
                <a:solidFill>
                  <a:srgbClr val="F79646"/>
                </a:solidFill>
                <a:latin typeface="Calibri"/>
              </a:rPr>
              <a:t>Transformación digital es necesaria para el  éxito de la estrategia del negocio</a:t>
            </a:r>
          </a:p>
        </p:txBody>
      </p:sp>
    </p:spTree>
    <p:extLst>
      <p:ext uri="{BB962C8B-B14F-4D97-AF65-F5344CB8AC3E}">
        <p14:creationId xmlns:p14="http://schemas.microsoft.com/office/powerpoint/2010/main" val="54162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44624"/>
            <a:ext cx="6850391" cy="1008112"/>
          </a:xfrm>
        </p:spPr>
        <p:txBody>
          <a:bodyPr/>
          <a:lstStyle/>
          <a:p>
            <a:r>
              <a:rPr lang="es-MX" sz="3200" dirty="0"/>
              <a:t>Importancia de la transformación digital por nivel de apego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24744"/>
            <a:ext cx="7488832" cy="48961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380312" y="2492896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Avanzados e intermedios dan mayor importancia a transformación digital</a:t>
            </a:r>
          </a:p>
        </p:txBody>
      </p:sp>
    </p:spTree>
    <p:extLst>
      <p:ext uri="{BB962C8B-B14F-4D97-AF65-F5344CB8AC3E}">
        <p14:creationId xmlns:p14="http://schemas.microsoft.com/office/powerpoint/2010/main" val="364596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3" y="188640"/>
            <a:ext cx="6850391" cy="1008112"/>
          </a:xfrm>
        </p:spPr>
        <p:txBody>
          <a:bodyPr/>
          <a:lstStyle/>
          <a:p>
            <a:r>
              <a:rPr lang="es-MX" sz="3600" dirty="0"/>
              <a:t>Conciencia de actuar ante amenazas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090081" y="2780928"/>
            <a:ext cx="20904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b="1" i="1" dirty="0">
                <a:solidFill>
                  <a:srgbClr val="F79646"/>
                </a:solidFill>
                <a:latin typeface="Calibri"/>
              </a:rPr>
              <a:t>Existe consciencia de las amenazas y de la necesidad de actuar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" y="1293312"/>
            <a:ext cx="7121442" cy="46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4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4380" y="116632"/>
            <a:ext cx="6634367" cy="1008112"/>
          </a:xfrm>
        </p:spPr>
        <p:txBody>
          <a:bodyPr/>
          <a:lstStyle/>
          <a:p>
            <a:r>
              <a:rPr lang="es-MX" sz="3200" dirty="0"/>
              <a:t>Conciencia de actuar ante amenazas por nivel de apego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24328" y="1844824"/>
            <a:ext cx="1691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Avanzados e intermedios  con mayor conciencia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1" i="1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 de rezagados afirman tener conciencia y actuar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7489410" cy="48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3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25120"/>
            <a:ext cx="7488832" cy="48961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948264" y="1844824"/>
            <a:ext cx="2090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b="1" i="1" dirty="0">
                <a:solidFill>
                  <a:srgbClr val="F79646"/>
                </a:solidFill>
                <a:latin typeface="Calibri"/>
              </a:rPr>
              <a:t>Percepción, de media o baja probabilidad de daño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835696" y="116632"/>
            <a:ext cx="74168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s-MX" sz="3600" dirty="0"/>
              <a:t>Probabilidad de daño a activos digitales</a:t>
            </a:r>
          </a:p>
        </p:txBody>
      </p:sp>
    </p:spTree>
    <p:extLst>
      <p:ext uri="{BB962C8B-B14F-4D97-AF65-F5344CB8AC3E}">
        <p14:creationId xmlns:p14="http://schemas.microsoft.com/office/powerpoint/2010/main" val="133793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44624"/>
            <a:ext cx="6850391" cy="1008112"/>
          </a:xfrm>
        </p:spPr>
        <p:txBody>
          <a:bodyPr/>
          <a:lstStyle/>
          <a:p>
            <a:r>
              <a:rPr lang="es-MX" sz="3200" dirty="0"/>
              <a:t>Probabilidad de daño a activos digitales por nivel de apego</a:t>
            </a:r>
            <a:endParaRPr lang="es-MX" sz="3200" u="sng" dirty="0"/>
          </a:p>
        </p:txBody>
      </p:sp>
      <p:sp>
        <p:nvSpPr>
          <p:cNvPr id="5" name="CuadroTexto 4"/>
          <p:cNvSpPr txBox="1"/>
          <p:nvPr/>
        </p:nvSpPr>
        <p:spPr>
          <a:xfrm>
            <a:off x="7524328" y="1546914"/>
            <a:ext cx="1728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57% de avanzados consideran alta/muy alta probabilidad de daño 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1" i="1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Más de 69% de rezagados e intermedios consideran media/baja probabilidad de daño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6" y="1124742"/>
            <a:ext cx="7269134" cy="47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54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2780928"/>
            <a:ext cx="5987008" cy="1143000"/>
          </a:xfrm>
          <a:solidFill>
            <a:srgbClr val="006666"/>
          </a:solidFill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887261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44624"/>
            <a:ext cx="6840760" cy="1080120"/>
          </a:xfrm>
        </p:spPr>
        <p:txBody>
          <a:bodyPr/>
          <a:lstStyle/>
          <a:p>
            <a:pPr algn="r"/>
            <a:r>
              <a:rPr lang="es-MX" sz="3200" dirty="0"/>
              <a:t>Conclusiones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5576" y="1266433"/>
            <a:ext cx="77768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Continuidad negocio y riesgo tecnológico oportunidades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Brechas más importantes en: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Clasificación de información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Métricas de ciberseguridad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Capacitación en continuidad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Pruebas por terceros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Organizaciones grandes y reguladas las más avanzadas: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Mayor percepción del riesgo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Orientadas a transformación digital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Conscientes de amenazas y necesidad de actuar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Alta percepción de que pueden ser vulneradas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Madurez organizacional explica estatus de ciberseguridad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Promover capacidad de gestión para ciberseguridad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255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2780928"/>
            <a:ext cx="5987008" cy="1143000"/>
          </a:xfrm>
          <a:solidFill>
            <a:srgbClr val="006666"/>
          </a:solidFill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53868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Crear Agencia Nacional de Ciberseguridad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MX" b="1" dirty="0"/>
              <a:t>Establecer una agencia nacional de ciberseguridad o asegurar que un grupo coordinado de instituciones cuente con las atribuciones de ésta.</a:t>
            </a:r>
            <a:endParaRPr lang="es-MX" dirty="0"/>
          </a:p>
          <a:p>
            <a:pPr lvl="1" algn="just"/>
            <a:r>
              <a:rPr lang="es-MX" dirty="0"/>
              <a:t>Adoptar un enfoque central y coordinado.</a:t>
            </a:r>
          </a:p>
          <a:p>
            <a:pPr lvl="1" algn="just"/>
            <a:r>
              <a:rPr lang="es-MX" dirty="0"/>
              <a:t>Documentar la estrategia y los mecanismos de gobierno.</a:t>
            </a:r>
          </a:p>
          <a:p>
            <a:pPr lvl="1" algn="just"/>
            <a:r>
              <a:rPr lang="es-MX" dirty="0"/>
              <a:t>Defender y proporcionar seguridad cibernética y resiliencia a la infraestructura crítica.</a:t>
            </a:r>
          </a:p>
          <a:p>
            <a:pPr lvl="1" algn="just"/>
            <a:r>
              <a:rPr lang="es-MX" dirty="0"/>
              <a:t>Evaluar las prácticas nacionales de ciberseguridad en los sectores gubernamental, privado y de la sociedad a nivel nacional.</a:t>
            </a:r>
          </a:p>
          <a:p>
            <a:pPr lvl="1" algn="just"/>
            <a:r>
              <a:rPr lang="es-MX" dirty="0"/>
              <a:t>Promover la confianza en Internet.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496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61442"/>
            <a:ext cx="8656536" cy="20395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575869"/>
            <a:ext cx="1274946" cy="14196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575869"/>
            <a:ext cx="2926816" cy="15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66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Adecuar Marco legislativo de ciberseguridad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sz="2900" b="1" dirty="0"/>
              <a:t>Promover un marco legislativo sustantivo y procesal  para la seguridad cibernética.</a:t>
            </a:r>
          </a:p>
          <a:p>
            <a:pPr lvl="1"/>
            <a:r>
              <a:rPr lang="es-MX" sz="2900" dirty="0"/>
              <a:t>Acogerse al </a:t>
            </a:r>
            <a:r>
              <a:rPr lang="es-MX" sz="2900" i="1" dirty="0"/>
              <a:t>Convenio de Budapest</a:t>
            </a:r>
            <a:r>
              <a:rPr lang="es-MX" sz="2900" dirty="0"/>
              <a:t>.</a:t>
            </a:r>
          </a:p>
          <a:p>
            <a:pPr lvl="1" algn="just">
              <a:lnSpc>
                <a:spcPct val="90000"/>
              </a:lnSpc>
            </a:pPr>
            <a:r>
              <a:rPr lang="es-MX" dirty="0"/>
              <a:t>Incentivar cultura de denuncia en las víctimas:</a:t>
            </a:r>
          </a:p>
          <a:p>
            <a:pPr lvl="2" algn="just"/>
            <a:r>
              <a:rPr lang="es-MX" sz="2100" dirty="0"/>
              <a:t>Denuncia penal por medios digitales.</a:t>
            </a:r>
          </a:p>
          <a:p>
            <a:pPr lvl="2" algn="just"/>
            <a:r>
              <a:rPr lang="es-MX" sz="2100" dirty="0"/>
              <a:t>Presentar evidencia respetando Código de Procedimientos Penales.</a:t>
            </a:r>
          </a:p>
          <a:p>
            <a:pPr lvl="2" algn="just"/>
            <a:r>
              <a:rPr lang="es-MX" sz="2100" dirty="0"/>
              <a:t>Permitir cateos digitales o electrónicos.</a:t>
            </a:r>
          </a:p>
          <a:p>
            <a:pPr lvl="1" algn="just">
              <a:lnSpc>
                <a:spcPct val="90000"/>
              </a:lnSpc>
            </a:pPr>
            <a:r>
              <a:rPr lang="es-MX" sz="2400" dirty="0"/>
              <a:t>Legislación que sea integral.</a:t>
            </a:r>
          </a:p>
          <a:p>
            <a:pPr lvl="1" algn="just">
              <a:lnSpc>
                <a:spcPct val="90000"/>
              </a:lnSpc>
            </a:pPr>
            <a:r>
              <a:rPr lang="es-MX" sz="2400" dirty="0"/>
              <a:t>Marco de justicia penal: </a:t>
            </a:r>
          </a:p>
          <a:p>
            <a:pPr lvl="2" algn="just">
              <a:lnSpc>
                <a:spcPct val="90000"/>
              </a:lnSpc>
            </a:pPr>
            <a:r>
              <a:rPr lang="es-MX" sz="2000" dirty="0"/>
              <a:t>C</a:t>
            </a:r>
            <a:r>
              <a:rPr lang="es-MX" altLang="es-MX" sz="2000" dirty="0"/>
              <a:t>rear unidad especializada en combate al crimen electrónico con autonomía.</a:t>
            </a:r>
          </a:p>
          <a:p>
            <a:pPr lvl="2" algn="just"/>
            <a:r>
              <a:rPr lang="es-MX" sz="2000" dirty="0"/>
              <a:t>Proveer herramientas a las agencias para perseguir delitos cibernéticos.</a:t>
            </a:r>
          </a:p>
          <a:p>
            <a:pPr lvl="2" algn="just"/>
            <a:r>
              <a:rPr lang="es-MX" altLang="es-MX" sz="2000" dirty="0"/>
              <a:t>Tipificación como grave el delito de acceso ilícito a sistemas informáticos.  </a:t>
            </a:r>
          </a:p>
          <a:p>
            <a:pPr lvl="1" algn="just">
              <a:lnSpc>
                <a:spcPct val="90000"/>
              </a:lnSpc>
            </a:pPr>
            <a:r>
              <a:rPr lang="es-MX" sz="2400" dirty="0"/>
              <a:t>Proteger la privacidad y los datos personales.</a:t>
            </a:r>
          </a:p>
          <a:p>
            <a:pPr lvl="2" algn="just"/>
            <a:r>
              <a:rPr lang="es-MX" sz="2100" dirty="0"/>
              <a:t>Urge la tipificación de la conducta de robo de identidad.</a:t>
            </a:r>
          </a:p>
          <a:p>
            <a:pPr lvl="1" algn="just">
              <a:lnSpc>
                <a:spcPct val="90000"/>
              </a:lnSpc>
            </a:pPr>
            <a:r>
              <a:rPr lang="es-MX" sz="2400" dirty="0"/>
              <a:t>Notificación e indagación obligatoria de incidentes de seguridad.</a:t>
            </a:r>
          </a:p>
        </p:txBody>
      </p:sp>
    </p:spTree>
    <p:extLst>
      <p:ext uri="{BB962C8B-B14F-4D97-AF65-F5344CB8AC3E}">
        <p14:creationId xmlns:p14="http://schemas.microsoft.com/office/powerpoint/2010/main" val="3384478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44624"/>
            <a:ext cx="7056784" cy="1143000"/>
          </a:xfrm>
        </p:spPr>
        <p:txBody>
          <a:bodyPr/>
          <a:lstStyle/>
          <a:p>
            <a:pPr algn="r"/>
            <a:r>
              <a:rPr lang="es-MX" sz="3600" dirty="0"/>
              <a:t>Fortalecer resiliencia y protección de infraestructuras críticas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100" b="1" dirty="0"/>
              <a:t>Resiliencia cibernética nacional y protección de las infraestructuras críticas.</a:t>
            </a:r>
          </a:p>
          <a:p>
            <a:pPr lvl="1" algn="just"/>
            <a:r>
              <a:rPr lang="es-MX" dirty="0"/>
              <a:t>Fortalecimiento de la ciberseguridad mediante creación de marcos de referencia basados en riesgos.</a:t>
            </a:r>
          </a:p>
          <a:p>
            <a:pPr lvl="1" algn="just"/>
            <a:r>
              <a:rPr lang="es-MX" dirty="0"/>
              <a:t>Impulsar marcos de mejores prácticas nacionales (por tamaño y sectores). </a:t>
            </a:r>
          </a:p>
          <a:p>
            <a:pPr lvl="1" algn="just"/>
            <a:r>
              <a:rPr lang="es-MX" dirty="0"/>
              <a:t>Estudiar el establecimiento de un </a:t>
            </a:r>
            <a:r>
              <a:rPr lang="es-MX" dirty="0" err="1"/>
              <a:t>ciber</a:t>
            </a:r>
            <a:r>
              <a:rPr lang="es-MX" dirty="0"/>
              <a:t> seguro.</a:t>
            </a:r>
          </a:p>
          <a:p>
            <a:pPr lvl="1" algn="just"/>
            <a:r>
              <a:rPr lang="es-MX" dirty="0"/>
              <a:t>Fortalecer cooperación internacional.</a:t>
            </a:r>
          </a:p>
        </p:txBody>
      </p:sp>
    </p:spTree>
    <p:extLst>
      <p:ext uri="{BB962C8B-B14F-4D97-AF65-F5344CB8AC3E}">
        <p14:creationId xmlns:p14="http://schemas.microsoft.com/office/powerpoint/2010/main" val="4162678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/>
              <a:t>Fomentar </a:t>
            </a:r>
            <a:r>
              <a:rPr lang="es-MX" sz="3600" i="1" dirty="0"/>
              <a:t>I+D+i</a:t>
            </a:r>
            <a:r>
              <a:rPr lang="es-MX" sz="3600" dirty="0"/>
              <a:t> y destrezas en ciberseguridad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b="1" dirty="0"/>
              <a:t>Fomento nacional de </a:t>
            </a:r>
            <a:r>
              <a:rPr lang="es-MX" b="1" i="1" dirty="0"/>
              <a:t>I+D+i</a:t>
            </a:r>
            <a:r>
              <a:rPr lang="es-MX" b="1" dirty="0"/>
              <a:t> y destrezas en ciberseguridad.</a:t>
            </a:r>
            <a:endParaRPr lang="es-MX" dirty="0"/>
          </a:p>
          <a:p>
            <a:pPr lvl="1"/>
            <a:r>
              <a:rPr lang="es-MX" dirty="0"/>
              <a:t>Crear una estrategia federal de </a:t>
            </a:r>
            <a:r>
              <a:rPr lang="es-MX" i="1" dirty="0"/>
              <a:t>I+D+i</a:t>
            </a:r>
            <a:r>
              <a:rPr lang="es-MX" dirty="0"/>
              <a:t> y capital humano para seguridad cibernética.</a:t>
            </a:r>
          </a:p>
          <a:p>
            <a:pPr lvl="1"/>
            <a:r>
              <a:rPr lang="es-MX" dirty="0"/>
              <a:t>Expandir los recursos humanos de seguridad cibernética a través de la educación.</a:t>
            </a:r>
          </a:p>
          <a:p>
            <a:pPr lvl="1"/>
            <a:r>
              <a:rPr lang="es-MX" dirty="0"/>
              <a:t>Identificar las necesidades del talento de ciberseguridad.</a:t>
            </a:r>
          </a:p>
          <a:p>
            <a:pPr lvl="1"/>
            <a:r>
              <a:rPr lang="es-MX" dirty="0"/>
              <a:t>Reclutar y contratar talento especializado en ciberseguridad.</a:t>
            </a:r>
          </a:p>
          <a:p>
            <a:pPr lvl="1"/>
            <a:r>
              <a:rPr lang="es-MX" dirty="0"/>
              <a:t>Conservar y desarrollar talento altamente calificado.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1298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2780928"/>
            <a:ext cx="5987008" cy="1143000"/>
          </a:xfrm>
          <a:solidFill>
            <a:srgbClr val="006666"/>
          </a:solidFill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Panel</a:t>
            </a:r>
          </a:p>
        </p:txBody>
      </p:sp>
    </p:spTree>
    <p:extLst>
      <p:ext uri="{BB962C8B-B14F-4D97-AF65-F5344CB8AC3E}">
        <p14:creationId xmlns:p14="http://schemas.microsoft.com/office/powerpoint/2010/main" val="4148759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600201"/>
            <a:ext cx="8712968" cy="4421088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¿Qué elementos son clave para armonizar el marco regulatorio y generar una estrategia de ciberseguridad?</a:t>
            </a:r>
          </a:p>
          <a:p>
            <a:r>
              <a:rPr lang="es-MX" dirty="0"/>
              <a:t>¿Una Agencia Nacional de Ciberseguridad es viable? ¿Qué se requiere?</a:t>
            </a:r>
          </a:p>
          <a:p>
            <a:r>
              <a:rPr lang="es-MX" dirty="0"/>
              <a:t>¿Existe el talento necesario en México?</a:t>
            </a:r>
          </a:p>
          <a:p>
            <a:r>
              <a:rPr lang="es-MX" dirty="0"/>
              <a:t>¿Qué debemos hacer?</a:t>
            </a:r>
          </a:p>
          <a:p>
            <a:r>
              <a:rPr lang="es-MX" dirty="0"/>
              <a:t>¿Qué hacer para que </a:t>
            </a:r>
            <a:r>
              <a:rPr lang="es-MX" dirty="0" err="1"/>
              <a:t>PyMEs</a:t>
            </a:r>
            <a:r>
              <a:rPr lang="es-MX" dirty="0"/>
              <a:t> adopten mejores prácticas?</a:t>
            </a:r>
          </a:p>
          <a:p>
            <a:r>
              <a:rPr lang="es-MX" dirty="0"/>
              <a:t>¿Qué mecanismos de cooperación entre gobierno, empresas, universidades y sociedad civil? </a:t>
            </a:r>
          </a:p>
        </p:txBody>
      </p:sp>
    </p:spTree>
    <p:extLst>
      <p:ext uri="{BB962C8B-B14F-4D97-AF65-F5344CB8AC3E}">
        <p14:creationId xmlns:p14="http://schemas.microsoft.com/office/powerpoint/2010/main" val="1843594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09514"/>
            <a:ext cx="8656536" cy="20395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241628"/>
            <a:ext cx="1274946" cy="14196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4139848"/>
            <a:ext cx="2926816" cy="1521400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234680" y="143805"/>
            <a:ext cx="5987008" cy="646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269832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1907704" y="1124744"/>
            <a:ext cx="5040560" cy="7200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48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3182272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2411760" y="5390195"/>
            <a:ext cx="6703620" cy="54210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Ciudad de México, 13 de septiembre de 2017.</a:t>
            </a:r>
          </a:p>
        </p:txBody>
      </p:sp>
    </p:spTree>
    <p:extLst>
      <p:ext uri="{BB962C8B-B14F-4D97-AF65-F5344CB8AC3E}">
        <p14:creationId xmlns:p14="http://schemas.microsoft.com/office/powerpoint/2010/main" val="44176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116632"/>
            <a:ext cx="5987008" cy="562074"/>
          </a:xfrm>
        </p:spPr>
        <p:txBody>
          <a:bodyPr/>
          <a:lstStyle/>
          <a:p>
            <a:r>
              <a:rPr lang="es-MX" dirty="0"/>
              <a:t>Agenda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124744"/>
            <a:ext cx="8784976" cy="50405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sz="2800" b="1" dirty="0"/>
              <a:t>Presentación del estudio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s-MX" sz="2300" b="1" dirty="0"/>
              <a:t>Apego a prácticas de ciberseguridad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s-MX" sz="2300" b="1" dirty="0"/>
              <a:t>Percepción de impacto y riesgo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s-MX" sz="2300" b="1" dirty="0"/>
              <a:t>Conclusiones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s-MX" sz="2300" b="1" dirty="0"/>
              <a:t>Recomendaciones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sz="2800" b="1" dirty="0"/>
              <a:t>Panel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sz="2800" b="1" dirty="0"/>
              <a:t>Preguntas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sz="2800" b="1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21476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2780928"/>
            <a:ext cx="5987008" cy="1143000"/>
          </a:xfrm>
          <a:solidFill>
            <a:srgbClr val="006666"/>
          </a:solidFill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Apego a prácticas de  ciberseguridad</a:t>
            </a:r>
          </a:p>
        </p:txBody>
      </p:sp>
    </p:spTree>
    <p:extLst>
      <p:ext uri="{BB962C8B-B14F-4D97-AF65-F5344CB8AC3E}">
        <p14:creationId xmlns:p14="http://schemas.microsoft.com/office/powerpoint/2010/main" val="241744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3" y="188640"/>
            <a:ext cx="6850391" cy="778098"/>
          </a:xfrm>
        </p:spPr>
        <p:txBody>
          <a:bodyPr/>
          <a:lstStyle/>
          <a:p>
            <a:r>
              <a:rPr lang="es-MX" dirty="0"/>
              <a:t>Distribución de la muestra según su nivel de apego</a:t>
            </a:r>
            <a:endParaRPr lang="es-MX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488832" y="1661899"/>
            <a:ext cx="18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Sesgo a  avanzados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6" y="1196752"/>
            <a:ext cx="7496910" cy="475252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596336" y="3020759"/>
            <a:ext cx="183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Aún así apego regular </a:t>
            </a:r>
          </a:p>
        </p:txBody>
      </p:sp>
    </p:spTree>
    <p:extLst>
      <p:ext uri="{BB962C8B-B14F-4D97-AF65-F5344CB8AC3E}">
        <p14:creationId xmlns:p14="http://schemas.microsoft.com/office/powerpoint/2010/main" val="340543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3" y="188640"/>
            <a:ext cx="6850391" cy="778098"/>
          </a:xfrm>
        </p:spPr>
        <p:txBody>
          <a:bodyPr/>
          <a:lstStyle/>
          <a:p>
            <a:r>
              <a:rPr lang="es-MX" dirty="0"/>
              <a:t>Apego general y por dominios</a:t>
            </a:r>
            <a:endParaRPr lang="es-MX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7237312" cy="472989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948264" y="1812880"/>
            <a:ext cx="216987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marR="0" lvl="0" indent="-82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3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Seguridad de la información y ciberseguridad arriba del promedio</a:t>
            </a:r>
          </a:p>
          <a:p>
            <a:pPr marL="82550" marR="0" lvl="0" indent="-82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300" b="1" i="1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2550" marR="0" lvl="0" indent="-82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3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Continuidad del negocio y Riesgo tecnológico por debajo</a:t>
            </a:r>
          </a:p>
        </p:txBody>
      </p:sp>
    </p:spTree>
    <p:extLst>
      <p:ext uri="{BB962C8B-B14F-4D97-AF65-F5344CB8AC3E}">
        <p14:creationId xmlns:p14="http://schemas.microsoft.com/office/powerpoint/2010/main" val="335772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2780928"/>
            <a:ext cx="5987008" cy="1143000"/>
          </a:xfrm>
          <a:solidFill>
            <a:srgbClr val="006666"/>
          </a:solidFill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Percepción de impacto y riesgo</a:t>
            </a:r>
          </a:p>
        </p:txBody>
      </p:sp>
    </p:spTree>
    <p:extLst>
      <p:ext uri="{BB962C8B-B14F-4D97-AF65-F5344CB8AC3E}">
        <p14:creationId xmlns:p14="http://schemas.microsoft.com/office/powerpoint/2010/main" val="275027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3" y="188640"/>
            <a:ext cx="6850391" cy="778098"/>
          </a:xfrm>
        </p:spPr>
        <p:txBody>
          <a:bodyPr/>
          <a:lstStyle/>
          <a:p>
            <a:r>
              <a:rPr lang="es-MX" sz="3600" dirty="0"/>
              <a:t>Estrategias de negocio claves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1168090"/>
            <a:ext cx="7380312" cy="470918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940152" y="4221088"/>
            <a:ext cx="303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79388" algn="r">
              <a:buFont typeface="Arial" panose="020B0604020202020204" pitchFamily="34" charset="0"/>
              <a:buChar char="•"/>
              <a:defRPr/>
            </a:pPr>
            <a:r>
              <a:rPr lang="es-MX" sz="2400" b="1" i="1" dirty="0">
                <a:solidFill>
                  <a:srgbClr val="F79646"/>
                </a:solidFill>
                <a:latin typeface="Calibri"/>
              </a:rPr>
              <a:t>Gestión del riesgo es menos importante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732240" y="1706032"/>
            <a:ext cx="2178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79388" algn="r">
              <a:buFont typeface="Arial" panose="020B0604020202020204" pitchFamily="34" charset="0"/>
              <a:buChar char="•"/>
              <a:defRPr/>
            </a:pPr>
            <a:r>
              <a:rPr lang="es-MX" sz="2400" b="1" i="1" dirty="0">
                <a:solidFill>
                  <a:srgbClr val="F79646"/>
                </a:solidFill>
                <a:latin typeface="Calibri"/>
              </a:rPr>
              <a:t>Mejorar ingresos y productividad muy importantes</a:t>
            </a:r>
          </a:p>
        </p:txBody>
      </p:sp>
      <p:sp>
        <p:nvSpPr>
          <p:cNvPr id="4" name="Rectángulo: esquinas redondeadas 3"/>
          <p:cNvSpPr/>
          <p:nvPr/>
        </p:nvSpPr>
        <p:spPr>
          <a:xfrm>
            <a:off x="72008" y="4365104"/>
            <a:ext cx="5868144" cy="57606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861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44624"/>
            <a:ext cx="6994407" cy="1008112"/>
          </a:xfrm>
        </p:spPr>
        <p:txBody>
          <a:bodyPr/>
          <a:lstStyle/>
          <a:p>
            <a:r>
              <a:rPr lang="es-MX" sz="3200" dirty="0"/>
              <a:t>Estrategias de negocio por nivel de apego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452320" y="1564337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Avanzados e intermedios dan mayor  importancia a regulaciones y gestión de riesgos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5" y="1052736"/>
            <a:ext cx="7489408" cy="4896544"/>
          </a:xfrm>
          <a:prstGeom prst="rect">
            <a:avLst/>
          </a:prstGeom>
        </p:spPr>
      </p:pic>
      <p:sp>
        <p:nvSpPr>
          <p:cNvPr id="4" name="Rectángulo: esquinas redondeadas 3"/>
          <p:cNvSpPr/>
          <p:nvPr/>
        </p:nvSpPr>
        <p:spPr>
          <a:xfrm>
            <a:off x="107504" y="1590819"/>
            <a:ext cx="1224136" cy="356637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1657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7597</TotalTime>
  <Words>725</Words>
  <Application>Microsoft Office PowerPoint</Application>
  <PresentationFormat>Presentación en pantalla (4:3)</PresentationFormat>
  <Paragraphs>102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Myriad Pro</vt:lpstr>
      <vt:lpstr>Tema de Office</vt:lpstr>
      <vt:lpstr>1_Tema de Office</vt:lpstr>
      <vt:lpstr>Presentación de PowerPoint</vt:lpstr>
      <vt:lpstr>Presentación de PowerPoint</vt:lpstr>
      <vt:lpstr>Agenda</vt:lpstr>
      <vt:lpstr>Apego a prácticas de  ciberseguridad</vt:lpstr>
      <vt:lpstr>Distribución de la muestra según su nivel de apego</vt:lpstr>
      <vt:lpstr>Apego general y por dominios</vt:lpstr>
      <vt:lpstr>Percepción de impacto y riesgo</vt:lpstr>
      <vt:lpstr>Estrategias de negocio claves</vt:lpstr>
      <vt:lpstr>Estrategias de negocio por nivel de apego</vt:lpstr>
      <vt:lpstr>Importancia de la transformación digital</vt:lpstr>
      <vt:lpstr>Importancia de la transformación digital por nivel de apego</vt:lpstr>
      <vt:lpstr>Conciencia de actuar ante amenazas</vt:lpstr>
      <vt:lpstr>Conciencia de actuar ante amenazas por nivel de apego</vt:lpstr>
      <vt:lpstr>Presentación de PowerPoint</vt:lpstr>
      <vt:lpstr>Probabilidad de daño a activos digitales por nivel de apego</vt:lpstr>
      <vt:lpstr>Conclusiones</vt:lpstr>
      <vt:lpstr>Conclusiones</vt:lpstr>
      <vt:lpstr>Recomendaciones</vt:lpstr>
      <vt:lpstr>Crear Agencia Nacional de Ciberseguridad</vt:lpstr>
      <vt:lpstr>Adecuar Marco legislativo de ciberseguridad</vt:lpstr>
      <vt:lpstr>Fortalecer resiliencia y protección de infraestructuras críticas</vt:lpstr>
      <vt:lpstr>Fomentar I+D+i y destrezas en ciberseguridad </vt:lpstr>
      <vt:lpstr>Panel</vt:lpstr>
      <vt:lpstr>Preguntas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"Erick Rodríguez Solares"</dc:creator>
  <cp:lastModifiedBy>Ricardo Zermeno Gonzalez</cp:lastModifiedBy>
  <cp:revision>357</cp:revision>
  <dcterms:created xsi:type="dcterms:W3CDTF">2017-01-17T20:35:16Z</dcterms:created>
  <dcterms:modified xsi:type="dcterms:W3CDTF">2017-09-11T22:35:24Z</dcterms:modified>
</cp:coreProperties>
</file>