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323" r:id="rId3"/>
    <p:sldId id="325" r:id="rId4"/>
    <p:sldId id="334" r:id="rId5"/>
    <p:sldId id="327" r:id="rId6"/>
    <p:sldId id="297" r:id="rId7"/>
    <p:sldId id="329" r:id="rId8"/>
    <p:sldId id="333" r:id="rId9"/>
  </p:sldIdLst>
  <p:sldSz cx="9144000" cy="6858000" type="screen4x3"/>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18340"/>
    <a:srgbClr val="E1C27E"/>
    <a:srgbClr val="E1AA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21792"/>
    <p:restoredTop sz="94682"/>
  </p:normalViewPr>
  <p:slideViewPr>
    <p:cSldViewPr snapToGrid="0" snapToObjects="1">
      <p:cViewPr>
        <p:scale>
          <a:sx n="112" d="100"/>
          <a:sy n="112" d="100"/>
        </p:scale>
        <p:origin x="-792" y="6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5545786054587E-2"/>
          <c:y val="5.9381717338734701E-2"/>
          <c:w val="0.93357616866291004"/>
          <c:h val="0.66557562509402002"/>
        </c:manualLayout>
      </c:layout>
      <c:barChart>
        <c:barDir val="col"/>
        <c:grouping val="stacked"/>
        <c:varyColors val="0"/>
        <c:ser>
          <c:idx val="0"/>
          <c:order val="0"/>
          <c:tx>
            <c:strRef>
              <c:f>export!$B$1</c:f>
              <c:strCache>
                <c:ptCount val="1"/>
                <c:pt idx="0">
                  <c:v>Pais </c:v>
                </c:pt>
              </c:strCache>
            </c:strRef>
          </c:tx>
          <c:spPr>
            <a:solidFill>
              <a:schemeClr val="accent1"/>
            </a:solidFill>
            <a:ln>
              <a:noFill/>
            </a:ln>
            <a:effectLst/>
          </c:spPr>
          <c:invertIfNegative val="0"/>
          <c:cat>
            <c:strRef>
              <c:f>export!$B$1:$B$24</c:f>
              <c:strCache>
                <c:ptCount val="23"/>
                <c:pt idx="0">
                  <c:v>(6) Singapur</c:v>
                </c:pt>
                <c:pt idx="1">
                  <c:v>(6) Finlandia</c:v>
                </c:pt>
                <c:pt idx="2">
                  <c:v>(5.8) Suecia </c:v>
                </c:pt>
                <c:pt idx="3">
                  <c:v>(5.8) Noruega</c:v>
                </c:pt>
                <c:pt idx="4">
                  <c:v>(5.8) Estados Unidos </c:v>
                </c:pt>
                <c:pt idx="5">
                  <c:v>(5.6) Japón</c:v>
                </c:pt>
                <c:pt idx="6">
                  <c:v>(5.6) Alemania</c:v>
                </c:pt>
                <c:pt idx="7">
                  <c:v>(5.5) Australia</c:v>
                </c:pt>
                <c:pt idx="8">
                  <c:v>(5.3) Francia</c:v>
                </c:pt>
                <c:pt idx="9">
                  <c:v>(4.8) España</c:v>
                </c:pt>
                <c:pt idx="10">
                  <c:v>(4.6) Chile</c:v>
                </c:pt>
                <c:pt idx="11">
                  <c:v>(4.5) Costa Rica</c:v>
                </c:pt>
                <c:pt idx="12">
                  <c:v>(4.3) Panamá</c:v>
                </c:pt>
                <c:pt idx="13">
                  <c:v>(4.2) China</c:v>
                </c:pt>
                <c:pt idx="14">
                  <c:v>(4.2) Sudáfrica</c:v>
                </c:pt>
                <c:pt idx="15">
                  <c:v>(4.1) Colombia</c:v>
                </c:pt>
                <c:pt idx="16">
                  <c:v>(4.0) Brasil</c:v>
                </c:pt>
                <c:pt idx="17">
                  <c:v>(4.0) México</c:v>
                </c:pt>
                <c:pt idx="18">
                  <c:v>(3.8) Argentina</c:v>
                </c:pt>
                <c:pt idx="19">
                  <c:v>(3.8) India</c:v>
                </c:pt>
                <c:pt idx="20">
                  <c:v>(3.4) Venezuela</c:v>
                </c:pt>
                <c:pt idx="21">
                  <c:v>(3.2) Nigeria</c:v>
                </c:pt>
                <c:pt idx="22">
                  <c:v>(2.5) Haiti</c:v>
                </c:pt>
              </c:strCache>
            </c:strRef>
          </c:cat>
          <c:val>
            <c:numRef>
              <c:f>export!$B$2:$B$25</c:f>
              <c:numCache>
                <c:formatCode>General</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xmlns:c16r2="http://schemas.microsoft.com/office/drawing/2015/06/chart">
            <c:ext xmlns:c16="http://schemas.microsoft.com/office/drawing/2014/chart" uri="{C3380CC4-5D6E-409C-BE32-E72D297353CC}">
              <c16:uniqueId val="{00000000-5D6C-4B5A-B719-11B06F65CDD3}"/>
            </c:ext>
          </c:extLst>
        </c:ser>
        <c:ser>
          <c:idx val="1"/>
          <c:order val="1"/>
          <c:tx>
            <c:strRef>
              <c:f>export!$A$1</c:f>
              <c:strCache>
                <c:ptCount val="1"/>
                <c:pt idx="0">
                  <c:v>Valor </c:v>
                </c:pt>
              </c:strCache>
            </c:strRef>
          </c:tx>
          <c:spPr>
            <a:solidFill>
              <a:schemeClr val="bg2">
                <a:lumMod val="40000"/>
                <a:lumOff val="60000"/>
              </a:schemeClr>
            </a:solidFill>
            <a:ln>
              <a:noFill/>
            </a:ln>
            <a:effectLst/>
          </c:spPr>
          <c:invertIfNegative val="0"/>
          <c:dPt>
            <c:idx val="9"/>
            <c:invertIfNegative val="0"/>
            <c:bubble3D val="0"/>
            <c:extLst xmlns:c16r2="http://schemas.microsoft.com/office/drawing/2015/06/chart">
              <c:ext xmlns:c16="http://schemas.microsoft.com/office/drawing/2014/chart" uri="{C3380CC4-5D6E-409C-BE32-E72D297353CC}">
                <c16:uniqueId val="{00000002-5D6C-4B5A-B719-11B06F65CDD3}"/>
              </c:ext>
            </c:extLst>
          </c:dPt>
          <c:dPt>
            <c:idx val="17"/>
            <c:invertIfNegative val="0"/>
            <c:bubble3D val="0"/>
            <c:spPr>
              <a:solidFill>
                <a:srgbClr val="C00000"/>
              </a:solidFill>
              <a:ln>
                <a:noFill/>
              </a:ln>
              <a:effectLst/>
            </c:spPr>
            <c:extLst xmlns:c16r2="http://schemas.microsoft.com/office/drawing/2015/06/chart">
              <c:ext xmlns:c16="http://schemas.microsoft.com/office/drawing/2014/chart" uri="{C3380CC4-5D6E-409C-BE32-E72D297353CC}">
                <c16:uniqueId val="{00000004-5D6C-4B5A-B719-11B06F65CDD3}"/>
              </c:ext>
            </c:extLst>
          </c:dPt>
          <c:cat>
            <c:strLit>
              <c:ptCount val="23"/>
              <c:pt idx="0">
                <c:v>(6) Singapur</c:v>
              </c:pt>
              <c:pt idx="1">
                <c:v>(6) Finlandia</c:v>
              </c:pt>
              <c:pt idx="2">
                <c:v>(5.8) Suecia </c:v>
              </c:pt>
              <c:pt idx="3">
                <c:v>(5.8) Noruega</c:v>
              </c:pt>
              <c:pt idx="4">
                <c:v>(5.8) Estados Unidos </c:v>
              </c:pt>
              <c:pt idx="5">
                <c:v>(5.6) Japón</c:v>
              </c:pt>
              <c:pt idx="6">
                <c:v>(5.6) Alemania</c:v>
              </c:pt>
              <c:pt idx="7">
                <c:v>(5.5) Australia</c:v>
              </c:pt>
              <c:pt idx="8">
                <c:v>(5.3) Francia</c:v>
              </c:pt>
              <c:pt idx="9">
                <c:v>(4.8) España</c:v>
              </c:pt>
              <c:pt idx="10">
                <c:v>(4.6) Chile</c:v>
              </c:pt>
              <c:pt idx="11">
                <c:v>(4.5) Costa Rica</c:v>
              </c:pt>
              <c:pt idx="12">
                <c:v>(4.3) Panamá</c:v>
              </c:pt>
              <c:pt idx="13">
                <c:v>(4.2) China</c:v>
              </c:pt>
              <c:pt idx="14">
                <c:v>(4.2) Sudáfrica</c:v>
              </c:pt>
              <c:pt idx="15">
                <c:v>(4.1) Colombia</c:v>
              </c:pt>
              <c:pt idx="16">
                <c:v>(4.0) Brasil</c:v>
              </c:pt>
              <c:pt idx="17">
                <c:v>(4.0) México</c:v>
              </c:pt>
              <c:pt idx="18">
                <c:v>(3.8) Argentina</c:v>
              </c:pt>
              <c:pt idx="19">
                <c:v>(3.8) India</c:v>
              </c:pt>
              <c:pt idx="20">
                <c:v>(3.4) Venezuela</c:v>
              </c:pt>
              <c:pt idx="21">
                <c:v>(3.2) Nigeria</c:v>
              </c:pt>
              <c:pt idx="22">
                <c:v>(2.5) Haiti</c:v>
              </c:pt>
              <c:extLst>
                <c:ext xmlns:c15="http://schemas.microsoft.com/office/drawing/2012/chart" uri="{02D57815-91ED-43cb-92C2-25804820EDAC}">
                  <c15:autoCat val="1"/>
                </c:ext>
              </c:extLst>
            </c:strLit>
          </c:cat>
          <c:val>
            <c:numRef>
              <c:f>export!$A$2:$A$25</c:f>
              <c:numCache>
                <c:formatCode>General</c:formatCode>
                <c:ptCount val="23"/>
                <c:pt idx="0">
                  <c:v>6</c:v>
                </c:pt>
                <c:pt idx="1">
                  <c:v>5.8</c:v>
                </c:pt>
                <c:pt idx="2">
                  <c:v>5.8</c:v>
                </c:pt>
                <c:pt idx="3">
                  <c:v>5.8</c:v>
                </c:pt>
                <c:pt idx="4">
                  <c:v>5.6</c:v>
                </c:pt>
                <c:pt idx="5">
                  <c:v>5.6</c:v>
                </c:pt>
                <c:pt idx="6">
                  <c:v>5.5</c:v>
                </c:pt>
                <c:pt idx="7">
                  <c:v>5.3</c:v>
                </c:pt>
                <c:pt idx="8">
                  <c:v>4.8</c:v>
                </c:pt>
                <c:pt idx="9">
                  <c:v>4.5999999999999996</c:v>
                </c:pt>
                <c:pt idx="10">
                  <c:v>4.5</c:v>
                </c:pt>
                <c:pt idx="11">
                  <c:v>4.3</c:v>
                </c:pt>
                <c:pt idx="12">
                  <c:v>4.2</c:v>
                </c:pt>
                <c:pt idx="13">
                  <c:v>4.2</c:v>
                </c:pt>
                <c:pt idx="14">
                  <c:v>4.0999999999999996</c:v>
                </c:pt>
                <c:pt idx="15">
                  <c:v>4</c:v>
                </c:pt>
                <c:pt idx="16">
                  <c:v>4</c:v>
                </c:pt>
                <c:pt idx="17">
                  <c:v>3.8</c:v>
                </c:pt>
                <c:pt idx="18">
                  <c:v>3.8</c:v>
                </c:pt>
                <c:pt idx="19">
                  <c:v>3.4</c:v>
                </c:pt>
                <c:pt idx="20">
                  <c:v>3.2</c:v>
                </c:pt>
                <c:pt idx="21">
                  <c:v>2.5</c:v>
                </c:pt>
                <c:pt idx="22">
                  <c:v>2.2000000000000002</c:v>
                </c:pt>
              </c:numCache>
            </c:numRef>
          </c:val>
          <c:extLst xmlns:c16r2="http://schemas.microsoft.com/office/drawing/2015/06/chart">
            <c:ext xmlns:c16="http://schemas.microsoft.com/office/drawing/2014/chart" uri="{C3380CC4-5D6E-409C-BE32-E72D297353CC}">
              <c16:uniqueId val="{00000005-5D6C-4B5A-B719-11B06F65CDD3}"/>
            </c:ext>
          </c:extLst>
        </c:ser>
        <c:dLbls>
          <c:showLegendKey val="0"/>
          <c:showVal val="0"/>
          <c:showCatName val="0"/>
          <c:showSerName val="0"/>
          <c:showPercent val="0"/>
          <c:showBubbleSize val="0"/>
        </c:dLbls>
        <c:gapWidth val="100"/>
        <c:overlap val="100"/>
        <c:axId val="84371328"/>
        <c:axId val="84372864"/>
      </c:barChart>
      <c:catAx>
        <c:axId val="84371328"/>
        <c:scaling>
          <c:orientation val="minMax"/>
        </c:scaling>
        <c:delete val="0"/>
        <c:axPos val="b"/>
        <c:numFmt formatCode="#,##0.00" sourceLinked="0"/>
        <c:majorTickMark val="cross"/>
        <c:minorTickMark val="out"/>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Garamond" charset="0"/>
                <a:ea typeface="Garamond" charset="0"/>
                <a:cs typeface="Garamond" charset="0"/>
              </a:defRPr>
            </a:pPr>
            <a:endParaRPr lang="es-MX"/>
          </a:p>
        </c:txPr>
        <c:crossAx val="84372864"/>
        <c:crossesAt val="0"/>
        <c:auto val="1"/>
        <c:lblAlgn val="ctr"/>
        <c:lblOffset val="100"/>
        <c:tickLblSkip val="1"/>
        <c:noMultiLvlLbl val="0"/>
      </c:catAx>
      <c:valAx>
        <c:axId val="84372864"/>
        <c:scaling>
          <c:orientation val="minMax"/>
        </c:scaling>
        <c:delete val="0"/>
        <c:axPos val="l"/>
        <c:numFmt formatCode="General" sourceLinked="1"/>
        <c:majorTickMark val="in"/>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charset="0"/>
                <a:ea typeface="Garamond" charset="0"/>
                <a:cs typeface="Garamond" charset="0"/>
              </a:defRPr>
            </a:pPr>
            <a:endParaRPr lang="es-MX"/>
          </a:p>
        </c:txPr>
        <c:crossAx val="84371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3A4C10-24E6-C84E-9E1C-B4BD39F3E962}" type="doc">
      <dgm:prSet loTypeId="urn:microsoft.com/office/officeart/2005/8/layout/chevron1" loCatId="" qsTypeId="urn:microsoft.com/office/officeart/2005/8/quickstyle/simple4" qsCatId="simple" csTypeId="urn:microsoft.com/office/officeart/2005/8/colors/accent2_5" csCatId="accent2" phldr="1"/>
      <dgm:spPr/>
      <dgm:t>
        <a:bodyPr/>
        <a:lstStyle/>
        <a:p>
          <a:endParaRPr lang="es-ES_tradnl"/>
        </a:p>
      </dgm:t>
    </dgm:pt>
    <dgm:pt modelId="{48E939C9-0805-2D47-A037-1C7AB092F9D2}">
      <dgm:prSet phldrT="[Texto]" custT="1"/>
      <dgm:spPr/>
      <dgm:t>
        <a:bodyPr/>
        <a:lstStyle/>
        <a:p>
          <a:r>
            <a:rPr lang="es-ES" sz="1250" dirty="0" smtClean="0">
              <a:latin typeface="Garamond" charset="0"/>
              <a:ea typeface="Garamond" charset="0"/>
              <a:cs typeface="Garamond" charset="0"/>
            </a:rPr>
            <a:t>Penetración de </a:t>
          </a:r>
          <a:r>
            <a:rPr lang="es-ES" sz="1250" i="1" dirty="0" err="1" smtClean="0">
              <a:latin typeface="Garamond" charset="0"/>
              <a:ea typeface="Garamond" charset="0"/>
              <a:cs typeface="Garamond" charset="0"/>
            </a:rPr>
            <a:t>smartphones</a:t>
          </a:r>
          <a:endParaRPr lang="es-ES_tradnl" sz="1250" dirty="0"/>
        </a:p>
      </dgm:t>
    </dgm:pt>
    <dgm:pt modelId="{F9D9820E-1BF3-544E-A6AF-0A2CAB2949D4}" type="parTrans" cxnId="{B91E08D2-ED82-8444-AA0A-0F59363B2A6F}">
      <dgm:prSet/>
      <dgm:spPr/>
      <dgm:t>
        <a:bodyPr/>
        <a:lstStyle/>
        <a:p>
          <a:endParaRPr lang="es-ES_tradnl"/>
        </a:p>
      </dgm:t>
    </dgm:pt>
    <dgm:pt modelId="{82826992-0CFA-6641-A905-BB8437B88B00}" type="sibTrans" cxnId="{B91E08D2-ED82-8444-AA0A-0F59363B2A6F}">
      <dgm:prSet/>
      <dgm:spPr/>
      <dgm:t>
        <a:bodyPr/>
        <a:lstStyle/>
        <a:p>
          <a:endParaRPr lang="es-ES_tradnl"/>
        </a:p>
      </dgm:t>
    </dgm:pt>
    <dgm:pt modelId="{389C1055-4D88-FC4E-BF14-C21D716AD2AF}">
      <dgm:prSet phldrT="[Texto]" custT="1"/>
      <dgm:spPr/>
      <dgm:t>
        <a:bodyPr/>
        <a:lstStyle/>
        <a:p>
          <a:r>
            <a:rPr lang="es-ES" sz="1250" dirty="0" smtClean="0">
              <a:latin typeface="Garamond" charset="0"/>
              <a:ea typeface="Garamond" charset="0"/>
              <a:cs typeface="Garamond" charset="0"/>
            </a:rPr>
            <a:t>Cobertura 4G</a:t>
          </a:r>
        </a:p>
      </dgm:t>
    </dgm:pt>
    <dgm:pt modelId="{68C97825-3D38-EC44-86D5-05D1F0A495AB}" type="parTrans" cxnId="{5C5CEF17-A405-AB42-9626-336C45990999}">
      <dgm:prSet/>
      <dgm:spPr/>
      <dgm:t>
        <a:bodyPr/>
        <a:lstStyle/>
        <a:p>
          <a:endParaRPr lang="es-ES_tradnl"/>
        </a:p>
      </dgm:t>
    </dgm:pt>
    <dgm:pt modelId="{AA7D9A3B-6ADA-264B-B77C-6D4BC7264B23}" type="sibTrans" cxnId="{5C5CEF17-A405-AB42-9626-336C45990999}">
      <dgm:prSet/>
      <dgm:spPr/>
      <dgm:t>
        <a:bodyPr/>
        <a:lstStyle/>
        <a:p>
          <a:endParaRPr lang="es-ES_tradnl"/>
        </a:p>
      </dgm:t>
    </dgm:pt>
    <dgm:pt modelId="{6B2BBEE1-CB9B-FE40-AC21-0C43305E2D66}">
      <dgm:prSet phldrT="[Texto]" custT="1"/>
      <dgm:spPr/>
      <dgm:t>
        <a:bodyPr/>
        <a:lstStyle/>
        <a:p>
          <a:r>
            <a:rPr lang="es-ES" sz="1100" dirty="0" smtClean="0">
              <a:latin typeface="Garamond" charset="0"/>
              <a:ea typeface="Garamond" charset="0"/>
              <a:cs typeface="Garamond" charset="0"/>
            </a:rPr>
            <a:t>Suscripciones</a:t>
          </a:r>
        </a:p>
        <a:p>
          <a:r>
            <a:rPr lang="es-ES" sz="1300" dirty="0" smtClean="0">
              <a:latin typeface="Garamond" charset="0"/>
              <a:ea typeface="Garamond" charset="0"/>
              <a:cs typeface="Garamond" charset="0"/>
            </a:rPr>
            <a:t>BAM</a:t>
          </a:r>
          <a:endParaRPr lang="es-ES_tradnl" sz="1300" dirty="0"/>
        </a:p>
      </dgm:t>
    </dgm:pt>
    <dgm:pt modelId="{10F2F128-690D-3A43-B2ED-7DA7415B9AB8}" type="parTrans" cxnId="{8F7B6743-C195-F34F-9CE2-DA9A11A1964E}">
      <dgm:prSet/>
      <dgm:spPr/>
      <dgm:t>
        <a:bodyPr/>
        <a:lstStyle/>
        <a:p>
          <a:endParaRPr lang="es-ES_tradnl"/>
        </a:p>
      </dgm:t>
    </dgm:pt>
    <dgm:pt modelId="{104A714C-3ADF-FF47-BEC2-44A7D3D11692}" type="sibTrans" cxnId="{8F7B6743-C195-F34F-9CE2-DA9A11A1964E}">
      <dgm:prSet/>
      <dgm:spPr/>
      <dgm:t>
        <a:bodyPr/>
        <a:lstStyle/>
        <a:p>
          <a:pPr rtl="0"/>
          <a:endParaRPr lang="es-ES_tradnl"/>
        </a:p>
      </dgm:t>
    </dgm:pt>
    <dgm:pt modelId="{05FC84AB-29AE-614F-B110-32B9A680C853}">
      <dgm:prSet custT="1"/>
      <dgm:spPr/>
      <dgm:t>
        <a:bodyPr/>
        <a:lstStyle/>
        <a:p>
          <a:r>
            <a:rPr lang="es-ES" sz="1100" dirty="0" smtClean="0">
              <a:latin typeface="Garamond" charset="0"/>
              <a:ea typeface="Garamond" charset="0"/>
              <a:cs typeface="Garamond" charset="0"/>
            </a:rPr>
            <a:t>Suscripciones</a:t>
          </a:r>
        </a:p>
        <a:p>
          <a:r>
            <a:rPr lang="es-ES" sz="1300" dirty="0" smtClean="0">
              <a:latin typeface="Garamond" charset="0"/>
              <a:ea typeface="Garamond" charset="0"/>
              <a:cs typeface="Garamond" charset="0"/>
            </a:rPr>
            <a:t>BAF</a:t>
          </a:r>
          <a:endParaRPr lang="es-ES_tradnl" sz="1300" dirty="0"/>
        </a:p>
      </dgm:t>
    </dgm:pt>
    <dgm:pt modelId="{C9443535-4461-D844-9FAF-3F4DFB9FCE6E}" type="parTrans" cxnId="{6B68F360-4F39-054D-8213-043BF176D4A5}">
      <dgm:prSet/>
      <dgm:spPr/>
      <dgm:t>
        <a:bodyPr/>
        <a:lstStyle/>
        <a:p>
          <a:endParaRPr lang="es-ES_tradnl"/>
        </a:p>
      </dgm:t>
    </dgm:pt>
    <dgm:pt modelId="{004979E1-7A8E-1144-98B0-639DBAACC725}" type="sibTrans" cxnId="{6B68F360-4F39-054D-8213-043BF176D4A5}">
      <dgm:prSet/>
      <dgm:spPr/>
      <dgm:t>
        <a:bodyPr/>
        <a:lstStyle/>
        <a:p>
          <a:endParaRPr lang="es-ES_tradnl"/>
        </a:p>
      </dgm:t>
    </dgm:pt>
    <dgm:pt modelId="{EFB023BF-02B7-FB47-89F6-EBEABDBEF7AB}">
      <dgm:prSet custT="1"/>
      <dgm:spPr/>
      <dgm:t>
        <a:bodyPr/>
        <a:lstStyle/>
        <a:p>
          <a:r>
            <a:rPr lang="es-ES" sz="1300" dirty="0" smtClean="0">
              <a:latin typeface="Garamond" charset="0"/>
              <a:ea typeface="Garamond" charset="0"/>
              <a:cs typeface="Garamond" charset="0"/>
            </a:rPr>
            <a:t>+ Ancho de banda</a:t>
          </a:r>
          <a:endParaRPr lang="es-ES_tradnl" sz="1300" dirty="0"/>
        </a:p>
      </dgm:t>
    </dgm:pt>
    <dgm:pt modelId="{F335BFD5-2D0E-F94D-AA9C-ABD81A1830D4}" type="parTrans" cxnId="{F0F3243F-0C79-7A40-9C87-2869AAB30ED8}">
      <dgm:prSet/>
      <dgm:spPr/>
      <dgm:t>
        <a:bodyPr/>
        <a:lstStyle/>
        <a:p>
          <a:endParaRPr lang="es-ES_tradnl"/>
        </a:p>
      </dgm:t>
    </dgm:pt>
    <dgm:pt modelId="{8B88D369-F24D-AE49-8613-BB435BE98D23}" type="sibTrans" cxnId="{F0F3243F-0C79-7A40-9C87-2869AAB30ED8}">
      <dgm:prSet/>
      <dgm:spPr/>
      <dgm:t>
        <a:bodyPr/>
        <a:lstStyle/>
        <a:p>
          <a:endParaRPr lang="es-ES_tradnl"/>
        </a:p>
      </dgm:t>
    </dgm:pt>
    <dgm:pt modelId="{35EA91DD-11FE-214F-BEAF-C8506E7541BF}">
      <dgm:prSet custT="1"/>
      <dgm:spPr/>
      <dgm:t>
        <a:bodyPr/>
        <a:lstStyle/>
        <a:p>
          <a:r>
            <a:rPr lang="es-ES" sz="1300" dirty="0" smtClean="0">
              <a:latin typeface="Garamond" charset="0"/>
              <a:ea typeface="Garamond" charset="0"/>
              <a:cs typeface="Garamond" charset="0"/>
            </a:rPr>
            <a:t>Servicios en la Nube</a:t>
          </a:r>
          <a:endParaRPr lang="es-ES_tradnl" sz="1300" dirty="0"/>
        </a:p>
      </dgm:t>
    </dgm:pt>
    <dgm:pt modelId="{C9D6840F-434E-E44F-89E4-71C038B39799}" type="parTrans" cxnId="{F9C615E7-69E8-314A-910A-DB125DE21321}">
      <dgm:prSet/>
      <dgm:spPr/>
      <dgm:t>
        <a:bodyPr/>
        <a:lstStyle/>
        <a:p>
          <a:endParaRPr lang="es-ES_tradnl"/>
        </a:p>
      </dgm:t>
    </dgm:pt>
    <dgm:pt modelId="{EFE4C06D-90D4-C049-87F7-828F5A9D5FDE}" type="sibTrans" cxnId="{F9C615E7-69E8-314A-910A-DB125DE21321}">
      <dgm:prSet/>
      <dgm:spPr/>
      <dgm:t>
        <a:bodyPr/>
        <a:lstStyle/>
        <a:p>
          <a:endParaRPr lang="es-ES_tradnl"/>
        </a:p>
      </dgm:t>
    </dgm:pt>
    <dgm:pt modelId="{576F777E-1DA0-404A-BAC1-C07FCDF0C4B1}">
      <dgm:prSet custT="1"/>
      <dgm:spPr/>
      <dgm:t>
        <a:bodyPr/>
        <a:lstStyle/>
        <a:p>
          <a:r>
            <a:rPr lang="es-ES" sz="1150" dirty="0" smtClean="0">
              <a:latin typeface="Garamond" charset="0"/>
              <a:ea typeface="Garamond" charset="0"/>
              <a:cs typeface="Garamond" charset="0"/>
            </a:rPr>
            <a:t>Aplicaciones</a:t>
          </a:r>
        </a:p>
        <a:p>
          <a:r>
            <a:rPr lang="es-ES" sz="1150" dirty="0" err="1" smtClean="0">
              <a:latin typeface="Garamond" charset="0"/>
              <a:ea typeface="Garamond" charset="0"/>
              <a:cs typeface="Garamond" charset="0"/>
            </a:rPr>
            <a:t>IoT</a:t>
          </a:r>
          <a:endParaRPr lang="es-ES_tradnl" sz="1150" dirty="0"/>
        </a:p>
      </dgm:t>
    </dgm:pt>
    <dgm:pt modelId="{8610C2E6-3A83-AE4F-8CD3-4F371477AC8A}" type="parTrans" cxnId="{3614F03D-DF47-744B-8F27-5BF763141B3A}">
      <dgm:prSet/>
      <dgm:spPr/>
      <dgm:t>
        <a:bodyPr/>
        <a:lstStyle/>
        <a:p>
          <a:endParaRPr lang="es-ES_tradnl"/>
        </a:p>
      </dgm:t>
    </dgm:pt>
    <dgm:pt modelId="{A244A2FE-F4C7-5B46-BEF4-CB6F61A460B5}" type="sibTrans" cxnId="{3614F03D-DF47-744B-8F27-5BF763141B3A}">
      <dgm:prSet/>
      <dgm:spPr/>
      <dgm:t>
        <a:bodyPr/>
        <a:lstStyle/>
        <a:p>
          <a:endParaRPr lang="es-ES_tradnl"/>
        </a:p>
      </dgm:t>
    </dgm:pt>
    <dgm:pt modelId="{3463A30E-1692-5E4D-BE95-C33CDEB72C36}" type="pres">
      <dgm:prSet presAssocID="{B73A4C10-24E6-C84E-9E1C-B4BD39F3E962}" presName="Name0" presStyleCnt="0">
        <dgm:presLayoutVars>
          <dgm:dir/>
          <dgm:animLvl val="lvl"/>
          <dgm:resizeHandles val="exact"/>
        </dgm:presLayoutVars>
      </dgm:prSet>
      <dgm:spPr/>
      <dgm:t>
        <a:bodyPr/>
        <a:lstStyle/>
        <a:p>
          <a:endParaRPr lang="es-ES_tradnl"/>
        </a:p>
      </dgm:t>
    </dgm:pt>
    <dgm:pt modelId="{F2479B46-1C04-2F45-A611-4408E4D833F7}" type="pres">
      <dgm:prSet presAssocID="{48E939C9-0805-2D47-A037-1C7AB092F9D2}" presName="parTxOnly" presStyleLbl="node1" presStyleIdx="0" presStyleCnt="7" custScaleX="113761">
        <dgm:presLayoutVars>
          <dgm:chMax val="0"/>
          <dgm:chPref val="0"/>
          <dgm:bulletEnabled val="1"/>
        </dgm:presLayoutVars>
      </dgm:prSet>
      <dgm:spPr/>
      <dgm:t>
        <a:bodyPr/>
        <a:lstStyle/>
        <a:p>
          <a:endParaRPr lang="es-ES_tradnl"/>
        </a:p>
      </dgm:t>
    </dgm:pt>
    <dgm:pt modelId="{24AD93A4-0740-8143-9634-EC32975A5DD7}" type="pres">
      <dgm:prSet presAssocID="{82826992-0CFA-6641-A905-BB8437B88B00}" presName="parTxOnlySpace" presStyleCnt="0"/>
      <dgm:spPr/>
    </dgm:pt>
    <dgm:pt modelId="{6764C7E1-F79C-BF43-8118-B9512C88A853}" type="pres">
      <dgm:prSet presAssocID="{389C1055-4D88-FC4E-BF14-C21D716AD2AF}" presName="parTxOnly" presStyleLbl="node1" presStyleIdx="1" presStyleCnt="7">
        <dgm:presLayoutVars>
          <dgm:chMax val="0"/>
          <dgm:chPref val="0"/>
          <dgm:bulletEnabled val="1"/>
        </dgm:presLayoutVars>
      </dgm:prSet>
      <dgm:spPr/>
      <dgm:t>
        <a:bodyPr/>
        <a:lstStyle/>
        <a:p>
          <a:endParaRPr lang="es-ES_tradnl"/>
        </a:p>
      </dgm:t>
    </dgm:pt>
    <dgm:pt modelId="{06BAFE14-C001-1942-9E77-3CDDC2EA1EC8}" type="pres">
      <dgm:prSet presAssocID="{AA7D9A3B-6ADA-264B-B77C-6D4BC7264B23}" presName="parTxOnlySpace" presStyleCnt="0"/>
      <dgm:spPr/>
    </dgm:pt>
    <dgm:pt modelId="{76E7CABE-C48E-004C-8155-94F6D11D5135}" type="pres">
      <dgm:prSet presAssocID="{6B2BBEE1-CB9B-FE40-AC21-0C43305E2D66}" presName="parTxOnly" presStyleLbl="node1" presStyleIdx="2" presStyleCnt="7">
        <dgm:presLayoutVars>
          <dgm:chMax val="0"/>
          <dgm:chPref val="0"/>
          <dgm:bulletEnabled val="1"/>
        </dgm:presLayoutVars>
      </dgm:prSet>
      <dgm:spPr/>
      <dgm:t>
        <a:bodyPr/>
        <a:lstStyle/>
        <a:p>
          <a:endParaRPr lang="es-ES_tradnl"/>
        </a:p>
      </dgm:t>
    </dgm:pt>
    <dgm:pt modelId="{2CA24461-C9CD-FF41-AA42-FC72003512DB}" type="pres">
      <dgm:prSet presAssocID="{104A714C-3ADF-FF47-BEC2-44A7D3D11692}" presName="parTxOnlySpace" presStyleCnt="0"/>
      <dgm:spPr/>
    </dgm:pt>
    <dgm:pt modelId="{C7CABFF4-6790-4A4D-9B88-894D38FAAD53}" type="pres">
      <dgm:prSet presAssocID="{05FC84AB-29AE-614F-B110-32B9A680C853}" presName="parTxOnly" presStyleLbl="node1" presStyleIdx="3" presStyleCnt="7">
        <dgm:presLayoutVars>
          <dgm:chMax val="0"/>
          <dgm:chPref val="0"/>
          <dgm:bulletEnabled val="1"/>
        </dgm:presLayoutVars>
      </dgm:prSet>
      <dgm:spPr/>
      <dgm:t>
        <a:bodyPr/>
        <a:lstStyle/>
        <a:p>
          <a:endParaRPr lang="es-ES_tradnl"/>
        </a:p>
      </dgm:t>
    </dgm:pt>
    <dgm:pt modelId="{90B70D03-3379-5E45-BB86-0DF74D96CDC2}" type="pres">
      <dgm:prSet presAssocID="{004979E1-7A8E-1144-98B0-639DBAACC725}" presName="parTxOnlySpace" presStyleCnt="0"/>
      <dgm:spPr/>
    </dgm:pt>
    <dgm:pt modelId="{2AFB6CD5-2884-F340-B724-E6BF501C0BEB}" type="pres">
      <dgm:prSet presAssocID="{EFB023BF-02B7-FB47-89F6-EBEABDBEF7AB}" presName="parTxOnly" presStyleLbl="node1" presStyleIdx="4" presStyleCnt="7">
        <dgm:presLayoutVars>
          <dgm:chMax val="0"/>
          <dgm:chPref val="0"/>
          <dgm:bulletEnabled val="1"/>
        </dgm:presLayoutVars>
      </dgm:prSet>
      <dgm:spPr/>
      <dgm:t>
        <a:bodyPr/>
        <a:lstStyle/>
        <a:p>
          <a:endParaRPr lang="es-ES_tradnl"/>
        </a:p>
      </dgm:t>
    </dgm:pt>
    <dgm:pt modelId="{A81BA885-C0DE-6943-8075-180EA784DA3B}" type="pres">
      <dgm:prSet presAssocID="{8B88D369-F24D-AE49-8613-BB435BE98D23}" presName="parTxOnlySpace" presStyleCnt="0"/>
      <dgm:spPr/>
    </dgm:pt>
    <dgm:pt modelId="{9A45404A-BFAA-D840-B14F-D2B096D852A5}" type="pres">
      <dgm:prSet presAssocID="{35EA91DD-11FE-214F-BEAF-C8506E7541BF}" presName="parTxOnly" presStyleLbl="node1" presStyleIdx="5" presStyleCnt="7">
        <dgm:presLayoutVars>
          <dgm:chMax val="0"/>
          <dgm:chPref val="0"/>
          <dgm:bulletEnabled val="1"/>
        </dgm:presLayoutVars>
      </dgm:prSet>
      <dgm:spPr/>
      <dgm:t>
        <a:bodyPr/>
        <a:lstStyle/>
        <a:p>
          <a:endParaRPr lang="es-ES_tradnl"/>
        </a:p>
      </dgm:t>
    </dgm:pt>
    <dgm:pt modelId="{9D65E04A-D840-0A4D-BA74-8233B2D3CC87}" type="pres">
      <dgm:prSet presAssocID="{EFE4C06D-90D4-C049-87F7-828F5A9D5FDE}" presName="parTxOnlySpace" presStyleCnt="0"/>
      <dgm:spPr/>
    </dgm:pt>
    <dgm:pt modelId="{07C0D98B-1201-6043-BE4B-CE48C7D554CE}" type="pres">
      <dgm:prSet presAssocID="{576F777E-1DA0-404A-BAC1-C07FCDF0C4B1}" presName="parTxOnly" presStyleLbl="node1" presStyleIdx="6" presStyleCnt="7">
        <dgm:presLayoutVars>
          <dgm:chMax val="0"/>
          <dgm:chPref val="0"/>
          <dgm:bulletEnabled val="1"/>
        </dgm:presLayoutVars>
      </dgm:prSet>
      <dgm:spPr/>
      <dgm:t>
        <a:bodyPr/>
        <a:lstStyle/>
        <a:p>
          <a:endParaRPr lang="es-ES_tradnl"/>
        </a:p>
      </dgm:t>
    </dgm:pt>
  </dgm:ptLst>
  <dgm:cxnLst>
    <dgm:cxn modelId="{314B6781-068D-D945-B509-5F2D5096890C}" type="presOf" srcId="{6B2BBEE1-CB9B-FE40-AC21-0C43305E2D66}" destId="{76E7CABE-C48E-004C-8155-94F6D11D5135}" srcOrd="0" destOrd="0" presId="urn:microsoft.com/office/officeart/2005/8/layout/chevron1"/>
    <dgm:cxn modelId="{F2934D2B-1960-014E-9C5C-2E4A942E8D29}" type="presOf" srcId="{B73A4C10-24E6-C84E-9E1C-B4BD39F3E962}" destId="{3463A30E-1692-5E4D-BE95-C33CDEB72C36}" srcOrd="0" destOrd="0" presId="urn:microsoft.com/office/officeart/2005/8/layout/chevron1"/>
    <dgm:cxn modelId="{3614F03D-DF47-744B-8F27-5BF763141B3A}" srcId="{B73A4C10-24E6-C84E-9E1C-B4BD39F3E962}" destId="{576F777E-1DA0-404A-BAC1-C07FCDF0C4B1}" srcOrd="6" destOrd="0" parTransId="{8610C2E6-3A83-AE4F-8CD3-4F371477AC8A}" sibTransId="{A244A2FE-F4C7-5B46-BEF4-CB6F61A460B5}"/>
    <dgm:cxn modelId="{806B0D1B-6BED-A946-82D8-7512F5059F58}" type="presOf" srcId="{576F777E-1DA0-404A-BAC1-C07FCDF0C4B1}" destId="{07C0D98B-1201-6043-BE4B-CE48C7D554CE}" srcOrd="0" destOrd="0" presId="urn:microsoft.com/office/officeart/2005/8/layout/chevron1"/>
    <dgm:cxn modelId="{04B70D6E-FF45-8B40-9912-1864601D5FF8}" type="presOf" srcId="{35EA91DD-11FE-214F-BEAF-C8506E7541BF}" destId="{9A45404A-BFAA-D840-B14F-D2B096D852A5}" srcOrd="0" destOrd="0" presId="urn:microsoft.com/office/officeart/2005/8/layout/chevron1"/>
    <dgm:cxn modelId="{F9C615E7-69E8-314A-910A-DB125DE21321}" srcId="{B73A4C10-24E6-C84E-9E1C-B4BD39F3E962}" destId="{35EA91DD-11FE-214F-BEAF-C8506E7541BF}" srcOrd="5" destOrd="0" parTransId="{C9D6840F-434E-E44F-89E4-71C038B39799}" sibTransId="{EFE4C06D-90D4-C049-87F7-828F5A9D5FDE}"/>
    <dgm:cxn modelId="{8F7B6743-C195-F34F-9CE2-DA9A11A1964E}" srcId="{B73A4C10-24E6-C84E-9E1C-B4BD39F3E962}" destId="{6B2BBEE1-CB9B-FE40-AC21-0C43305E2D66}" srcOrd="2" destOrd="0" parTransId="{10F2F128-690D-3A43-B2ED-7DA7415B9AB8}" sibTransId="{104A714C-3ADF-FF47-BEC2-44A7D3D11692}"/>
    <dgm:cxn modelId="{6B68F360-4F39-054D-8213-043BF176D4A5}" srcId="{B73A4C10-24E6-C84E-9E1C-B4BD39F3E962}" destId="{05FC84AB-29AE-614F-B110-32B9A680C853}" srcOrd="3" destOrd="0" parTransId="{C9443535-4461-D844-9FAF-3F4DFB9FCE6E}" sibTransId="{004979E1-7A8E-1144-98B0-639DBAACC725}"/>
    <dgm:cxn modelId="{A6EF1815-1454-2C48-95A6-70D1DD18B78F}" type="presOf" srcId="{05FC84AB-29AE-614F-B110-32B9A680C853}" destId="{C7CABFF4-6790-4A4D-9B88-894D38FAAD53}" srcOrd="0" destOrd="0" presId="urn:microsoft.com/office/officeart/2005/8/layout/chevron1"/>
    <dgm:cxn modelId="{F0F3243F-0C79-7A40-9C87-2869AAB30ED8}" srcId="{B73A4C10-24E6-C84E-9E1C-B4BD39F3E962}" destId="{EFB023BF-02B7-FB47-89F6-EBEABDBEF7AB}" srcOrd="4" destOrd="0" parTransId="{F335BFD5-2D0E-F94D-AA9C-ABD81A1830D4}" sibTransId="{8B88D369-F24D-AE49-8613-BB435BE98D23}"/>
    <dgm:cxn modelId="{E6A153EC-76D5-2F47-BDDE-B51634AB4479}" type="presOf" srcId="{48E939C9-0805-2D47-A037-1C7AB092F9D2}" destId="{F2479B46-1C04-2F45-A611-4408E4D833F7}" srcOrd="0" destOrd="0" presId="urn:microsoft.com/office/officeart/2005/8/layout/chevron1"/>
    <dgm:cxn modelId="{6951C351-7EAF-7247-9BF9-8F214DA64600}" type="presOf" srcId="{EFB023BF-02B7-FB47-89F6-EBEABDBEF7AB}" destId="{2AFB6CD5-2884-F340-B724-E6BF501C0BEB}" srcOrd="0" destOrd="0" presId="urn:microsoft.com/office/officeart/2005/8/layout/chevron1"/>
    <dgm:cxn modelId="{5C5CEF17-A405-AB42-9626-336C45990999}" srcId="{B73A4C10-24E6-C84E-9E1C-B4BD39F3E962}" destId="{389C1055-4D88-FC4E-BF14-C21D716AD2AF}" srcOrd="1" destOrd="0" parTransId="{68C97825-3D38-EC44-86D5-05D1F0A495AB}" sibTransId="{AA7D9A3B-6ADA-264B-B77C-6D4BC7264B23}"/>
    <dgm:cxn modelId="{B91E08D2-ED82-8444-AA0A-0F59363B2A6F}" srcId="{B73A4C10-24E6-C84E-9E1C-B4BD39F3E962}" destId="{48E939C9-0805-2D47-A037-1C7AB092F9D2}" srcOrd="0" destOrd="0" parTransId="{F9D9820E-1BF3-544E-A6AF-0A2CAB2949D4}" sibTransId="{82826992-0CFA-6641-A905-BB8437B88B00}"/>
    <dgm:cxn modelId="{42C9AD45-2203-B74E-A9DA-76B8A679A234}" type="presOf" srcId="{389C1055-4D88-FC4E-BF14-C21D716AD2AF}" destId="{6764C7E1-F79C-BF43-8118-B9512C88A853}" srcOrd="0" destOrd="0" presId="urn:microsoft.com/office/officeart/2005/8/layout/chevron1"/>
    <dgm:cxn modelId="{8BDCC4DC-6114-6140-BFE1-67011662FCC3}" type="presParOf" srcId="{3463A30E-1692-5E4D-BE95-C33CDEB72C36}" destId="{F2479B46-1C04-2F45-A611-4408E4D833F7}" srcOrd="0" destOrd="0" presId="urn:microsoft.com/office/officeart/2005/8/layout/chevron1"/>
    <dgm:cxn modelId="{345E9E39-2AE9-3C45-948D-B03C2CC4C3D2}" type="presParOf" srcId="{3463A30E-1692-5E4D-BE95-C33CDEB72C36}" destId="{24AD93A4-0740-8143-9634-EC32975A5DD7}" srcOrd="1" destOrd="0" presId="urn:microsoft.com/office/officeart/2005/8/layout/chevron1"/>
    <dgm:cxn modelId="{6CAF1253-D1B3-9B46-BD46-56BC81203F07}" type="presParOf" srcId="{3463A30E-1692-5E4D-BE95-C33CDEB72C36}" destId="{6764C7E1-F79C-BF43-8118-B9512C88A853}" srcOrd="2" destOrd="0" presId="urn:microsoft.com/office/officeart/2005/8/layout/chevron1"/>
    <dgm:cxn modelId="{AAE2F5F6-E873-FC4C-8BF8-789F9B6A1EDB}" type="presParOf" srcId="{3463A30E-1692-5E4D-BE95-C33CDEB72C36}" destId="{06BAFE14-C001-1942-9E77-3CDDC2EA1EC8}" srcOrd="3" destOrd="0" presId="urn:microsoft.com/office/officeart/2005/8/layout/chevron1"/>
    <dgm:cxn modelId="{3E7121E8-9CB0-A54A-B898-277E448E83E8}" type="presParOf" srcId="{3463A30E-1692-5E4D-BE95-C33CDEB72C36}" destId="{76E7CABE-C48E-004C-8155-94F6D11D5135}" srcOrd="4" destOrd="0" presId="urn:microsoft.com/office/officeart/2005/8/layout/chevron1"/>
    <dgm:cxn modelId="{EFCA0C8F-76B7-2941-B42C-75BD49167CD0}" type="presParOf" srcId="{3463A30E-1692-5E4D-BE95-C33CDEB72C36}" destId="{2CA24461-C9CD-FF41-AA42-FC72003512DB}" srcOrd="5" destOrd="0" presId="urn:microsoft.com/office/officeart/2005/8/layout/chevron1"/>
    <dgm:cxn modelId="{284D6A44-F47B-A64B-B6AE-252938197283}" type="presParOf" srcId="{3463A30E-1692-5E4D-BE95-C33CDEB72C36}" destId="{C7CABFF4-6790-4A4D-9B88-894D38FAAD53}" srcOrd="6" destOrd="0" presId="urn:microsoft.com/office/officeart/2005/8/layout/chevron1"/>
    <dgm:cxn modelId="{E7DEB025-B0E9-CE42-AB8D-E46FC57550E1}" type="presParOf" srcId="{3463A30E-1692-5E4D-BE95-C33CDEB72C36}" destId="{90B70D03-3379-5E45-BB86-0DF74D96CDC2}" srcOrd="7" destOrd="0" presId="urn:microsoft.com/office/officeart/2005/8/layout/chevron1"/>
    <dgm:cxn modelId="{DD65962F-2930-404D-A11B-2D1B3E34B6EF}" type="presParOf" srcId="{3463A30E-1692-5E4D-BE95-C33CDEB72C36}" destId="{2AFB6CD5-2884-F340-B724-E6BF501C0BEB}" srcOrd="8" destOrd="0" presId="urn:microsoft.com/office/officeart/2005/8/layout/chevron1"/>
    <dgm:cxn modelId="{B57C2A74-EC5E-EA44-BD29-5EF55BFFCBC1}" type="presParOf" srcId="{3463A30E-1692-5E4D-BE95-C33CDEB72C36}" destId="{A81BA885-C0DE-6943-8075-180EA784DA3B}" srcOrd="9" destOrd="0" presId="urn:microsoft.com/office/officeart/2005/8/layout/chevron1"/>
    <dgm:cxn modelId="{3688B7A3-5DF3-0C44-B054-E8CB07108372}" type="presParOf" srcId="{3463A30E-1692-5E4D-BE95-C33CDEB72C36}" destId="{9A45404A-BFAA-D840-B14F-D2B096D852A5}" srcOrd="10" destOrd="0" presId="urn:microsoft.com/office/officeart/2005/8/layout/chevron1"/>
    <dgm:cxn modelId="{B98F3D38-4B63-8044-B5CC-4D7DC7B03506}" type="presParOf" srcId="{3463A30E-1692-5E4D-BE95-C33CDEB72C36}" destId="{9D65E04A-D840-0A4D-BA74-8233B2D3CC87}" srcOrd="11" destOrd="0" presId="urn:microsoft.com/office/officeart/2005/8/layout/chevron1"/>
    <dgm:cxn modelId="{3A5CEF63-D2A7-274F-A984-4DD57484130B}" type="presParOf" srcId="{3463A30E-1692-5E4D-BE95-C33CDEB72C36}" destId="{07C0D98B-1201-6043-BE4B-CE48C7D554CE}" srcOrd="12"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55E1AB-ED9F-4127-B692-E1247BB32331}" type="doc">
      <dgm:prSet loTypeId="urn:microsoft.com/office/officeart/2005/8/layout/matrix1" loCatId="matrix" qsTypeId="urn:microsoft.com/office/officeart/2005/8/quickstyle/simple2" qsCatId="simple" csTypeId="urn:microsoft.com/office/officeart/2005/8/colors/accent2_1" csCatId="accent2" phldr="1"/>
      <dgm:spPr/>
      <dgm:t>
        <a:bodyPr/>
        <a:lstStyle/>
        <a:p>
          <a:endParaRPr lang="es-ES"/>
        </a:p>
      </dgm:t>
    </dgm:pt>
    <dgm:pt modelId="{85A60AED-396A-475B-A75C-2DD010794115}">
      <dgm:prSet phldrT="[Texto]" custT="1"/>
      <dgm:spPr>
        <a:solidFill>
          <a:schemeClr val="accent2">
            <a:lumMod val="75000"/>
          </a:schemeClr>
        </a:solidFill>
        <a:ln>
          <a:solidFill>
            <a:schemeClr val="accent2"/>
          </a:solidFill>
        </a:ln>
      </dgm:spPr>
      <dgm:t>
        <a:bodyPr/>
        <a:lstStyle/>
        <a:p>
          <a:r>
            <a:rPr lang="es-ES" sz="1300" b="1" dirty="0">
              <a:solidFill>
                <a:schemeClr val="bg1"/>
              </a:solidFill>
              <a:latin typeface="Garamond" charset="0"/>
              <a:ea typeface="Garamond" charset="0"/>
              <a:cs typeface="Garamond" charset="0"/>
            </a:rPr>
            <a:t>Reforma de Telecomunicaciones</a:t>
          </a:r>
        </a:p>
      </dgm:t>
    </dgm:pt>
    <dgm:pt modelId="{371BC3FB-C347-49CB-A950-9115366106A5}" type="parTrans" cxnId="{A9D5FE38-DD43-49C6-A313-57EAD40B298C}">
      <dgm:prSet/>
      <dgm:spPr/>
      <dgm:t>
        <a:bodyPr/>
        <a:lstStyle/>
        <a:p>
          <a:endParaRPr lang="es-ES">
            <a:latin typeface="Garamond" charset="0"/>
            <a:ea typeface="Garamond" charset="0"/>
            <a:cs typeface="Garamond" charset="0"/>
          </a:endParaRPr>
        </a:p>
      </dgm:t>
    </dgm:pt>
    <dgm:pt modelId="{775BAE3E-F568-43A3-8101-564B8704B3C8}" type="sibTrans" cxnId="{A9D5FE38-DD43-49C6-A313-57EAD40B298C}">
      <dgm:prSet/>
      <dgm:spPr/>
      <dgm:t>
        <a:bodyPr/>
        <a:lstStyle/>
        <a:p>
          <a:endParaRPr lang="es-ES">
            <a:latin typeface="Garamond" charset="0"/>
            <a:ea typeface="Garamond" charset="0"/>
            <a:cs typeface="Garamond" charset="0"/>
          </a:endParaRPr>
        </a:p>
      </dgm:t>
    </dgm:pt>
    <dgm:pt modelId="{3FB0A068-8253-4B14-8139-80EFFF8F9AC8}">
      <dgm:prSet phldrT="[Texto]" custT="1"/>
      <dgm:spPr>
        <a:solidFill>
          <a:schemeClr val="bg1"/>
        </a:solidFill>
      </dgm:spPr>
      <dgm:t>
        <a:bodyPr/>
        <a:lstStyle/>
        <a:p>
          <a:pPr algn="ctr">
            <a:buFont typeface="Arial" pitchFamily="34" charset="0"/>
            <a:buNone/>
          </a:pPr>
          <a:r>
            <a:rPr lang="es-MX" sz="1300" b="1" dirty="0">
              <a:latin typeface="Garamond" charset="0"/>
              <a:ea typeface="Garamond" charset="0"/>
              <a:cs typeface="Garamond" charset="0"/>
            </a:rPr>
            <a:t>Marco institucional mejorado y actualizado</a:t>
          </a:r>
        </a:p>
        <a:p>
          <a:pPr algn="ctr">
            <a:buFont typeface="Arial" pitchFamily="34" charset="0"/>
            <a:buNone/>
          </a:pPr>
          <a:endParaRPr lang="en-US" sz="1300" b="1" dirty="0">
            <a:latin typeface="Garamond" charset="0"/>
            <a:ea typeface="Garamond" charset="0"/>
            <a:cs typeface="Garamond" charset="0"/>
          </a:endParaRPr>
        </a:p>
        <a:p>
          <a:pPr algn="ctr">
            <a:buFont typeface="Courier New" panose="02070309020205020404" pitchFamily="49" charset="0"/>
            <a:buChar char="o"/>
          </a:pPr>
          <a:r>
            <a:rPr lang="en-US" sz="1100" dirty="0" err="1">
              <a:latin typeface="Garamond" charset="0"/>
              <a:ea typeface="Garamond" charset="0"/>
              <a:cs typeface="Garamond" charset="0"/>
            </a:rPr>
            <a:t>Secretaría</a:t>
          </a:r>
          <a:r>
            <a:rPr lang="en-US" sz="1100" dirty="0">
              <a:latin typeface="Garamond" charset="0"/>
              <a:ea typeface="Garamond" charset="0"/>
              <a:cs typeface="Garamond" charset="0"/>
            </a:rPr>
            <a:t> de </a:t>
          </a:r>
          <a:r>
            <a:rPr lang="en-US" sz="1100" dirty="0" err="1">
              <a:latin typeface="Garamond" charset="0"/>
              <a:ea typeface="Garamond" charset="0"/>
              <a:cs typeface="Garamond" charset="0"/>
            </a:rPr>
            <a:t>Comunicaciones</a:t>
          </a:r>
          <a:r>
            <a:rPr lang="en-US" sz="1100" dirty="0">
              <a:latin typeface="Garamond" charset="0"/>
              <a:ea typeface="Garamond" charset="0"/>
              <a:cs typeface="Garamond" charset="0"/>
            </a:rPr>
            <a:t> y </a:t>
          </a:r>
          <a:r>
            <a:rPr lang="en-US" sz="1100" dirty="0" err="1">
              <a:latin typeface="Garamond" charset="0"/>
              <a:ea typeface="Garamond" charset="0"/>
              <a:cs typeface="Garamond" charset="0"/>
            </a:rPr>
            <a:t>Transportes</a:t>
          </a:r>
          <a:r>
            <a:rPr lang="en-US" sz="1100" dirty="0">
              <a:latin typeface="Garamond" charset="0"/>
              <a:ea typeface="Garamond" charset="0"/>
              <a:cs typeface="Garamond" charset="0"/>
            </a:rPr>
            <a:t>  (SCT)</a:t>
          </a:r>
        </a:p>
        <a:p>
          <a:pPr algn="ctr">
            <a:buFont typeface="Courier New" panose="02070309020205020404" pitchFamily="49" charset="0"/>
            <a:buChar char="o"/>
          </a:pPr>
          <a:r>
            <a:rPr lang="en-US" sz="1100" dirty="0" err="1">
              <a:latin typeface="Garamond" charset="0"/>
              <a:ea typeface="Garamond" charset="0"/>
              <a:cs typeface="Garamond" charset="0"/>
            </a:rPr>
            <a:t>Instituto</a:t>
          </a:r>
          <a:r>
            <a:rPr lang="en-US" sz="1100" dirty="0">
              <a:latin typeface="Garamond" charset="0"/>
              <a:ea typeface="Garamond" charset="0"/>
              <a:cs typeface="Garamond" charset="0"/>
            </a:rPr>
            <a:t> Federal de </a:t>
          </a:r>
          <a:r>
            <a:rPr lang="en-US" sz="1100" dirty="0" err="1">
              <a:latin typeface="Garamond" charset="0"/>
              <a:ea typeface="Garamond" charset="0"/>
              <a:cs typeface="Garamond" charset="0"/>
            </a:rPr>
            <a:t>Telecomunicaciones</a:t>
          </a:r>
          <a:r>
            <a:rPr lang="en-US" sz="1100" dirty="0">
              <a:latin typeface="Garamond" charset="0"/>
              <a:ea typeface="Garamond" charset="0"/>
              <a:cs typeface="Garamond" charset="0"/>
            </a:rPr>
            <a:t>  (IFT)</a:t>
          </a:r>
        </a:p>
        <a:p>
          <a:pPr algn="ctr">
            <a:buFont typeface="Courier New" panose="02070309020205020404" pitchFamily="49" charset="0"/>
            <a:buChar char="o"/>
          </a:pPr>
          <a:r>
            <a:rPr lang="es-ES" sz="1100" dirty="0">
              <a:latin typeface="Garamond" charset="0"/>
              <a:ea typeface="Garamond" charset="0"/>
              <a:cs typeface="Garamond" charset="0"/>
            </a:rPr>
            <a:t>Tribunales Especializados</a:t>
          </a:r>
        </a:p>
      </dgm:t>
    </dgm:pt>
    <dgm:pt modelId="{4BF083A5-1045-470B-B7A3-E6585EA7F03A}" type="parTrans" cxnId="{16F8022F-F3BD-45BC-AFE9-BF2C522A8596}">
      <dgm:prSet/>
      <dgm:spPr/>
      <dgm:t>
        <a:bodyPr/>
        <a:lstStyle/>
        <a:p>
          <a:endParaRPr lang="es-ES">
            <a:latin typeface="Garamond" charset="0"/>
            <a:ea typeface="Garamond" charset="0"/>
            <a:cs typeface="Garamond" charset="0"/>
          </a:endParaRPr>
        </a:p>
      </dgm:t>
    </dgm:pt>
    <dgm:pt modelId="{3A5DBC08-22B5-41FD-8CC1-2C3069E4B567}" type="sibTrans" cxnId="{16F8022F-F3BD-45BC-AFE9-BF2C522A8596}">
      <dgm:prSet/>
      <dgm:spPr/>
      <dgm:t>
        <a:bodyPr/>
        <a:lstStyle/>
        <a:p>
          <a:endParaRPr lang="es-ES">
            <a:latin typeface="Garamond" charset="0"/>
            <a:ea typeface="Garamond" charset="0"/>
            <a:cs typeface="Garamond" charset="0"/>
          </a:endParaRPr>
        </a:p>
      </dgm:t>
    </dgm:pt>
    <dgm:pt modelId="{D0C08ABD-1AD8-4E16-B26E-1159032A1676}">
      <dgm:prSet phldrT="[Texto]" custT="1"/>
      <dgm:spPr>
        <a:solidFill>
          <a:schemeClr val="bg1"/>
        </a:solidFill>
      </dgm:spPr>
      <dgm:t>
        <a:bodyPr/>
        <a:lstStyle/>
        <a:p>
          <a:pPr algn="ctr">
            <a:buFont typeface="Arial" pitchFamily="34" charset="0"/>
            <a:buNone/>
          </a:pPr>
          <a:endParaRPr lang="en-US" sz="800" b="1" dirty="0">
            <a:latin typeface="Garamond" charset="0"/>
            <a:ea typeface="Garamond" charset="0"/>
            <a:cs typeface="Garamond" charset="0"/>
          </a:endParaRPr>
        </a:p>
        <a:p>
          <a:pPr algn="ctr">
            <a:buFont typeface="Arial" pitchFamily="34" charset="0"/>
            <a:buNone/>
          </a:pPr>
          <a:r>
            <a:rPr lang="en-US" sz="1300" b="1" dirty="0" err="1">
              <a:latin typeface="Garamond" charset="0"/>
              <a:ea typeface="Garamond" charset="0"/>
              <a:cs typeface="Garamond" charset="0"/>
            </a:rPr>
            <a:t>Promoción</a:t>
          </a:r>
          <a:r>
            <a:rPr lang="en-US" sz="1300" b="1" dirty="0">
              <a:latin typeface="Garamond" charset="0"/>
              <a:ea typeface="Garamond" charset="0"/>
              <a:cs typeface="Garamond" charset="0"/>
            </a:rPr>
            <a:t> de la </a:t>
          </a:r>
          <a:r>
            <a:rPr lang="en-US" sz="1300" b="1" dirty="0" err="1">
              <a:latin typeface="Garamond" charset="0"/>
              <a:ea typeface="Garamond" charset="0"/>
              <a:cs typeface="Garamond" charset="0"/>
            </a:rPr>
            <a:t>competencia</a:t>
          </a:r>
          <a:endParaRPr lang="en-US" sz="1300" b="1" dirty="0">
            <a:latin typeface="Garamond" charset="0"/>
            <a:ea typeface="Garamond" charset="0"/>
            <a:cs typeface="Garamond" charset="0"/>
          </a:endParaRPr>
        </a:p>
        <a:p>
          <a:pPr algn="ctr">
            <a:buFont typeface="Arial" pitchFamily="34" charset="0"/>
            <a:buNone/>
          </a:pPr>
          <a:endParaRPr lang="en-US" sz="1300" b="1" dirty="0">
            <a:latin typeface="Garamond" charset="0"/>
            <a:ea typeface="Garamond" charset="0"/>
            <a:cs typeface="Garamond" charset="0"/>
          </a:endParaRPr>
        </a:p>
        <a:p>
          <a:pPr algn="ctr">
            <a:buFont typeface="Arial" pitchFamily="34" charset="0"/>
            <a:buChar char="•"/>
          </a:pPr>
          <a:r>
            <a:rPr lang="en-US" sz="1100" dirty="0" err="1">
              <a:latin typeface="Garamond" charset="0"/>
              <a:ea typeface="Garamond" charset="0"/>
              <a:cs typeface="Garamond" charset="0"/>
            </a:rPr>
            <a:t>Criterios</a:t>
          </a:r>
          <a:r>
            <a:rPr lang="en-US" sz="1100" dirty="0">
              <a:latin typeface="Garamond" charset="0"/>
              <a:ea typeface="Garamond" charset="0"/>
              <a:cs typeface="Garamond" charset="0"/>
            </a:rPr>
            <a:t> para determiner </a:t>
          </a:r>
          <a:r>
            <a:rPr lang="en-US" sz="1100" dirty="0" err="1">
              <a:latin typeface="Garamond" charset="0"/>
              <a:ea typeface="Garamond" charset="0"/>
              <a:cs typeface="Garamond" charset="0"/>
            </a:rPr>
            <a:t>agentes</a:t>
          </a:r>
          <a:r>
            <a:rPr lang="en-US" sz="1100" dirty="0">
              <a:latin typeface="Garamond" charset="0"/>
              <a:ea typeface="Garamond" charset="0"/>
              <a:cs typeface="Garamond" charset="0"/>
            </a:rPr>
            <a:t> </a:t>
          </a:r>
          <a:r>
            <a:rPr lang="en-US" sz="1100" dirty="0" err="1">
              <a:latin typeface="Garamond" charset="0"/>
              <a:ea typeface="Garamond" charset="0"/>
              <a:cs typeface="Garamond" charset="0"/>
            </a:rPr>
            <a:t>económicos</a:t>
          </a:r>
          <a:r>
            <a:rPr lang="en-US" sz="1100" dirty="0">
              <a:latin typeface="Garamond" charset="0"/>
              <a:ea typeface="Garamond" charset="0"/>
              <a:cs typeface="Garamond" charset="0"/>
            </a:rPr>
            <a:t> </a:t>
          </a:r>
          <a:r>
            <a:rPr lang="en-US" sz="1100" dirty="0" err="1">
              <a:latin typeface="Garamond" charset="0"/>
              <a:ea typeface="Garamond" charset="0"/>
              <a:cs typeface="Garamond" charset="0"/>
            </a:rPr>
            <a:t>preponderantes</a:t>
          </a:r>
          <a:endParaRPr lang="en-US" sz="1100" dirty="0">
            <a:latin typeface="Garamond" charset="0"/>
            <a:ea typeface="Garamond" charset="0"/>
            <a:cs typeface="Garamond" charset="0"/>
          </a:endParaRPr>
        </a:p>
        <a:p>
          <a:pPr algn="ctr">
            <a:buFont typeface="Arial" pitchFamily="34" charset="0"/>
            <a:buChar char="•"/>
          </a:pPr>
          <a:r>
            <a:rPr lang="en-US" sz="1100" dirty="0" err="1">
              <a:latin typeface="Garamond" charset="0"/>
              <a:ea typeface="Garamond" charset="0"/>
              <a:cs typeface="Garamond" charset="0"/>
            </a:rPr>
            <a:t>Regulación</a:t>
          </a:r>
          <a:r>
            <a:rPr lang="en-US" sz="1100" dirty="0">
              <a:latin typeface="Garamond" charset="0"/>
              <a:ea typeface="Garamond" charset="0"/>
              <a:cs typeface="Garamond" charset="0"/>
            </a:rPr>
            <a:t> de </a:t>
          </a:r>
          <a:r>
            <a:rPr lang="en-US" sz="1100" dirty="0" err="1">
              <a:latin typeface="Garamond" charset="0"/>
              <a:ea typeface="Garamond" charset="0"/>
              <a:cs typeface="Garamond" charset="0"/>
            </a:rPr>
            <a:t>poder</a:t>
          </a:r>
          <a:r>
            <a:rPr lang="en-US" sz="1100" dirty="0">
              <a:latin typeface="Garamond" charset="0"/>
              <a:ea typeface="Garamond" charset="0"/>
              <a:cs typeface="Garamond" charset="0"/>
            </a:rPr>
            <a:t> </a:t>
          </a:r>
          <a:r>
            <a:rPr lang="en-US" sz="1100" dirty="0" err="1">
              <a:latin typeface="Garamond" charset="0"/>
              <a:ea typeface="Garamond" charset="0"/>
              <a:cs typeface="Garamond" charset="0"/>
            </a:rPr>
            <a:t>sustancial</a:t>
          </a:r>
          <a:r>
            <a:rPr lang="en-US" sz="1100" dirty="0">
              <a:latin typeface="Garamond" charset="0"/>
              <a:ea typeface="Garamond" charset="0"/>
              <a:cs typeface="Garamond" charset="0"/>
            </a:rPr>
            <a:t> de </a:t>
          </a:r>
          <a:r>
            <a:rPr lang="en-US" sz="1100" dirty="0" err="1">
              <a:latin typeface="Garamond" charset="0"/>
              <a:ea typeface="Garamond" charset="0"/>
              <a:cs typeface="Garamond" charset="0"/>
            </a:rPr>
            <a:t>mercado</a:t>
          </a:r>
          <a:endParaRPr lang="en-US" sz="1100" dirty="0">
            <a:latin typeface="Garamond" charset="0"/>
            <a:ea typeface="Garamond" charset="0"/>
            <a:cs typeface="Garamond" charset="0"/>
          </a:endParaRPr>
        </a:p>
        <a:p>
          <a:pPr algn="ctr">
            <a:buFont typeface="Arial" pitchFamily="34" charset="0"/>
            <a:buChar char="•"/>
          </a:pPr>
          <a:r>
            <a:rPr lang="en-US" sz="1100" dirty="0">
              <a:latin typeface="Garamond" charset="0"/>
              <a:ea typeface="Garamond" charset="0"/>
              <a:cs typeface="Garamond" charset="0"/>
            </a:rPr>
            <a:t>Must carry / Must offer</a:t>
          </a:r>
          <a:endParaRPr lang="es-ES" sz="1100" dirty="0">
            <a:latin typeface="Garamond" charset="0"/>
            <a:ea typeface="Garamond" charset="0"/>
            <a:cs typeface="Garamond" charset="0"/>
          </a:endParaRPr>
        </a:p>
      </dgm:t>
    </dgm:pt>
    <dgm:pt modelId="{EA448745-5F19-4030-9131-E415B2682C04}" type="parTrans" cxnId="{1B116008-D69A-44D4-973F-FA5F47224DC7}">
      <dgm:prSet/>
      <dgm:spPr/>
      <dgm:t>
        <a:bodyPr/>
        <a:lstStyle/>
        <a:p>
          <a:endParaRPr lang="es-ES">
            <a:latin typeface="Garamond" charset="0"/>
            <a:ea typeface="Garamond" charset="0"/>
            <a:cs typeface="Garamond" charset="0"/>
          </a:endParaRPr>
        </a:p>
      </dgm:t>
    </dgm:pt>
    <dgm:pt modelId="{467EEC1B-7052-4E4D-9793-389164868576}" type="sibTrans" cxnId="{1B116008-D69A-44D4-973F-FA5F47224DC7}">
      <dgm:prSet/>
      <dgm:spPr/>
      <dgm:t>
        <a:bodyPr/>
        <a:lstStyle/>
        <a:p>
          <a:endParaRPr lang="es-ES">
            <a:latin typeface="Garamond" charset="0"/>
            <a:ea typeface="Garamond" charset="0"/>
            <a:cs typeface="Garamond" charset="0"/>
          </a:endParaRPr>
        </a:p>
      </dgm:t>
    </dgm:pt>
    <dgm:pt modelId="{CDE2E03E-ADE8-47FC-9224-BBA995E2E32D}">
      <dgm:prSet phldrT="[Texto]" custT="1"/>
      <dgm:spPr>
        <a:solidFill>
          <a:schemeClr val="bg1"/>
        </a:solidFill>
      </dgm:spPr>
      <dgm:t>
        <a:bodyPr/>
        <a:lstStyle/>
        <a:p>
          <a:pPr>
            <a:buFont typeface="Arial" pitchFamily="34" charset="0"/>
            <a:buNone/>
          </a:pPr>
          <a:endParaRPr lang="en-US" sz="1200" b="1" dirty="0">
            <a:latin typeface="Garamond" charset="0"/>
            <a:ea typeface="Garamond" charset="0"/>
            <a:cs typeface="Garamond" charset="0"/>
          </a:endParaRPr>
        </a:p>
        <a:p>
          <a:pPr>
            <a:buFont typeface="Arial" pitchFamily="34" charset="0"/>
            <a:buNone/>
          </a:pPr>
          <a:r>
            <a:rPr lang="en-US" sz="1300" b="1" dirty="0" err="1">
              <a:latin typeface="Garamond" charset="0"/>
              <a:ea typeface="Garamond" charset="0"/>
              <a:cs typeface="Garamond" charset="0"/>
            </a:rPr>
            <a:t>Protección</a:t>
          </a:r>
          <a:r>
            <a:rPr lang="en-US" sz="1300" b="1" dirty="0">
              <a:latin typeface="Garamond" charset="0"/>
              <a:ea typeface="Garamond" charset="0"/>
              <a:cs typeface="Garamond" charset="0"/>
            </a:rPr>
            <a:t> de Derechos </a:t>
          </a:r>
          <a:r>
            <a:rPr lang="en-US" sz="1300" b="1" dirty="0" err="1">
              <a:latin typeface="Garamond" charset="0"/>
              <a:ea typeface="Garamond" charset="0"/>
              <a:cs typeface="Garamond" charset="0"/>
            </a:rPr>
            <a:t>Fundamentales</a:t>
          </a:r>
          <a:endParaRPr lang="en-US" sz="1300" b="1" dirty="0">
            <a:latin typeface="Garamond" charset="0"/>
            <a:ea typeface="Garamond" charset="0"/>
            <a:cs typeface="Garamond" charset="0"/>
          </a:endParaRPr>
        </a:p>
        <a:p>
          <a:pPr>
            <a:buFont typeface="Arial" pitchFamily="34" charset="0"/>
            <a:buNone/>
          </a:pPr>
          <a:endParaRPr lang="en-US" sz="1300" b="1" dirty="0">
            <a:latin typeface="Garamond" charset="0"/>
            <a:ea typeface="Garamond" charset="0"/>
            <a:cs typeface="Garamond" charset="0"/>
          </a:endParaRPr>
        </a:p>
        <a:p>
          <a:pPr>
            <a:buFont typeface="Arial" pitchFamily="34" charset="0"/>
            <a:buChar char="•"/>
          </a:pPr>
          <a:r>
            <a:rPr lang="en-US" sz="1100" dirty="0">
              <a:latin typeface="Garamond" charset="0"/>
              <a:ea typeface="Garamond" charset="0"/>
              <a:cs typeface="Garamond" charset="0"/>
            </a:rPr>
            <a:t>Derecho de </a:t>
          </a:r>
          <a:r>
            <a:rPr lang="en-US" sz="1100" dirty="0" err="1">
              <a:latin typeface="Garamond" charset="0"/>
              <a:ea typeface="Garamond" charset="0"/>
              <a:cs typeface="Garamond" charset="0"/>
            </a:rPr>
            <a:t>acceso</a:t>
          </a:r>
          <a:r>
            <a:rPr lang="en-US" sz="1100" dirty="0">
              <a:latin typeface="Garamond" charset="0"/>
              <a:ea typeface="Garamond" charset="0"/>
              <a:cs typeface="Garamond" charset="0"/>
            </a:rPr>
            <a:t> a las TIC, a Internet y a </a:t>
          </a:r>
          <a:r>
            <a:rPr lang="en-US" sz="1100" dirty="0" err="1">
              <a:latin typeface="Garamond" charset="0"/>
              <a:ea typeface="Garamond" charset="0"/>
              <a:cs typeface="Garamond" charset="0"/>
            </a:rPr>
            <a:t>los</a:t>
          </a:r>
          <a:r>
            <a:rPr lang="en-US" sz="1100" dirty="0">
              <a:latin typeface="Garamond" charset="0"/>
              <a:ea typeface="Garamond" charset="0"/>
              <a:cs typeface="Garamond" charset="0"/>
            </a:rPr>
            <a:t> </a:t>
          </a:r>
          <a:r>
            <a:rPr lang="en-US" sz="1100" dirty="0" err="1">
              <a:latin typeface="Garamond" charset="0"/>
              <a:ea typeface="Garamond" charset="0"/>
              <a:cs typeface="Garamond" charset="0"/>
            </a:rPr>
            <a:t>servicios</a:t>
          </a:r>
          <a:r>
            <a:rPr lang="en-US" sz="1100" dirty="0">
              <a:latin typeface="Garamond" charset="0"/>
              <a:ea typeface="Garamond" charset="0"/>
              <a:cs typeface="Garamond" charset="0"/>
            </a:rPr>
            <a:t> de Banda </a:t>
          </a:r>
          <a:r>
            <a:rPr lang="en-US" sz="1100" dirty="0" err="1">
              <a:latin typeface="Garamond" charset="0"/>
              <a:ea typeface="Garamond" charset="0"/>
              <a:cs typeface="Garamond" charset="0"/>
            </a:rPr>
            <a:t>Ancha</a:t>
          </a:r>
          <a:endParaRPr lang="en-US" sz="1100" dirty="0">
            <a:latin typeface="Garamond" charset="0"/>
            <a:ea typeface="Garamond" charset="0"/>
            <a:cs typeface="Garamond" charset="0"/>
          </a:endParaRPr>
        </a:p>
        <a:p>
          <a:pPr>
            <a:buFont typeface="Arial" pitchFamily="34" charset="0"/>
            <a:buChar char="•"/>
          </a:pPr>
          <a:r>
            <a:rPr lang="es-MX" sz="1100" dirty="0">
              <a:latin typeface="Garamond" charset="0"/>
              <a:ea typeface="Garamond" charset="0"/>
              <a:cs typeface="Garamond" charset="0"/>
            </a:rPr>
            <a:t>Derechos de usuarios</a:t>
          </a:r>
        </a:p>
        <a:p>
          <a:pPr>
            <a:buFont typeface="Arial" pitchFamily="34" charset="0"/>
            <a:buChar char="•"/>
          </a:pPr>
          <a:r>
            <a:rPr lang="es-MX" sz="1100" dirty="0">
              <a:latin typeface="Garamond" charset="0"/>
              <a:ea typeface="Garamond" charset="0"/>
              <a:cs typeface="Garamond" charset="0"/>
            </a:rPr>
            <a:t>Derechos de audiencias</a:t>
          </a:r>
        </a:p>
        <a:p>
          <a:pPr>
            <a:buFont typeface="Arial" pitchFamily="34" charset="0"/>
            <a:buChar char="•"/>
          </a:pPr>
          <a:endParaRPr lang="es-MX" sz="1400" dirty="0">
            <a:latin typeface="Garamond" charset="0"/>
            <a:ea typeface="Garamond" charset="0"/>
            <a:cs typeface="Garamond" charset="0"/>
          </a:endParaRPr>
        </a:p>
        <a:p>
          <a:pPr>
            <a:buFont typeface="Arial" pitchFamily="34" charset="0"/>
            <a:buChar char="•"/>
          </a:pPr>
          <a:endParaRPr lang="es-MX" sz="1400" dirty="0">
            <a:latin typeface="Garamond" charset="0"/>
            <a:ea typeface="Garamond" charset="0"/>
            <a:cs typeface="Garamond" charset="0"/>
          </a:endParaRPr>
        </a:p>
        <a:p>
          <a:pPr>
            <a:buFont typeface="Arial" pitchFamily="34" charset="0"/>
            <a:buChar char="•"/>
          </a:pPr>
          <a:endParaRPr lang="es-ES" sz="1400" dirty="0">
            <a:latin typeface="Garamond" charset="0"/>
            <a:ea typeface="Garamond" charset="0"/>
            <a:cs typeface="Garamond" charset="0"/>
          </a:endParaRPr>
        </a:p>
      </dgm:t>
    </dgm:pt>
    <dgm:pt modelId="{3EDDFDD0-DEB7-4F90-A712-B05192C90DB8}" type="parTrans" cxnId="{3BB1EE21-CBE8-429A-B235-D84C15DA65E6}">
      <dgm:prSet/>
      <dgm:spPr/>
      <dgm:t>
        <a:bodyPr/>
        <a:lstStyle/>
        <a:p>
          <a:endParaRPr lang="es-ES">
            <a:latin typeface="Garamond" charset="0"/>
            <a:ea typeface="Garamond" charset="0"/>
            <a:cs typeface="Garamond" charset="0"/>
          </a:endParaRPr>
        </a:p>
      </dgm:t>
    </dgm:pt>
    <dgm:pt modelId="{28070D84-AC15-423E-A0A5-79FA78344D1B}" type="sibTrans" cxnId="{3BB1EE21-CBE8-429A-B235-D84C15DA65E6}">
      <dgm:prSet/>
      <dgm:spPr/>
      <dgm:t>
        <a:bodyPr/>
        <a:lstStyle/>
        <a:p>
          <a:endParaRPr lang="es-ES">
            <a:latin typeface="Garamond" charset="0"/>
            <a:ea typeface="Garamond" charset="0"/>
            <a:cs typeface="Garamond" charset="0"/>
          </a:endParaRPr>
        </a:p>
      </dgm:t>
    </dgm:pt>
    <dgm:pt modelId="{DE14F5CA-2AED-42D0-A2D3-301D38CC85BF}">
      <dgm:prSet phldrT="[Texto]" custT="1"/>
      <dgm:spPr>
        <a:solidFill>
          <a:schemeClr val="accent2">
            <a:lumMod val="20000"/>
            <a:lumOff val="80000"/>
          </a:schemeClr>
        </a:solidFill>
      </dgm:spPr>
      <dgm:t>
        <a:bodyPr/>
        <a:lstStyle/>
        <a:p>
          <a:pPr>
            <a:buFont typeface="Arial" pitchFamily="34" charset="0"/>
            <a:buNone/>
          </a:pPr>
          <a:r>
            <a:rPr lang="en-US" sz="1300" b="1" dirty="0" smtClean="0">
              <a:latin typeface="Garamond" charset="0"/>
              <a:ea typeface="Garamond" charset="0"/>
              <a:cs typeface="Garamond" charset="0"/>
            </a:rPr>
            <a:t>PROYECTOS DE ACCESO UNIVERSAL</a:t>
          </a:r>
        </a:p>
        <a:p>
          <a:pPr>
            <a:buFont typeface="Arial" pitchFamily="34" charset="0"/>
            <a:buNone/>
          </a:pPr>
          <a:endParaRPr lang="en-US" sz="200" b="1" dirty="0">
            <a:latin typeface="Garamond" charset="0"/>
            <a:ea typeface="Garamond" charset="0"/>
            <a:cs typeface="Garamond" charset="0"/>
          </a:endParaRPr>
        </a:p>
        <a:p>
          <a:pPr>
            <a:buFont typeface="Arial" pitchFamily="34" charset="0"/>
            <a:buChar char="•"/>
          </a:pPr>
          <a:r>
            <a:rPr lang="en-US" sz="1200" b="1" dirty="0" smtClean="0">
              <a:solidFill>
                <a:srgbClr val="C00000"/>
              </a:solidFill>
              <a:latin typeface="Garamond" charset="0"/>
              <a:ea typeface="Garamond" charset="0"/>
              <a:cs typeface="Garamond" charset="0"/>
            </a:rPr>
            <a:t>RED COMPARTIDA </a:t>
          </a:r>
        </a:p>
        <a:p>
          <a:pPr>
            <a:buFont typeface="Arial" pitchFamily="34" charset="0"/>
            <a:buChar char="•"/>
          </a:pPr>
          <a:r>
            <a:rPr lang="en-US" sz="1200" b="1" dirty="0" smtClean="0">
              <a:solidFill>
                <a:srgbClr val="C00000"/>
              </a:solidFill>
              <a:latin typeface="Garamond" charset="0"/>
              <a:ea typeface="Garamond" charset="0"/>
              <a:cs typeface="Garamond" charset="0"/>
            </a:rPr>
            <a:t>INFRAESTRUCTURA PASIVA</a:t>
          </a:r>
        </a:p>
        <a:p>
          <a:pPr>
            <a:buFont typeface="Arial" pitchFamily="34" charset="0"/>
            <a:buChar char="•"/>
          </a:pPr>
          <a:r>
            <a:rPr lang="en-US" sz="1200" b="1" dirty="0" smtClean="0">
              <a:solidFill>
                <a:srgbClr val="C00000"/>
              </a:solidFill>
              <a:latin typeface="Garamond" charset="0"/>
              <a:ea typeface="Garamond" charset="0"/>
              <a:cs typeface="Garamond" charset="0"/>
            </a:rPr>
            <a:t>RED TRONCAL </a:t>
          </a:r>
        </a:p>
        <a:p>
          <a:pPr>
            <a:buFont typeface="Arial" pitchFamily="34" charset="0"/>
            <a:buChar char="•"/>
          </a:pPr>
          <a:r>
            <a:rPr lang="en-US" sz="1200" b="1" dirty="0" smtClean="0">
              <a:solidFill>
                <a:srgbClr val="C00000"/>
              </a:solidFill>
              <a:latin typeface="Garamond" charset="0"/>
              <a:ea typeface="Garamond" charset="0"/>
              <a:cs typeface="Garamond" charset="0"/>
            </a:rPr>
            <a:t>MÉXICO CONECTADO </a:t>
          </a:r>
        </a:p>
        <a:p>
          <a:pPr>
            <a:buFont typeface="Arial" pitchFamily="34" charset="0"/>
            <a:buChar char="•"/>
          </a:pPr>
          <a:r>
            <a:rPr lang="en-US" sz="1200" b="1" dirty="0" smtClean="0">
              <a:solidFill>
                <a:srgbClr val="C00000"/>
              </a:solidFill>
              <a:latin typeface="Garamond" charset="0"/>
              <a:ea typeface="Garamond" charset="0"/>
              <a:cs typeface="Garamond" charset="0"/>
            </a:rPr>
            <a:t>PUNTOS MEXICO CONECTADO</a:t>
          </a:r>
        </a:p>
        <a:p>
          <a:pPr>
            <a:buFont typeface="Arial" pitchFamily="34" charset="0"/>
            <a:buChar char="•"/>
          </a:pPr>
          <a:r>
            <a:rPr lang="en-US" sz="1200" dirty="0" smtClean="0">
              <a:latin typeface="Garamond" charset="0"/>
              <a:ea typeface="Garamond" charset="0"/>
              <a:cs typeface="Garamond" charset="0"/>
            </a:rPr>
            <a:t>TDT</a:t>
          </a:r>
          <a:endParaRPr lang="en-US" sz="1200" dirty="0">
            <a:latin typeface="Garamond" charset="0"/>
            <a:ea typeface="Garamond" charset="0"/>
            <a:cs typeface="Garamond" charset="0"/>
          </a:endParaRPr>
        </a:p>
        <a:p>
          <a:pPr>
            <a:buFont typeface="Arial" pitchFamily="34" charset="0"/>
            <a:buChar char="•"/>
          </a:pPr>
          <a:endParaRPr lang="en-US" sz="1000" dirty="0">
            <a:latin typeface="Garamond" charset="0"/>
            <a:ea typeface="Garamond" charset="0"/>
            <a:cs typeface="Garamond" charset="0"/>
          </a:endParaRPr>
        </a:p>
      </dgm:t>
    </dgm:pt>
    <dgm:pt modelId="{316A6BD7-B216-4971-83A4-8E96539EACC4}" type="parTrans" cxnId="{F25975F5-AF08-44C4-8DD3-B438D9F94967}">
      <dgm:prSet/>
      <dgm:spPr/>
      <dgm:t>
        <a:bodyPr/>
        <a:lstStyle/>
        <a:p>
          <a:endParaRPr lang="es-ES">
            <a:latin typeface="Garamond" charset="0"/>
            <a:ea typeface="Garamond" charset="0"/>
            <a:cs typeface="Garamond" charset="0"/>
          </a:endParaRPr>
        </a:p>
      </dgm:t>
    </dgm:pt>
    <dgm:pt modelId="{AACA9708-26D8-49AF-946C-7476201A1D0B}" type="sibTrans" cxnId="{F25975F5-AF08-44C4-8DD3-B438D9F94967}">
      <dgm:prSet/>
      <dgm:spPr/>
      <dgm:t>
        <a:bodyPr/>
        <a:lstStyle/>
        <a:p>
          <a:endParaRPr lang="es-ES">
            <a:latin typeface="Garamond" charset="0"/>
            <a:ea typeface="Garamond" charset="0"/>
            <a:cs typeface="Garamond" charset="0"/>
          </a:endParaRPr>
        </a:p>
      </dgm:t>
    </dgm:pt>
    <dgm:pt modelId="{40B1E5C1-5CA6-4AC0-8901-7114952A4C94}" type="pres">
      <dgm:prSet presAssocID="{5755E1AB-ED9F-4127-B692-E1247BB32331}" presName="diagram" presStyleCnt="0">
        <dgm:presLayoutVars>
          <dgm:chMax val="1"/>
          <dgm:dir/>
          <dgm:animLvl val="ctr"/>
          <dgm:resizeHandles val="exact"/>
        </dgm:presLayoutVars>
      </dgm:prSet>
      <dgm:spPr/>
      <dgm:t>
        <a:bodyPr/>
        <a:lstStyle/>
        <a:p>
          <a:endParaRPr lang="es-ES_tradnl"/>
        </a:p>
      </dgm:t>
    </dgm:pt>
    <dgm:pt modelId="{3BA12B4F-466B-4C54-B514-CA8ADD8BEB5C}" type="pres">
      <dgm:prSet presAssocID="{5755E1AB-ED9F-4127-B692-E1247BB32331}" presName="matrix" presStyleCnt="0"/>
      <dgm:spPr/>
    </dgm:pt>
    <dgm:pt modelId="{F9B757A5-5CCE-45F0-8067-21EF42C1C7A1}" type="pres">
      <dgm:prSet presAssocID="{5755E1AB-ED9F-4127-B692-E1247BB32331}" presName="tile1" presStyleLbl="node1" presStyleIdx="0" presStyleCnt="4" custLinFactNeighborY="539"/>
      <dgm:spPr/>
      <dgm:t>
        <a:bodyPr/>
        <a:lstStyle/>
        <a:p>
          <a:endParaRPr lang="es-ES_tradnl"/>
        </a:p>
      </dgm:t>
    </dgm:pt>
    <dgm:pt modelId="{BD7C1AAC-37D9-4A90-8C6E-3C90D79F490D}" type="pres">
      <dgm:prSet presAssocID="{5755E1AB-ED9F-4127-B692-E1247BB32331}" presName="tile1text" presStyleLbl="node1" presStyleIdx="0" presStyleCnt="4">
        <dgm:presLayoutVars>
          <dgm:chMax val="0"/>
          <dgm:chPref val="0"/>
          <dgm:bulletEnabled val="1"/>
        </dgm:presLayoutVars>
      </dgm:prSet>
      <dgm:spPr/>
      <dgm:t>
        <a:bodyPr/>
        <a:lstStyle/>
        <a:p>
          <a:endParaRPr lang="es-ES_tradnl"/>
        </a:p>
      </dgm:t>
    </dgm:pt>
    <dgm:pt modelId="{55805124-D9F6-4DB6-B6F9-8571579971CC}" type="pres">
      <dgm:prSet presAssocID="{5755E1AB-ED9F-4127-B692-E1247BB32331}" presName="tile2" presStyleLbl="node1" presStyleIdx="1" presStyleCnt="4" custLinFactNeighborY="-3524"/>
      <dgm:spPr/>
      <dgm:t>
        <a:bodyPr/>
        <a:lstStyle/>
        <a:p>
          <a:endParaRPr lang="es-ES_tradnl"/>
        </a:p>
      </dgm:t>
    </dgm:pt>
    <dgm:pt modelId="{DD215FFA-7656-4B63-AB9C-F76DC6C16552}" type="pres">
      <dgm:prSet presAssocID="{5755E1AB-ED9F-4127-B692-E1247BB32331}" presName="tile2text" presStyleLbl="node1" presStyleIdx="1" presStyleCnt="4">
        <dgm:presLayoutVars>
          <dgm:chMax val="0"/>
          <dgm:chPref val="0"/>
          <dgm:bulletEnabled val="1"/>
        </dgm:presLayoutVars>
      </dgm:prSet>
      <dgm:spPr/>
      <dgm:t>
        <a:bodyPr/>
        <a:lstStyle/>
        <a:p>
          <a:endParaRPr lang="es-ES_tradnl"/>
        </a:p>
      </dgm:t>
    </dgm:pt>
    <dgm:pt modelId="{D0BB5741-E177-4488-B1F4-45961F9EC25E}" type="pres">
      <dgm:prSet presAssocID="{5755E1AB-ED9F-4127-B692-E1247BB32331}" presName="tile3" presStyleLbl="node1" presStyleIdx="2" presStyleCnt="4"/>
      <dgm:spPr/>
      <dgm:t>
        <a:bodyPr/>
        <a:lstStyle/>
        <a:p>
          <a:endParaRPr lang="es-ES_tradnl"/>
        </a:p>
      </dgm:t>
    </dgm:pt>
    <dgm:pt modelId="{1756A24F-0606-47C5-835B-333D151864C7}" type="pres">
      <dgm:prSet presAssocID="{5755E1AB-ED9F-4127-B692-E1247BB32331}" presName="tile3text" presStyleLbl="node1" presStyleIdx="2" presStyleCnt="4">
        <dgm:presLayoutVars>
          <dgm:chMax val="0"/>
          <dgm:chPref val="0"/>
          <dgm:bulletEnabled val="1"/>
        </dgm:presLayoutVars>
      </dgm:prSet>
      <dgm:spPr/>
      <dgm:t>
        <a:bodyPr/>
        <a:lstStyle/>
        <a:p>
          <a:endParaRPr lang="es-ES_tradnl"/>
        </a:p>
      </dgm:t>
    </dgm:pt>
    <dgm:pt modelId="{66CDD0BC-A576-499C-9D4A-A99E2FD67870}" type="pres">
      <dgm:prSet presAssocID="{5755E1AB-ED9F-4127-B692-E1247BB32331}" presName="tile4" presStyleLbl="node1" presStyleIdx="3" presStyleCnt="4"/>
      <dgm:spPr/>
      <dgm:t>
        <a:bodyPr/>
        <a:lstStyle/>
        <a:p>
          <a:endParaRPr lang="es-ES_tradnl"/>
        </a:p>
      </dgm:t>
    </dgm:pt>
    <dgm:pt modelId="{3905D935-90D8-495F-A9BA-A25763574512}" type="pres">
      <dgm:prSet presAssocID="{5755E1AB-ED9F-4127-B692-E1247BB32331}" presName="tile4text" presStyleLbl="node1" presStyleIdx="3" presStyleCnt="4">
        <dgm:presLayoutVars>
          <dgm:chMax val="0"/>
          <dgm:chPref val="0"/>
          <dgm:bulletEnabled val="1"/>
        </dgm:presLayoutVars>
      </dgm:prSet>
      <dgm:spPr/>
      <dgm:t>
        <a:bodyPr/>
        <a:lstStyle/>
        <a:p>
          <a:endParaRPr lang="es-ES_tradnl"/>
        </a:p>
      </dgm:t>
    </dgm:pt>
    <dgm:pt modelId="{7E90AE78-C74B-426C-83D2-1F88E4258450}" type="pres">
      <dgm:prSet presAssocID="{5755E1AB-ED9F-4127-B692-E1247BB32331}" presName="centerTile" presStyleLbl="fgShp" presStyleIdx="0" presStyleCnt="1" custScaleX="85224" custScaleY="63010" custLinFactNeighborX="786" custLinFactNeighborY="-5489">
        <dgm:presLayoutVars>
          <dgm:chMax val="0"/>
          <dgm:chPref val="0"/>
        </dgm:presLayoutVars>
      </dgm:prSet>
      <dgm:spPr/>
      <dgm:t>
        <a:bodyPr/>
        <a:lstStyle/>
        <a:p>
          <a:endParaRPr lang="es-ES_tradnl"/>
        </a:p>
      </dgm:t>
    </dgm:pt>
  </dgm:ptLst>
  <dgm:cxnLst>
    <dgm:cxn modelId="{3AB65BDD-C796-4F60-AEA4-D3DFE9BF6A1F}" type="presOf" srcId="{3FB0A068-8253-4B14-8139-80EFFF8F9AC8}" destId="{F9B757A5-5CCE-45F0-8067-21EF42C1C7A1}" srcOrd="0" destOrd="0" presId="urn:microsoft.com/office/officeart/2005/8/layout/matrix1"/>
    <dgm:cxn modelId="{44033F3E-7090-4B1D-AB76-753BAB671906}" type="presOf" srcId="{DE14F5CA-2AED-42D0-A2D3-301D38CC85BF}" destId="{66CDD0BC-A576-499C-9D4A-A99E2FD67870}" srcOrd="0" destOrd="0" presId="urn:microsoft.com/office/officeart/2005/8/layout/matrix1"/>
    <dgm:cxn modelId="{3BB1EE21-CBE8-429A-B235-D84C15DA65E6}" srcId="{85A60AED-396A-475B-A75C-2DD010794115}" destId="{CDE2E03E-ADE8-47FC-9224-BBA995E2E32D}" srcOrd="2" destOrd="0" parTransId="{3EDDFDD0-DEB7-4F90-A712-B05192C90DB8}" sibTransId="{28070D84-AC15-423E-A0A5-79FA78344D1B}"/>
    <dgm:cxn modelId="{7675DD45-F29E-40A8-9966-35C27BAEE30E}" type="presOf" srcId="{CDE2E03E-ADE8-47FC-9224-BBA995E2E32D}" destId="{D0BB5741-E177-4488-B1F4-45961F9EC25E}" srcOrd="0" destOrd="0" presId="urn:microsoft.com/office/officeart/2005/8/layout/matrix1"/>
    <dgm:cxn modelId="{1B116008-D69A-44D4-973F-FA5F47224DC7}" srcId="{85A60AED-396A-475B-A75C-2DD010794115}" destId="{D0C08ABD-1AD8-4E16-B26E-1159032A1676}" srcOrd="1" destOrd="0" parTransId="{EA448745-5F19-4030-9131-E415B2682C04}" sibTransId="{467EEC1B-7052-4E4D-9793-389164868576}"/>
    <dgm:cxn modelId="{C47595F9-B0FD-4473-B181-63A8E5C2AEBB}" type="presOf" srcId="{DE14F5CA-2AED-42D0-A2D3-301D38CC85BF}" destId="{3905D935-90D8-495F-A9BA-A25763574512}" srcOrd="1" destOrd="0" presId="urn:microsoft.com/office/officeart/2005/8/layout/matrix1"/>
    <dgm:cxn modelId="{948BB73F-5C72-4EE7-8C16-6A14B25C38D1}" type="presOf" srcId="{5755E1AB-ED9F-4127-B692-E1247BB32331}" destId="{40B1E5C1-5CA6-4AC0-8901-7114952A4C94}" srcOrd="0" destOrd="0" presId="urn:microsoft.com/office/officeart/2005/8/layout/matrix1"/>
    <dgm:cxn modelId="{F25975F5-AF08-44C4-8DD3-B438D9F94967}" srcId="{85A60AED-396A-475B-A75C-2DD010794115}" destId="{DE14F5CA-2AED-42D0-A2D3-301D38CC85BF}" srcOrd="3" destOrd="0" parTransId="{316A6BD7-B216-4971-83A4-8E96539EACC4}" sibTransId="{AACA9708-26D8-49AF-946C-7476201A1D0B}"/>
    <dgm:cxn modelId="{4F6811E6-4678-4D73-873A-A3BB278D062D}" type="presOf" srcId="{D0C08ABD-1AD8-4E16-B26E-1159032A1676}" destId="{DD215FFA-7656-4B63-AB9C-F76DC6C16552}" srcOrd="1" destOrd="0" presId="urn:microsoft.com/office/officeart/2005/8/layout/matrix1"/>
    <dgm:cxn modelId="{C6ADE0CB-95C2-46C8-ABD5-44A9D9414262}" type="presOf" srcId="{D0C08ABD-1AD8-4E16-B26E-1159032A1676}" destId="{55805124-D9F6-4DB6-B6F9-8571579971CC}" srcOrd="0" destOrd="0" presId="urn:microsoft.com/office/officeart/2005/8/layout/matrix1"/>
    <dgm:cxn modelId="{6C7721B1-AA13-4E12-81CB-1029C86A3756}" type="presOf" srcId="{CDE2E03E-ADE8-47FC-9224-BBA995E2E32D}" destId="{1756A24F-0606-47C5-835B-333D151864C7}" srcOrd="1" destOrd="0" presId="urn:microsoft.com/office/officeart/2005/8/layout/matrix1"/>
    <dgm:cxn modelId="{238DE7CF-11CA-4EB8-810D-E91BE3F6D06F}" type="presOf" srcId="{85A60AED-396A-475B-A75C-2DD010794115}" destId="{7E90AE78-C74B-426C-83D2-1F88E4258450}" srcOrd="0" destOrd="0" presId="urn:microsoft.com/office/officeart/2005/8/layout/matrix1"/>
    <dgm:cxn modelId="{A9D5FE38-DD43-49C6-A313-57EAD40B298C}" srcId="{5755E1AB-ED9F-4127-B692-E1247BB32331}" destId="{85A60AED-396A-475B-A75C-2DD010794115}" srcOrd="0" destOrd="0" parTransId="{371BC3FB-C347-49CB-A950-9115366106A5}" sibTransId="{775BAE3E-F568-43A3-8101-564B8704B3C8}"/>
    <dgm:cxn modelId="{BFD06520-D2A0-4C80-831A-62D75CD49A6D}" type="presOf" srcId="{3FB0A068-8253-4B14-8139-80EFFF8F9AC8}" destId="{BD7C1AAC-37D9-4A90-8C6E-3C90D79F490D}" srcOrd="1" destOrd="0" presId="urn:microsoft.com/office/officeart/2005/8/layout/matrix1"/>
    <dgm:cxn modelId="{16F8022F-F3BD-45BC-AFE9-BF2C522A8596}" srcId="{85A60AED-396A-475B-A75C-2DD010794115}" destId="{3FB0A068-8253-4B14-8139-80EFFF8F9AC8}" srcOrd="0" destOrd="0" parTransId="{4BF083A5-1045-470B-B7A3-E6585EA7F03A}" sibTransId="{3A5DBC08-22B5-41FD-8CC1-2C3069E4B567}"/>
    <dgm:cxn modelId="{163962AB-5680-4C72-8504-9842A441F9DC}" type="presParOf" srcId="{40B1E5C1-5CA6-4AC0-8901-7114952A4C94}" destId="{3BA12B4F-466B-4C54-B514-CA8ADD8BEB5C}" srcOrd="0" destOrd="0" presId="urn:microsoft.com/office/officeart/2005/8/layout/matrix1"/>
    <dgm:cxn modelId="{83E34F0C-BFE0-4CDC-8CFF-5F5090EBB65D}" type="presParOf" srcId="{3BA12B4F-466B-4C54-B514-CA8ADD8BEB5C}" destId="{F9B757A5-5CCE-45F0-8067-21EF42C1C7A1}" srcOrd="0" destOrd="0" presId="urn:microsoft.com/office/officeart/2005/8/layout/matrix1"/>
    <dgm:cxn modelId="{A64CD980-3394-4D45-97EE-2798F42EA303}" type="presParOf" srcId="{3BA12B4F-466B-4C54-B514-CA8ADD8BEB5C}" destId="{BD7C1AAC-37D9-4A90-8C6E-3C90D79F490D}" srcOrd="1" destOrd="0" presId="urn:microsoft.com/office/officeart/2005/8/layout/matrix1"/>
    <dgm:cxn modelId="{24CBCB19-4BCC-44A9-8A85-32392F1A2358}" type="presParOf" srcId="{3BA12B4F-466B-4C54-B514-CA8ADD8BEB5C}" destId="{55805124-D9F6-4DB6-B6F9-8571579971CC}" srcOrd="2" destOrd="0" presId="urn:microsoft.com/office/officeart/2005/8/layout/matrix1"/>
    <dgm:cxn modelId="{EC17A001-862A-4DA2-B419-824907E858EF}" type="presParOf" srcId="{3BA12B4F-466B-4C54-B514-CA8ADD8BEB5C}" destId="{DD215FFA-7656-4B63-AB9C-F76DC6C16552}" srcOrd="3" destOrd="0" presId="urn:microsoft.com/office/officeart/2005/8/layout/matrix1"/>
    <dgm:cxn modelId="{5246990B-4A7A-4128-98BA-2A537A1BB85E}" type="presParOf" srcId="{3BA12B4F-466B-4C54-B514-CA8ADD8BEB5C}" destId="{D0BB5741-E177-4488-B1F4-45961F9EC25E}" srcOrd="4" destOrd="0" presId="urn:microsoft.com/office/officeart/2005/8/layout/matrix1"/>
    <dgm:cxn modelId="{CB5108D6-29DB-4E7E-9E6E-56C4C66A080A}" type="presParOf" srcId="{3BA12B4F-466B-4C54-B514-CA8ADD8BEB5C}" destId="{1756A24F-0606-47C5-835B-333D151864C7}" srcOrd="5" destOrd="0" presId="urn:microsoft.com/office/officeart/2005/8/layout/matrix1"/>
    <dgm:cxn modelId="{F8834586-9538-432A-8EC0-56BFDF1928FB}" type="presParOf" srcId="{3BA12B4F-466B-4C54-B514-CA8ADD8BEB5C}" destId="{66CDD0BC-A576-499C-9D4A-A99E2FD67870}" srcOrd="6" destOrd="0" presId="urn:microsoft.com/office/officeart/2005/8/layout/matrix1"/>
    <dgm:cxn modelId="{416D2E6E-4834-4A76-9903-D00A19C0543C}" type="presParOf" srcId="{3BA12B4F-466B-4C54-B514-CA8ADD8BEB5C}" destId="{3905D935-90D8-495F-A9BA-A25763574512}" srcOrd="7" destOrd="0" presId="urn:microsoft.com/office/officeart/2005/8/layout/matrix1"/>
    <dgm:cxn modelId="{DF242349-6E6D-45DB-8E1E-B503A163F1F4}" type="presParOf" srcId="{40B1E5C1-5CA6-4AC0-8901-7114952A4C94}" destId="{7E90AE78-C74B-426C-83D2-1F88E4258450}" srcOrd="1" destOrd="0" presId="urn:microsoft.com/office/officeart/2005/8/layout/matrix1"/>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79B46-1C04-2F45-A611-4408E4D833F7}">
      <dsp:nvSpPr>
        <dsp:cNvPr id="0" name=""/>
        <dsp:cNvSpPr/>
      </dsp:nvSpPr>
      <dsp:spPr>
        <a:xfrm>
          <a:off x="3712" y="602429"/>
          <a:ext cx="1529897" cy="537933"/>
        </a:xfrm>
        <a:prstGeom prst="chevron">
          <a:avLst/>
        </a:prstGeom>
        <a:gradFill rotWithShape="0">
          <a:gsLst>
            <a:gs pos="0">
              <a:schemeClr val="accent2">
                <a:alpha val="90000"/>
                <a:hueOff val="0"/>
                <a:satOff val="0"/>
                <a:lumOff val="0"/>
                <a:alphaOff val="0"/>
                <a:tint val="100000"/>
                <a:shade val="100000"/>
                <a:satMod val="129999"/>
              </a:schemeClr>
            </a:gs>
            <a:gs pos="100000">
              <a:schemeClr val="accent2">
                <a:alpha val="90000"/>
                <a:hueOff val="0"/>
                <a:satOff val="0"/>
                <a:lumOff val="0"/>
                <a:alphaOff val="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55625">
            <a:lnSpc>
              <a:spcPct val="90000"/>
            </a:lnSpc>
            <a:spcBef>
              <a:spcPct val="0"/>
            </a:spcBef>
            <a:spcAft>
              <a:spcPct val="35000"/>
            </a:spcAft>
          </a:pPr>
          <a:r>
            <a:rPr lang="es-ES" sz="1250" kern="1200" dirty="0" smtClean="0">
              <a:latin typeface="Garamond" charset="0"/>
              <a:ea typeface="Garamond" charset="0"/>
              <a:cs typeface="Garamond" charset="0"/>
            </a:rPr>
            <a:t>Penetración de </a:t>
          </a:r>
          <a:r>
            <a:rPr lang="es-ES" sz="1250" i="1" kern="1200" dirty="0" err="1" smtClean="0">
              <a:latin typeface="Garamond" charset="0"/>
              <a:ea typeface="Garamond" charset="0"/>
              <a:cs typeface="Garamond" charset="0"/>
            </a:rPr>
            <a:t>smartphones</a:t>
          </a:r>
          <a:endParaRPr lang="es-ES_tradnl" sz="1250" kern="1200" dirty="0"/>
        </a:p>
      </dsp:txBody>
      <dsp:txXfrm>
        <a:off x="272679" y="602429"/>
        <a:ext cx="991964" cy="537933"/>
      </dsp:txXfrm>
    </dsp:sp>
    <dsp:sp modelId="{6764C7E1-F79C-BF43-8118-B9512C88A853}">
      <dsp:nvSpPr>
        <dsp:cNvPr id="0" name=""/>
        <dsp:cNvSpPr/>
      </dsp:nvSpPr>
      <dsp:spPr>
        <a:xfrm>
          <a:off x="1399126" y="602429"/>
          <a:ext cx="1344834" cy="537933"/>
        </a:xfrm>
        <a:prstGeom prst="chevron">
          <a:avLst/>
        </a:prstGeom>
        <a:gradFill rotWithShape="0">
          <a:gsLst>
            <a:gs pos="0">
              <a:schemeClr val="accent2">
                <a:alpha val="90000"/>
                <a:hueOff val="0"/>
                <a:satOff val="0"/>
                <a:lumOff val="0"/>
                <a:alphaOff val="-6667"/>
                <a:tint val="100000"/>
                <a:shade val="100000"/>
                <a:satMod val="129999"/>
              </a:schemeClr>
            </a:gs>
            <a:gs pos="100000">
              <a:schemeClr val="accent2">
                <a:alpha val="90000"/>
                <a:hueOff val="0"/>
                <a:satOff val="0"/>
                <a:lumOff val="0"/>
                <a:alphaOff val="-6667"/>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55625">
            <a:lnSpc>
              <a:spcPct val="90000"/>
            </a:lnSpc>
            <a:spcBef>
              <a:spcPct val="0"/>
            </a:spcBef>
            <a:spcAft>
              <a:spcPct val="35000"/>
            </a:spcAft>
          </a:pPr>
          <a:r>
            <a:rPr lang="es-ES" sz="1250" kern="1200" dirty="0" smtClean="0">
              <a:latin typeface="Garamond" charset="0"/>
              <a:ea typeface="Garamond" charset="0"/>
              <a:cs typeface="Garamond" charset="0"/>
            </a:rPr>
            <a:t>Cobertura 4G</a:t>
          </a:r>
        </a:p>
      </dsp:txBody>
      <dsp:txXfrm>
        <a:off x="1668093" y="602429"/>
        <a:ext cx="806901" cy="537933"/>
      </dsp:txXfrm>
    </dsp:sp>
    <dsp:sp modelId="{76E7CABE-C48E-004C-8155-94F6D11D5135}">
      <dsp:nvSpPr>
        <dsp:cNvPr id="0" name=""/>
        <dsp:cNvSpPr/>
      </dsp:nvSpPr>
      <dsp:spPr>
        <a:xfrm>
          <a:off x="2609477" y="602429"/>
          <a:ext cx="1344834" cy="537933"/>
        </a:xfrm>
        <a:prstGeom prst="chevron">
          <a:avLst/>
        </a:prstGeom>
        <a:gradFill rotWithShape="0">
          <a:gsLst>
            <a:gs pos="0">
              <a:schemeClr val="accent2">
                <a:alpha val="90000"/>
                <a:hueOff val="0"/>
                <a:satOff val="0"/>
                <a:lumOff val="0"/>
                <a:alphaOff val="-13333"/>
                <a:tint val="100000"/>
                <a:shade val="100000"/>
                <a:satMod val="129999"/>
              </a:schemeClr>
            </a:gs>
            <a:gs pos="100000">
              <a:schemeClr val="accent2">
                <a:alpha val="90000"/>
                <a:hueOff val="0"/>
                <a:satOff val="0"/>
                <a:lumOff val="0"/>
                <a:alphaOff val="-13333"/>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ES" sz="1100" kern="1200" dirty="0" smtClean="0">
              <a:latin typeface="Garamond" charset="0"/>
              <a:ea typeface="Garamond" charset="0"/>
              <a:cs typeface="Garamond" charset="0"/>
            </a:rPr>
            <a:t>Suscripciones</a:t>
          </a:r>
        </a:p>
        <a:p>
          <a:pPr lvl="0" algn="ctr" defTabSz="488950">
            <a:lnSpc>
              <a:spcPct val="90000"/>
            </a:lnSpc>
            <a:spcBef>
              <a:spcPct val="0"/>
            </a:spcBef>
            <a:spcAft>
              <a:spcPct val="35000"/>
            </a:spcAft>
          </a:pPr>
          <a:r>
            <a:rPr lang="es-ES" sz="1300" kern="1200" dirty="0" smtClean="0">
              <a:latin typeface="Garamond" charset="0"/>
              <a:ea typeface="Garamond" charset="0"/>
              <a:cs typeface="Garamond" charset="0"/>
            </a:rPr>
            <a:t>BAM</a:t>
          </a:r>
          <a:endParaRPr lang="es-ES_tradnl" sz="1300" kern="1200" dirty="0"/>
        </a:p>
      </dsp:txBody>
      <dsp:txXfrm>
        <a:off x="2878444" y="602429"/>
        <a:ext cx="806901" cy="537933"/>
      </dsp:txXfrm>
    </dsp:sp>
    <dsp:sp modelId="{C7CABFF4-6790-4A4D-9B88-894D38FAAD53}">
      <dsp:nvSpPr>
        <dsp:cNvPr id="0" name=""/>
        <dsp:cNvSpPr/>
      </dsp:nvSpPr>
      <dsp:spPr>
        <a:xfrm>
          <a:off x="3819828" y="602429"/>
          <a:ext cx="1344834" cy="537933"/>
        </a:xfrm>
        <a:prstGeom prst="chevron">
          <a:avLst/>
        </a:prstGeom>
        <a:gradFill rotWithShape="0">
          <a:gsLst>
            <a:gs pos="0">
              <a:schemeClr val="accent2">
                <a:alpha val="90000"/>
                <a:hueOff val="0"/>
                <a:satOff val="0"/>
                <a:lumOff val="0"/>
                <a:alphaOff val="-20000"/>
                <a:tint val="100000"/>
                <a:shade val="100000"/>
                <a:satMod val="129999"/>
              </a:schemeClr>
            </a:gs>
            <a:gs pos="100000">
              <a:schemeClr val="accent2">
                <a:alpha val="90000"/>
                <a:hueOff val="0"/>
                <a:satOff val="0"/>
                <a:lumOff val="0"/>
                <a:alphaOff val="-2000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ES" sz="1100" kern="1200" dirty="0" smtClean="0">
              <a:latin typeface="Garamond" charset="0"/>
              <a:ea typeface="Garamond" charset="0"/>
              <a:cs typeface="Garamond" charset="0"/>
            </a:rPr>
            <a:t>Suscripciones</a:t>
          </a:r>
        </a:p>
        <a:p>
          <a:pPr lvl="0" algn="ctr" defTabSz="488950">
            <a:lnSpc>
              <a:spcPct val="90000"/>
            </a:lnSpc>
            <a:spcBef>
              <a:spcPct val="0"/>
            </a:spcBef>
            <a:spcAft>
              <a:spcPct val="35000"/>
            </a:spcAft>
          </a:pPr>
          <a:r>
            <a:rPr lang="es-ES" sz="1300" kern="1200" dirty="0" smtClean="0">
              <a:latin typeface="Garamond" charset="0"/>
              <a:ea typeface="Garamond" charset="0"/>
              <a:cs typeface="Garamond" charset="0"/>
            </a:rPr>
            <a:t>BAF</a:t>
          </a:r>
          <a:endParaRPr lang="es-ES_tradnl" sz="1300" kern="1200" dirty="0"/>
        </a:p>
      </dsp:txBody>
      <dsp:txXfrm>
        <a:off x="4088795" y="602429"/>
        <a:ext cx="806901" cy="537933"/>
      </dsp:txXfrm>
    </dsp:sp>
    <dsp:sp modelId="{2AFB6CD5-2884-F340-B724-E6BF501C0BEB}">
      <dsp:nvSpPr>
        <dsp:cNvPr id="0" name=""/>
        <dsp:cNvSpPr/>
      </dsp:nvSpPr>
      <dsp:spPr>
        <a:xfrm>
          <a:off x="5030180" y="602429"/>
          <a:ext cx="1344834" cy="537933"/>
        </a:xfrm>
        <a:prstGeom prst="chevron">
          <a:avLst/>
        </a:prstGeom>
        <a:gradFill rotWithShape="0">
          <a:gsLst>
            <a:gs pos="0">
              <a:schemeClr val="accent2">
                <a:alpha val="90000"/>
                <a:hueOff val="0"/>
                <a:satOff val="0"/>
                <a:lumOff val="0"/>
                <a:alphaOff val="-26667"/>
                <a:tint val="100000"/>
                <a:shade val="100000"/>
                <a:satMod val="129999"/>
              </a:schemeClr>
            </a:gs>
            <a:gs pos="100000">
              <a:schemeClr val="accent2">
                <a:alpha val="90000"/>
                <a:hueOff val="0"/>
                <a:satOff val="0"/>
                <a:lumOff val="0"/>
                <a:alphaOff val="-26667"/>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s-ES" sz="1300" kern="1200" dirty="0" smtClean="0">
              <a:latin typeface="Garamond" charset="0"/>
              <a:ea typeface="Garamond" charset="0"/>
              <a:cs typeface="Garamond" charset="0"/>
            </a:rPr>
            <a:t>+ Ancho de banda</a:t>
          </a:r>
          <a:endParaRPr lang="es-ES_tradnl" sz="1300" kern="1200" dirty="0"/>
        </a:p>
      </dsp:txBody>
      <dsp:txXfrm>
        <a:off x="5299147" y="602429"/>
        <a:ext cx="806901" cy="537933"/>
      </dsp:txXfrm>
    </dsp:sp>
    <dsp:sp modelId="{9A45404A-BFAA-D840-B14F-D2B096D852A5}">
      <dsp:nvSpPr>
        <dsp:cNvPr id="0" name=""/>
        <dsp:cNvSpPr/>
      </dsp:nvSpPr>
      <dsp:spPr>
        <a:xfrm>
          <a:off x="6240531" y="602429"/>
          <a:ext cx="1344834" cy="537933"/>
        </a:xfrm>
        <a:prstGeom prst="chevron">
          <a:avLst/>
        </a:prstGeom>
        <a:gradFill rotWithShape="0">
          <a:gsLst>
            <a:gs pos="0">
              <a:schemeClr val="accent2">
                <a:alpha val="90000"/>
                <a:hueOff val="0"/>
                <a:satOff val="0"/>
                <a:lumOff val="0"/>
                <a:alphaOff val="-33333"/>
                <a:tint val="100000"/>
                <a:shade val="100000"/>
                <a:satMod val="129999"/>
              </a:schemeClr>
            </a:gs>
            <a:gs pos="100000">
              <a:schemeClr val="accent2">
                <a:alpha val="90000"/>
                <a:hueOff val="0"/>
                <a:satOff val="0"/>
                <a:lumOff val="0"/>
                <a:alphaOff val="-33333"/>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s-ES" sz="1300" kern="1200" dirty="0" smtClean="0">
              <a:latin typeface="Garamond" charset="0"/>
              <a:ea typeface="Garamond" charset="0"/>
              <a:cs typeface="Garamond" charset="0"/>
            </a:rPr>
            <a:t>Servicios en la Nube</a:t>
          </a:r>
          <a:endParaRPr lang="es-ES_tradnl" sz="1300" kern="1200" dirty="0"/>
        </a:p>
      </dsp:txBody>
      <dsp:txXfrm>
        <a:off x="6509498" y="602429"/>
        <a:ext cx="806901" cy="537933"/>
      </dsp:txXfrm>
    </dsp:sp>
    <dsp:sp modelId="{07C0D98B-1201-6043-BE4B-CE48C7D554CE}">
      <dsp:nvSpPr>
        <dsp:cNvPr id="0" name=""/>
        <dsp:cNvSpPr/>
      </dsp:nvSpPr>
      <dsp:spPr>
        <a:xfrm>
          <a:off x="7450882" y="602429"/>
          <a:ext cx="1344834" cy="537933"/>
        </a:xfrm>
        <a:prstGeom prst="chevron">
          <a:avLst/>
        </a:prstGeom>
        <a:gradFill rotWithShape="0">
          <a:gsLst>
            <a:gs pos="0">
              <a:schemeClr val="accent2">
                <a:alpha val="90000"/>
                <a:hueOff val="0"/>
                <a:satOff val="0"/>
                <a:lumOff val="0"/>
                <a:alphaOff val="-40000"/>
                <a:tint val="100000"/>
                <a:shade val="100000"/>
                <a:satMod val="129999"/>
              </a:schemeClr>
            </a:gs>
            <a:gs pos="100000">
              <a:schemeClr val="accent2">
                <a:alpha val="90000"/>
                <a:hueOff val="0"/>
                <a:satOff val="0"/>
                <a:lumOff val="0"/>
                <a:alphaOff val="-4000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11175">
            <a:lnSpc>
              <a:spcPct val="90000"/>
            </a:lnSpc>
            <a:spcBef>
              <a:spcPct val="0"/>
            </a:spcBef>
            <a:spcAft>
              <a:spcPct val="35000"/>
            </a:spcAft>
          </a:pPr>
          <a:r>
            <a:rPr lang="es-ES" sz="1150" kern="1200" dirty="0" smtClean="0">
              <a:latin typeface="Garamond" charset="0"/>
              <a:ea typeface="Garamond" charset="0"/>
              <a:cs typeface="Garamond" charset="0"/>
            </a:rPr>
            <a:t>Aplicaciones</a:t>
          </a:r>
        </a:p>
        <a:p>
          <a:pPr lvl="0" algn="ctr" defTabSz="511175">
            <a:lnSpc>
              <a:spcPct val="90000"/>
            </a:lnSpc>
            <a:spcBef>
              <a:spcPct val="0"/>
            </a:spcBef>
            <a:spcAft>
              <a:spcPct val="35000"/>
            </a:spcAft>
          </a:pPr>
          <a:r>
            <a:rPr lang="es-ES" sz="1150" kern="1200" dirty="0" err="1" smtClean="0">
              <a:latin typeface="Garamond" charset="0"/>
              <a:ea typeface="Garamond" charset="0"/>
              <a:cs typeface="Garamond" charset="0"/>
            </a:rPr>
            <a:t>IoT</a:t>
          </a:r>
          <a:endParaRPr lang="es-ES_tradnl" sz="1150" kern="1200" dirty="0"/>
        </a:p>
      </dsp:txBody>
      <dsp:txXfrm>
        <a:off x="7719849" y="602429"/>
        <a:ext cx="806901" cy="5379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B757A5-5CCE-45F0-8067-21EF42C1C7A1}">
      <dsp:nvSpPr>
        <dsp:cNvPr id="0" name=""/>
        <dsp:cNvSpPr/>
      </dsp:nvSpPr>
      <dsp:spPr>
        <a:xfrm rot="16200000">
          <a:off x="551030" y="-539593"/>
          <a:ext cx="2121828" cy="3223889"/>
        </a:xfrm>
        <a:prstGeom prst="round1Rect">
          <a:avLst/>
        </a:prstGeom>
        <a:solidFill>
          <a:schemeClr val="bg1"/>
        </a:solidFill>
        <a:ln w="38100" cap="flat" cmpd="sng" algn="ctr">
          <a:solidFill>
            <a:schemeClr val="accent2">
              <a:shade val="80000"/>
              <a:hueOff val="0"/>
              <a:satOff val="0"/>
              <a:lumOff val="0"/>
              <a:alphaOff val="0"/>
            </a:schemeClr>
          </a:solidFill>
          <a:prstDash val="solid"/>
        </a:ln>
        <a:effectLst>
          <a:outerShdw blurRad="38100" dist="230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buFont typeface="Arial" pitchFamily="34" charset="0"/>
            <a:buNone/>
          </a:pPr>
          <a:r>
            <a:rPr lang="es-MX" sz="1300" b="1" kern="1200" dirty="0">
              <a:latin typeface="Garamond" charset="0"/>
              <a:ea typeface="Garamond" charset="0"/>
              <a:cs typeface="Garamond" charset="0"/>
            </a:rPr>
            <a:t>Marco institucional mejorado y actualizado</a:t>
          </a:r>
        </a:p>
        <a:p>
          <a:pPr lvl="0" algn="ctr" defTabSz="577850">
            <a:lnSpc>
              <a:spcPct val="90000"/>
            </a:lnSpc>
            <a:spcBef>
              <a:spcPct val="0"/>
            </a:spcBef>
            <a:spcAft>
              <a:spcPct val="35000"/>
            </a:spcAft>
            <a:buFont typeface="Arial" pitchFamily="34" charset="0"/>
            <a:buNone/>
          </a:pPr>
          <a:endParaRPr lang="en-US" sz="1300" b="1" kern="1200" dirty="0">
            <a:latin typeface="Garamond" charset="0"/>
            <a:ea typeface="Garamond" charset="0"/>
            <a:cs typeface="Garamond" charset="0"/>
          </a:endParaRPr>
        </a:p>
        <a:p>
          <a:pPr lvl="0" algn="ctr" defTabSz="577850">
            <a:lnSpc>
              <a:spcPct val="90000"/>
            </a:lnSpc>
            <a:spcBef>
              <a:spcPct val="0"/>
            </a:spcBef>
            <a:spcAft>
              <a:spcPct val="35000"/>
            </a:spcAft>
            <a:buFont typeface="Courier New" panose="02070309020205020404" pitchFamily="49" charset="0"/>
            <a:buChar char="o"/>
          </a:pPr>
          <a:r>
            <a:rPr lang="en-US" sz="1100" kern="1200" dirty="0" err="1">
              <a:latin typeface="Garamond" charset="0"/>
              <a:ea typeface="Garamond" charset="0"/>
              <a:cs typeface="Garamond" charset="0"/>
            </a:rPr>
            <a:t>Secretaría</a:t>
          </a:r>
          <a:r>
            <a:rPr lang="en-US" sz="1100" kern="1200" dirty="0">
              <a:latin typeface="Garamond" charset="0"/>
              <a:ea typeface="Garamond" charset="0"/>
              <a:cs typeface="Garamond" charset="0"/>
            </a:rPr>
            <a:t> de </a:t>
          </a:r>
          <a:r>
            <a:rPr lang="en-US" sz="1100" kern="1200" dirty="0" err="1">
              <a:latin typeface="Garamond" charset="0"/>
              <a:ea typeface="Garamond" charset="0"/>
              <a:cs typeface="Garamond" charset="0"/>
            </a:rPr>
            <a:t>Comunicaciones</a:t>
          </a:r>
          <a:r>
            <a:rPr lang="en-US" sz="1100" kern="1200" dirty="0">
              <a:latin typeface="Garamond" charset="0"/>
              <a:ea typeface="Garamond" charset="0"/>
              <a:cs typeface="Garamond" charset="0"/>
            </a:rPr>
            <a:t> y </a:t>
          </a:r>
          <a:r>
            <a:rPr lang="en-US" sz="1100" kern="1200" dirty="0" err="1">
              <a:latin typeface="Garamond" charset="0"/>
              <a:ea typeface="Garamond" charset="0"/>
              <a:cs typeface="Garamond" charset="0"/>
            </a:rPr>
            <a:t>Transportes</a:t>
          </a:r>
          <a:r>
            <a:rPr lang="en-US" sz="1100" kern="1200" dirty="0">
              <a:latin typeface="Garamond" charset="0"/>
              <a:ea typeface="Garamond" charset="0"/>
              <a:cs typeface="Garamond" charset="0"/>
            </a:rPr>
            <a:t>  (SCT)</a:t>
          </a:r>
        </a:p>
        <a:p>
          <a:pPr lvl="0" algn="ctr" defTabSz="577850">
            <a:lnSpc>
              <a:spcPct val="90000"/>
            </a:lnSpc>
            <a:spcBef>
              <a:spcPct val="0"/>
            </a:spcBef>
            <a:spcAft>
              <a:spcPct val="35000"/>
            </a:spcAft>
            <a:buFont typeface="Courier New" panose="02070309020205020404" pitchFamily="49" charset="0"/>
            <a:buChar char="o"/>
          </a:pPr>
          <a:r>
            <a:rPr lang="en-US" sz="1100" kern="1200" dirty="0" err="1">
              <a:latin typeface="Garamond" charset="0"/>
              <a:ea typeface="Garamond" charset="0"/>
              <a:cs typeface="Garamond" charset="0"/>
            </a:rPr>
            <a:t>Instituto</a:t>
          </a:r>
          <a:r>
            <a:rPr lang="en-US" sz="1100" kern="1200" dirty="0">
              <a:latin typeface="Garamond" charset="0"/>
              <a:ea typeface="Garamond" charset="0"/>
              <a:cs typeface="Garamond" charset="0"/>
            </a:rPr>
            <a:t> Federal de </a:t>
          </a:r>
          <a:r>
            <a:rPr lang="en-US" sz="1100" kern="1200" dirty="0" err="1">
              <a:latin typeface="Garamond" charset="0"/>
              <a:ea typeface="Garamond" charset="0"/>
              <a:cs typeface="Garamond" charset="0"/>
            </a:rPr>
            <a:t>Telecomunicaciones</a:t>
          </a:r>
          <a:r>
            <a:rPr lang="en-US" sz="1100" kern="1200" dirty="0">
              <a:latin typeface="Garamond" charset="0"/>
              <a:ea typeface="Garamond" charset="0"/>
              <a:cs typeface="Garamond" charset="0"/>
            </a:rPr>
            <a:t>  (IFT)</a:t>
          </a:r>
        </a:p>
        <a:p>
          <a:pPr lvl="0" algn="ctr" defTabSz="577850">
            <a:lnSpc>
              <a:spcPct val="90000"/>
            </a:lnSpc>
            <a:spcBef>
              <a:spcPct val="0"/>
            </a:spcBef>
            <a:spcAft>
              <a:spcPct val="35000"/>
            </a:spcAft>
            <a:buFont typeface="Courier New" panose="02070309020205020404" pitchFamily="49" charset="0"/>
            <a:buChar char="o"/>
          </a:pPr>
          <a:r>
            <a:rPr lang="es-ES" sz="1100" kern="1200" dirty="0">
              <a:latin typeface="Garamond" charset="0"/>
              <a:ea typeface="Garamond" charset="0"/>
              <a:cs typeface="Garamond" charset="0"/>
            </a:rPr>
            <a:t>Tribunales Especializados</a:t>
          </a:r>
        </a:p>
      </dsp:txBody>
      <dsp:txXfrm rot="5400000">
        <a:off x="0" y="11437"/>
        <a:ext cx="3223889" cy="1591371"/>
      </dsp:txXfrm>
    </dsp:sp>
    <dsp:sp modelId="{55805124-D9F6-4DB6-B6F9-8571579971CC}">
      <dsp:nvSpPr>
        <dsp:cNvPr id="0" name=""/>
        <dsp:cNvSpPr/>
      </dsp:nvSpPr>
      <dsp:spPr>
        <a:xfrm>
          <a:off x="3223889" y="0"/>
          <a:ext cx="3223889" cy="2121828"/>
        </a:xfrm>
        <a:prstGeom prst="round1Rect">
          <a:avLst/>
        </a:prstGeom>
        <a:solidFill>
          <a:schemeClr val="bg1"/>
        </a:solidFill>
        <a:ln w="38100" cap="flat" cmpd="sng" algn="ctr">
          <a:solidFill>
            <a:schemeClr val="accent2">
              <a:shade val="80000"/>
              <a:hueOff val="0"/>
              <a:satOff val="0"/>
              <a:lumOff val="0"/>
              <a:alphaOff val="0"/>
            </a:schemeClr>
          </a:solidFill>
          <a:prstDash val="solid"/>
        </a:ln>
        <a:effectLst>
          <a:outerShdw blurRad="38100" dist="230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buFont typeface="Arial" pitchFamily="34" charset="0"/>
            <a:buNone/>
          </a:pPr>
          <a:endParaRPr lang="en-US" sz="800" b="1" kern="1200" dirty="0">
            <a:latin typeface="Garamond" charset="0"/>
            <a:ea typeface="Garamond" charset="0"/>
            <a:cs typeface="Garamond" charset="0"/>
          </a:endParaRPr>
        </a:p>
        <a:p>
          <a:pPr lvl="0" algn="ctr" defTabSz="355600">
            <a:lnSpc>
              <a:spcPct val="90000"/>
            </a:lnSpc>
            <a:spcBef>
              <a:spcPct val="0"/>
            </a:spcBef>
            <a:spcAft>
              <a:spcPct val="35000"/>
            </a:spcAft>
            <a:buFont typeface="Arial" pitchFamily="34" charset="0"/>
            <a:buNone/>
          </a:pPr>
          <a:r>
            <a:rPr lang="en-US" sz="1300" b="1" kern="1200" dirty="0" err="1">
              <a:latin typeface="Garamond" charset="0"/>
              <a:ea typeface="Garamond" charset="0"/>
              <a:cs typeface="Garamond" charset="0"/>
            </a:rPr>
            <a:t>Promoción</a:t>
          </a:r>
          <a:r>
            <a:rPr lang="en-US" sz="1300" b="1" kern="1200" dirty="0">
              <a:latin typeface="Garamond" charset="0"/>
              <a:ea typeface="Garamond" charset="0"/>
              <a:cs typeface="Garamond" charset="0"/>
            </a:rPr>
            <a:t> de la </a:t>
          </a:r>
          <a:r>
            <a:rPr lang="en-US" sz="1300" b="1" kern="1200" dirty="0" err="1">
              <a:latin typeface="Garamond" charset="0"/>
              <a:ea typeface="Garamond" charset="0"/>
              <a:cs typeface="Garamond" charset="0"/>
            </a:rPr>
            <a:t>competencia</a:t>
          </a:r>
          <a:endParaRPr lang="en-US" sz="1300" b="1" kern="1200" dirty="0">
            <a:latin typeface="Garamond" charset="0"/>
            <a:ea typeface="Garamond" charset="0"/>
            <a:cs typeface="Garamond" charset="0"/>
          </a:endParaRPr>
        </a:p>
        <a:p>
          <a:pPr lvl="0" algn="ctr" defTabSz="355600">
            <a:lnSpc>
              <a:spcPct val="90000"/>
            </a:lnSpc>
            <a:spcBef>
              <a:spcPct val="0"/>
            </a:spcBef>
            <a:spcAft>
              <a:spcPct val="35000"/>
            </a:spcAft>
            <a:buFont typeface="Arial" pitchFamily="34" charset="0"/>
            <a:buNone/>
          </a:pPr>
          <a:endParaRPr lang="en-US" sz="1300" b="1" kern="1200" dirty="0">
            <a:latin typeface="Garamond" charset="0"/>
            <a:ea typeface="Garamond" charset="0"/>
            <a:cs typeface="Garamond" charset="0"/>
          </a:endParaRPr>
        </a:p>
        <a:p>
          <a:pPr lvl="0" algn="ctr" defTabSz="355600">
            <a:lnSpc>
              <a:spcPct val="90000"/>
            </a:lnSpc>
            <a:spcBef>
              <a:spcPct val="0"/>
            </a:spcBef>
            <a:spcAft>
              <a:spcPct val="35000"/>
            </a:spcAft>
            <a:buFont typeface="Arial" pitchFamily="34" charset="0"/>
            <a:buChar char="•"/>
          </a:pPr>
          <a:r>
            <a:rPr lang="en-US" sz="1100" kern="1200" dirty="0" err="1">
              <a:latin typeface="Garamond" charset="0"/>
              <a:ea typeface="Garamond" charset="0"/>
              <a:cs typeface="Garamond" charset="0"/>
            </a:rPr>
            <a:t>Criterios</a:t>
          </a:r>
          <a:r>
            <a:rPr lang="en-US" sz="1100" kern="1200" dirty="0">
              <a:latin typeface="Garamond" charset="0"/>
              <a:ea typeface="Garamond" charset="0"/>
              <a:cs typeface="Garamond" charset="0"/>
            </a:rPr>
            <a:t> para determiner </a:t>
          </a:r>
          <a:r>
            <a:rPr lang="en-US" sz="1100" kern="1200" dirty="0" err="1">
              <a:latin typeface="Garamond" charset="0"/>
              <a:ea typeface="Garamond" charset="0"/>
              <a:cs typeface="Garamond" charset="0"/>
            </a:rPr>
            <a:t>agentes</a:t>
          </a:r>
          <a:r>
            <a:rPr lang="en-US" sz="1100" kern="1200" dirty="0">
              <a:latin typeface="Garamond" charset="0"/>
              <a:ea typeface="Garamond" charset="0"/>
              <a:cs typeface="Garamond" charset="0"/>
            </a:rPr>
            <a:t> </a:t>
          </a:r>
          <a:r>
            <a:rPr lang="en-US" sz="1100" kern="1200" dirty="0" err="1">
              <a:latin typeface="Garamond" charset="0"/>
              <a:ea typeface="Garamond" charset="0"/>
              <a:cs typeface="Garamond" charset="0"/>
            </a:rPr>
            <a:t>económicos</a:t>
          </a:r>
          <a:r>
            <a:rPr lang="en-US" sz="1100" kern="1200" dirty="0">
              <a:latin typeface="Garamond" charset="0"/>
              <a:ea typeface="Garamond" charset="0"/>
              <a:cs typeface="Garamond" charset="0"/>
            </a:rPr>
            <a:t> </a:t>
          </a:r>
          <a:r>
            <a:rPr lang="en-US" sz="1100" kern="1200" dirty="0" err="1">
              <a:latin typeface="Garamond" charset="0"/>
              <a:ea typeface="Garamond" charset="0"/>
              <a:cs typeface="Garamond" charset="0"/>
            </a:rPr>
            <a:t>preponderantes</a:t>
          </a:r>
          <a:endParaRPr lang="en-US" sz="1100" kern="1200" dirty="0">
            <a:latin typeface="Garamond" charset="0"/>
            <a:ea typeface="Garamond" charset="0"/>
            <a:cs typeface="Garamond" charset="0"/>
          </a:endParaRPr>
        </a:p>
        <a:p>
          <a:pPr lvl="0" algn="ctr" defTabSz="355600">
            <a:lnSpc>
              <a:spcPct val="90000"/>
            </a:lnSpc>
            <a:spcBef>
              <a:spcPct val="0"/>
            </a:spcBef>
            <a:spcAft>
              <a:spcPct val="35000"/>
            </a:spcAft>
            <a:buFont typeface="Arial" pitchFamily="34" charset="0"/>
            <a:buChar char="•"/>
          </a:pPr>
          <a:r>
            <a:rPr lang="en-US" sz="1100" kern="1200" dirty="0" err="1">
              <a:latin typeface="Garamond" charset="0"/>
              <a:ea typeface="Garamond" charset="0"/>
              <a:cs typeface="Garamond" charset="0"/>
            </a:rPr>
            <a:t>Regulación</a:t>
          </a:r>
          <a:r>
            <a:rPr lang="en-US" sz="1100" kern="1200" dirty="0">
              <a:latin typeface="Garamond" charset="0"/>
              <a:ea typeface="Garamond" charset="0"/>
              <a:cs typeface="Garamond" charset="0"/>
            </a:rPr>
            <a:t> de </a:t>
          </a:r>
          <a:r>
            <a:rPr lang="en-US" sz="1100" kern="1200" dirty="0" err="1">
              <a:latin typeface="Garamond" charset="0"/>
              <a:ea typeface="Garamond" charset="0"/>
              <a:cs typeface="Garamond" charset="0"/>
            </a:rPr>
            <a:t>poder</a:t>
          </a:r>
          <a:r>
            <a:rPr lang="en-US" sz="1100" kern="1200" dirty="0">
              <a:latin typeface="Garamond" charset="0"/>
              <a:ea typeface="Garamond" charset="0"/>
              <a:cs typeface="Garamond" charset="0"/>
            </a:rPr>
            <a:t> </a:t>
          </a:r>
          <a:r>
            <a:rPr lang="en-US" sz="1100" kern="1200" dirty="0" err="1">
              <a:latin typeface="Garamond" charset="0"/>
              <a:ea typeface="Garamond" charset="0"/>
              <a:cs typeface="Garamond" charset="0"/>
            </a:rPr>
            <a:t>sustancial</a:t>
          </a:r>
          <a:r>
            <a:rPr lang="en-US" sz="1100" kern="1200" dirty="0">
              <a:latin typeface="Garamond" charset="0"/>
              <a:ea typeface="Garamond" charset="0"/>
              <a:cs typeface="Garamond" charset="0"/>
            </a:rPr>
            <a:t> de </a:t>
          </a:r>
          <a:r>
            <a:rPr lang="en-US" sz="1100" kern="1200" dirty="0" err="1">
              <a:latin typeface="Garamond" charset="0"/>
              <a:ea typeface="Garamond" charset="0"/>
              <a:cs typeface="Garamond" charset="0"/>
            </a:rPr>
            <a:t>mercado</a:t>
          </a:r>
          <a:endParaRPr lang="en-US" sz="1100" kern="1200" dirty="0">
            <a:latin typeface="Garamond" charset="0"/>
            <a:ea typeface="Garamond" charset="0"/>
            <a:cs typeface="Garamond" charset="0"/>
          </a:endParaRPr>
        </a:p>
        <a:p>
          <a:pPr lvl="0" algn="ctr" defTabSz="355600">
            <a:lnSpc>
              <a:spcPct val="90000"/>
            </a:lnSpc>
            <a:spcBef>
              <a:spcPct val="0"/>
            </a:spcBef>
            <a:spcAft>
              <a:spcPct val="35000"/>
            </a:spcAft>
            <a:buFont typeface="Arial" pitchFamily="34" charset="0"/>
            <a:buChar char="•"/>
          </a:pPr>
          <a:r>
            <a:rPr lang="en-US" sz="1100" kern="1200" dirty="0">
              <a:latin typeface="Garamond" charset="0"/>
              <a:ea typeface="Garamond" charset="0"/>
              <a:cs typeface="Garamond" charset="0"/>
            </a:rPr>
            <a:t>Must carry / Must offer</a:t>
          </a:r>
          <a:endParaRPr lang="es-ES" sz="1100" kern="1200" dirty="0">
            <a:latin typeface="Garamond" charset="0"/>
            <a:ea typeface="Garamond" charset="0"/>
            <a:cs typeface="Garamond" charset="0"/>
          </a:endParaRPr>
        </a:p>
      </dsp:txBody>
      <dsp:txXfrm>
        <a:off x="3223889" y="0"/>
        <a:ext cx="3223889" cy="1591371"/>
      </dsp:txXfrm>
    </dsp:sp>
    <dsp:sp modelId="{D0BB5741-E177-4488-B1F4-45961F9EC25E}">
      <dsp:nvSpPr>
        <dsp:cNvPr id="0" name=""/>
        <dsp:cNvSpPr/>
      </dsp:nvSpPr>
      <dsp:spPr>
        <a:xfrm rot="10800000">
          <a:off x="0" y="2121828"/>
          <a:ext cx="3223889" cy="2121828"/>
        </a:xfrm>
        <a:prstGeom prst="round1Rect">
          <a:avLst/>
        </a:prstGeom>
        <a:solidFill>
          <a:schemeClr val="bg1"/>
        </a:solidFill>
        <a:ln w="38100" cap="flat" cmpd="sng" algn="ctr">
          <a:solidFill>
            <a:schemeClr val="accent2">
              <a:shade val="80000"/>
              <a:hueOff val="0"/>
              <a:satOff val="0"/>
              <a:lumOff val="0"/>
              <a:alphaOff val="0"/>
            </a:schemeClr>
          </a:solidFill>
          <a:prstDash val="solid"/>
        </a:ln>
        <a:effectLst>
          <a:outerShdw blurRad="38100" dist="230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buFont typeface="Arial" pitchFamily="34" charset="0"/>
            <a:buNone/>
          </a:pPr>
          <a:endParaRPr lang="en-US" sz="1200" b="1" kern="1200" dirty="0">
            <a:latin typeface="Garamond" charset="0"/>
            <a:ea typeface="Garamond" charset="0"/>
            <a:cs typeface="Garamond" charset="0"/>
          </a:endParaRPr>
        </a:p>
        <a:p>
          <a:pPr lvl="0" algn="ctr" defTabSz="533400">
            <a:lnSpc>
              <a:spcPct val="90000"/>
            </a:lnSpc>
            <a:spcBef>
              <a:spcPct val="0"/>
            </a:spcBef>
            <a:spcAft>
              <a:spcPct val="35000"/>
            </a:spcAft>
            <a:buFont typeface="Arial" pitchFamily="34" charset="0"/>
            <a:buNone/>
          </a:pPr>
          <a:r>
            <a:rPr lang="en-US" sz="1300" b="1" kern="1200" dirty="0" err="1">
              <a:latin typeface="Garamond" charset="0"/>
              <a:ea typeface="Garamond" charset="0"/>
              <a:cs typeface="Garamond" charset="0"/>
            </a:rPr>
            <a:t>Protección</a:t>
          </a:r>
          <a:r>
            <a:rPr lang="en-US" sz="1300" b="1" kern="1200" dirty="0">
              <a:latin typeface="Garamond" charset="0"/>
              <a:ea typeface="Garamond" charset="0"/>
              <a:cs typeface="Garamond" charset="0"/>
            </a:rPr>
            <a:t> de Derechos </a:t>
          </a:r>
          <a:r>
            <a:rPr lang="en-US" sz="1300" b="1" kern="1200" dirty="0" err="1">
              <a:latin typeface="Garamond" charset="0"/>
              <a:ea typeface="Garamond" charset="0"/>
              <a:cs typeface="Garamond" charset="0"/>
            </a:rPr>
            <a:t>Fundamentales</a:t>
          </a:r>
          <a:endParaRPr lang="en-US" sz="1300" b="1" kern="1200" dirty="0">
            <a:latin typeface="Garamond" charset="0"/>
            <a:ea typeface="Garamond" charset="0"/>
            <a:cs typeface="Garamond" charset="0"/>
          </a:endParaRPr>
        </a:p>
        <a:p>
          <a:pPr lvl="0" algn="ctr" defTabSz="533400">
            <a:lnSpc>
              <a:spcPct val="90000"/>
            </a:lnSpc>
            <a:spcBef>
              <a:spcPct val="0"/>
            </a:spcBef>
            <a:spcAft>
              <a:spcPct val="35000"/>
            </a:spcAft>
            <a:buFont typeface="Arial" pitchFamily="34" charset="0"/>
            <a:buNone/>
          </a:pPr>
          <a:endParaRPr lang="en-US" sz="1300" b="1" kern="1200" dirty="0">
            <a:latin typeface="Garamond" charset="0"/>
            <a:ea typeface="Garamond" charset="0"/>
            <a:cs typeface="Garamond" charset="0"/>
          </a:endParaRPr>
        </a:p>
        <a:p>
          <a:pPr lvl="0" algn="ctr" defTabSz="533400">
            <a:lnSpc>
              <a:spcPct val="90000"/>
            </a:lnSpc>
            <a:spcBef>
              <a:spcPct val="0"/>
            </a:spcBef>
            <a:spcAft>
              <a:spcPct val="35000"/>
            </a:spcAft>
            <a:buFont typeface="Arial" pitchFamily="34" charset="0"/>
            <a:buChar char="•"/>
          </a:pPr>
          <a:r>
            <a:rPr lang="en-US" sz="1100" kern="1200" dirty="0">
              <a:latin typeface="Garamond" charset="0"/>
              <a:ea typeface="Garamond" charset="0"/>
              <a:cs typeface="Garamond" charset="0"/>
            </a:rPr>
            <a:t>Derecho de </a:t>
          </a:r>
          <a:r>
            <a:rPr lang="en-US" sz="1100" kern="1200" dirty="0" err="1">
              <a:latin typeface="Garamond" charset="0"/>
              <a:ea typeface="Garamond" charset="0"/>
              <a:cs typeface="Garamond" charset="0"/>
            </a:rPr>
            <a:t>acceso</a:t>
          </a:r>
          <a:r>
            <a:rPr lang="en-US" sz="1100" kern="1200" dirty="0">
              <a:latin typeface="Garamond" charset="0"/>
              <a:ea typeface="Garamond" charset="0"/>
              <a:cs typeface="Garamond" charset="0"/>
            </a:rPr>
            <a:t> a las TIC, a Internet y a </a:t>
          </a:r>
          <a:r>
            <a:rPr lang="en-US" sz="1100" kern="1200" dirty="0" err="1">
              <a:latin typeface="Garamond" charset="0"/>
              <a:ea typeface="Garamond" charset="0"/>
              <a:cs typeface="Garamond" charset="0"/>
            </a:rPr>
            <a:t>los</a:t>
          </a:r>
          <a:r>
            <a:rPr lang="en-US" sz="1100" kern="1200" dirty="0">
              <a:latin typeface="Garamond" charset="0"/>
              <a:ea typeface="Garamond" charset="0"/>
              <a:cs typeface="Garamond" charset="0"/>
            </a:rPr>
            <a:t> </a:t>
          </a:r>
          <a:r>
            <a:rPr lang="en-US" sz="1100" kern="1200" dirty="0" err="1">
              <a:latin typeface="Garamond" charset="0"/>
              <a:ea typeface="Garamond" charset="0"/>
              <a:cs typeface="Garamond" charset="0"/>
            </a:rPr>
            <a:t>servicios</a:t>
          </a:r>
          <a:r>
            <a:rPr lang="en-US" sz="1100" kern="1200" dirty="0">
              <a:latin typeface="Garamond" charset="0"/>
              <a:ea typeface="Garamond" charset="0"/>
              <a:cs typeface="Garamond" charset="0"/>
            </a:rPr>
            <a:t> de Banda </a:t>
          </a:r>
          <a:r>
            <a:rPr lang="en-US" sz="1100" kern="1200" dirty="0" err="1">
              <a:latin typeface="Garamond" charset="0"/>
              <a:ea typeface="Garamond" charset="0"/>
              <a:cs typeface="Garamond" charset="0"/>
            </a:rPr>
            <a:t>Ancha</a:t>
          </a:r>
          <a:endParaRPr lang="en-US" sz="1100" kern="1200" dirty="0">
            <a:latin typeface="Garamond" charset="0"/>
            <a:ea typeface="Garamond" charset="0"/>
            <a:cs typeface="Garamond" charset="0"/>
          </a:endParaRPr>
        </a:p>
        <a:p>
          <a:pPr lvl="0" algn="ctr" defTabSz="533400">
            <a:lnSpc>
              <a:spcPct val="90000"/>
            </a:lnSpc>
            <a:spcBef>
              <a:spcPct val="0"/>
            </a:spcBef>
            <a:spcAft>
              <a:spcPct val="35000"/>
            </a:spcAft>
            <a:buFont typeface="Arial" pitchFamily="34" charset="0"/>
            <a:buChar char="•"/>
          </a:pPr>
          <a:r>
            <a:rPr lang="es-MX" sz="1100" kern="1200" dirty="0">
              <a:latin typeface="Garamond" charset="0"/>
              <a:ea typeface="Garamond" charset="0"/>
              <a:cs typeface="Garamond" charset="0"/>
            </a:rPr>
            <a:t>Derechos de usuarios</a:t>
          </a:r>
        </a:p>
        <a:p>
          <a:pPr lvl="0" algn="ctr" defTabSz="533400">
            <a:lnSpc>
              <a:spcPct val="90000"/>
            </a:lnSpc>
            <a:spcBef>
              <a:spcPct val="0"/>
            </a:spcBef>
            <a:spcAft>
              <a:spcPct val="35000"/>
            </a:spcAft>
            <a:buFont typeface="Arial" pitchFamily="34" charset="0"/>
            <a:buChar char="•"/>
          </a:pPr>
          <a:r>
            <a:rPr lang="es-MX" sz="1100" kern="1200" dirty="0">
              <a:latin typeface="Garamond" charset="0"/>
              <a:ea typeface="Garamond" charset="0"/>
              <a:cs typeface="Garamond" charset="0"/>
            </a:rPr>
            <a:t>Derechos de audiencias</a:t>
          </a:r>
        </a:p>
        <a:p>
          <a:pPr lvl="0" algn="ctr" defTabSz="533400">
            <a:lnSpc>
              <a:spcPct val="90000"/>
            </a:lnSpc>
            <a:spcBef>
              <a:spcPct val="0"/>
            </a:spcBef>
            <a:spcAft>
              <a:spcPct val="35000"/>
            </a:spcAft>
            <a:buFont typeface="Arial" pitchFamily="34" charset="0"/>
            <a:buChar char="•"/>
          </a:pPr>
          <a:endParaRPr lang="es-MX" sz="1400" kern="1200" dirty="0">
            <a:latin typeface="Garamond" charset="0"/>
            <a:ea typeface="Garamond" charset="0"/>
            <a:cs typeface="Garamond" charset="0"/>
          </a:endParaRPr>
        </a:p>
        <a:p>
          <a:pPr lvl="0" algn="ctr" defTabSz="533400">
            <a:lnSpc>
              <a:spcPct val="90000"/>
            </a:lnSpc>
            <a:spcBef>
              <a:spcPct val="0"/>
            </a:spcBef>
            <a:spcAft>
              <a:spcPct val="35000"/>
            </a:spcAft>
            <a:buFont typeface="Arial" pitchFamily="34" charset="0"/>
            <a:buChar char="•"/>
          </a:pPr>
          <a:endParaRPr lang="es-MX" sz="1400" kern="1200" dirty="0">
            <a:latin typeface="Garamond" charset="0"/>
            <a:ea typeface="Garamond" charset="0"/>
            <a:cs typeface="Garamond" charset="0"/>
          </a:endParaRPr>
        </a:p>
        <a:p>
          <a:pPr lvl="0" algn="ctr" defTabSz="533400">
            <a:lnSpc>
              <a:spcPct val="90000"/>
            </a:lnSpc>
            <a:spcBef>
              <a:spcPct val="0"/>
            </a:spcBef>
            <a:spcAft>
              <a:spcPct val="35000"/>
            </a:spcAft>
            <a:buFont typeface="Arial" pitchFamily="34" charset="0"/>
            <a:buChar char="•"/>
          </a:pPr>
          <a:endParaRPr lang="es-ES" sz="1400" kern="1200" dirty="0">
            <a:latin typeface="Garamond" charset="0"/>
            <a:ea typeface="Garamond" charset="0"/>
            <a:cs typeface="Garamond" charset="0"/>
          </a:endParaRPr>
        </a:p>
      </dsp:txBody>
      <dsp:txXfrm rot="10800000">
        <a:off x="0" y="2652285"/>
        <a:ext cx="3223889" cy="1591371"/>
      </dsp:txXfrm>
    </dsp:sp>
    <dsp:sp modelId="{66CDD0BC-A576-499C-9D4A-A99E2FD67870}">
      <dsp:nvSpPr>
        <dsp:cNvPr id="0" name=""/>
        <dsp:cNvSpPr/>
      </dsp:nvSpPr>
      <dsp:spPr>
        <a:xfrm rot="5400000">
          <a:off x="3774920" y="1570798"/>
          <a:ext cx="2121828" cy="3223889"/>
        </a:xfrm>
        <a:prstGeom prst="round1Rect">
          <a:avLst/>
        </a:prstGeom>
        <a:solidFill>
          <a:schemeClr val="accent2">
            <a:lumMod val="20000"/>
            <a:lumOff val="80000"/>
          </a:schemeClr>
        </a:solidFill>
        <a:ln w="38100" cap="flat" cmpd="sng" algn="ctr">
          <a:solidFill>
            <a:schemeClr val="accent2">
              <a:shade val="80000"/>
              <a:hueOff val="0"/>
              <a:satOff val="0"/>
              <a:lumOff val="0"/>
              <a:alphaOff val="0"/>
            </a:schemeClr>
          </a:solidFill>
          <a:prstDash val="solid"/>
        </a:ln>
        <a:effectLst>
          <a:outerShdw blurRad="38100" dist="230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buFont typeface="Arial" pitchFamily="34" charset="0"/>
            <a:buNone/>
          </a:pPr>
          <a:r>
            <a:rPr lang="en-US" sz="1300" b="1" kern="1200" dirty="0" smtClean="0">
              <a:latin typeface="Garamond" charset="0"/>
              <a:ea typeface="Garamond" charset="0"/>
              <a:cs typeface="Garamond" charset="0"/>
            </a:rPr>
            <a:t>PROYECTOS DE ACCESO UNIVERSAL</a:t>
          </a:r>
        </a:p>
        <a:p>
          <a:pPr lvl="0" algn="ctr" defTabSz="577850">
            <a:lnSpc>
              <a:spcPct val="90000"/>
            </a:lnSpc>
            <a:spcBef>
              <a:spcPct val="0"/>
            </a:spcBef>
            <a:spcAft>
              <a:spcPct val="35000"/>
            </a:spcAft>
            <a:buFont typeface="Arial" pitchFamily="34" charset="0"/>
            <a:buNone/>
          </a:pPr>
          <a:endParaRPr lang="en-US" sz="200" b="1" kern="1200" dirty="0">
            <a:latin typeface="Garamond" charset="0"/>
            <a:ea typeface="Garamond" charset="0"/>
            <a:cs typeface="Garamond" charset="0"/>
          </a:endParaRPr>
        </a:p>
        <a:p>
          <a:pPr lvl="0" algn="ctr" defTabSz="577850">
            <a:lnSpc>
              <a:spcPct val="90000"/>
            </a:lnSpc>
            <a:spcBef>
              <a:spcPct val="0"/>
            </a:spcBef>
            <a:spcAft>
              <a:spcPct val="35000"/>
            </a:spcAft>
            <a:buFont typeface="Arial" pitchFamily="34" charset="0"/>
            <a:buChar char="•"/>
          </a:pPr>
          <a:r>
            <a:rPr lang="en-US" sz="1200" b="1" kern="1200" dirty="0" smtClean="0">
              <a:solidFill>
                <a:srgbClr val="C00000"/>
              </a:solidFill>
              <a:latin typeface="Garamond" charset="0"/>
              <a:ea typeface="Garamond" charset="0"/>
              <a:cs typeface="Garamond" charset="0"/>
            </a:rPr>
            <a:t>RED COMPARTIDA </a:t>
          </a:r>
        </a:p>
        <a:p>
          <a:pPr lvl="0" algn="ctr" defTabSz="577850">
            <a:lnSpc>
              <a:spcPct val="90000"/>
            </a:lnSpc>
            <a:spcBef>
              <a:spcPct val="0"/>
            </a:spcBef>
            <a:spcAft>
              <a:spcPct val="35000"/>
            </a:spcAft>
            <a:buFont typeface="Arial" pitchFamily="34" charset="0"/>
            <a:buChar char="•"/>
          </a:pPr>
          <a:r>
            <a:rPr lang="en-US" sz="1200" b="1" kern="1200" dirty="0" smtClean="0">
              <a:solidFill>
                <a:srgbClr val="C00000"/>
              </a:solidFill>
              <a:latin typeface="Garamond" charset="0"/>
              <a:ea typeface="Garamond" charset="0"/>
              <a:cs typeface="Garamond" charset="0"/>
            </a:rPr>
            <a:t>INFRAESTRUCTURA PASIVA</a:t>
          </a:r>
        </a:p>
        <a:p>
          <a:pPr lvl="0" algn="ctr" defTabSz="577850">
            <a:lnSpc>
              <a:spcPct val="90000"/>
            </a:lnSpc>
            <a:spcBef>
              <a:spcPct val="0"/>
            </a:spcBef>
            <a:spcAft>
              <a:spcPct val="35000"/>
            </a:spcAft>
            <a:buFont typeface="Arial" pitchFamily="34" charset="0"/>
            <a:buChar char="•"/>
          </a:pPr>
          <a:r>
            <a:rPr lang="en-US" sz="1200" b="1" kern="1200" dirty="0" smtClean="0">
              <a:solidFill>
                <a:srgbClr val="C00000"/>
              </a:solidFill>
              <a:latin typeface="Garamond" charset="0"/>
              <a:ea typeface="Garamond" charset="0"/>
              <a:cs typeface="Garamond" charset="0"/>
            </a:rPr>
            <a:t>RED TRONCAL </a:t>
          </a:r>
        </a:p>
        <a:p>
          <a:pPr lvl="0" algn="ctr" defTabSz="577850">
            <a:lnSpc>
              <a:spcPct val="90000"/>
            </a:lnSpc>
            <a:spcBef>
              <a:spcPct val="0"/>
            </a:spcBef>
            <a:spcAft>
              <a:spcPct val="35000"/>
            </a:spcAft>
            <a:buFont typeface="Arial" pitchFamily="34" charset="0"/>
            <a:buChar char="•"/>
          </a:pPr>
          <a:r>
            <a:rPr lang="en-US" sz="1200" b="1" kern="1200" dirty="0" smtClean="0">
              <a:solidFill>
                <a:srgbClr val="C00000"/>
              </a:solidFill>
              <a:latin typeface="Garamond" charset="0"/>
              <a:ea typeface="Garamond" charset="0"/>
              <a:cs typeface="Garamond" charset="0"/>
            </a:rPr>
            <a:t>MÉXICO CONECTADO </a:t>
          </a:r>
        </a:p>
        <a:p>
          <a:pPr lvl="0" algn="ctr" defTabSz="577850">
            <a:lnSpc>
              <a:spcPct val="90000"/>
            </a:lnSpc>
            <a:spcBef>
              <a:spcPct val="0"/>
            </a:spcBef>
            <a:spcAft>
              <a:spcPct val="35000"/>
            </a:spcAft>
            <a:buFont typeface="Arial" pitchFamily="34" charset="0"/>
            <a:buChar char="•"/>
          </a:pPr>
          <a:r>
            <a:rPr lang="en-US" sz="1200" b="1" kern="1200" dirty="0" smtClean="0">
              <a:solidFill>
                <a:srgbClr val="C00000"/>
              </a:solidFill>
              <a:latin typeface="Garamond" charset="0"/>
              <a:ea typeface="Garamond" charset="0"/>
              <a:cs typeface="Garamond" charset="0"/>
            </a:rPr>
            <a:t>PUNTOS MEXICO CONECTADO</a:t>
          </a:r>
        </a:p>
        <a:p>
          <a:pPr lvl="0" algn="ctr" defTabSz="577850">
            <a:lnSpc>
              <a:spcPct val="90000"/>
            </a:lnSpc>
            <a:spcBef>
              <a:spcPct val="0"/>
            </a:spcBef>
            <a:spcAft>
              <a:spcPct val="35000"/>
            </a:spcAft>
            <a:buFont typeface="Arial" pitchFamily="34" charset="0"/>
            <a:buChar char="•"/>
          </a:pPr>
          <a:r>
            <a:rPr lang="en-US" sz="1200" kern="1200" dirty="0" smtClean="0">
              <a:latin typeface="Garamond" charset="0"/>
              <a:ea typeface="Garamond" charset="0"/>
              <a:cs typeface="Garamond" charset="0"/>
            </a:rPr>
            <a:t>TDT</a:t>
          </a:r>
          <a:endParaRPr lang="en-US" sz="1200" kern="1200" dirty="0">
            <a:latin typeface="Garamond" charset="0"/>
            <a:ea typeface="Garamond" charset="0"/>
            <a:cs typeface="Garamond" charset="0"/>
          </a:endParaRPr>
        </a:p>
        <a:p>
          <a:pPr lvl="0" algn="ctr" defTabSz="577850">
            <a:lnSpc>
              <a:spcPct val="90000"/>
            </a:lnSpc>
            <a:spcBef>
              <a:spcPct val="0"/>
            </a:spcBef>
            <a:spcAft>
              <a:spcPct val="35000"/>
            </a:spcAft>
            <a:buFont typeface="Arial" pitchFamily="34" charset="0"/>
            <a:buChar char="•"/>
          </a:pPr>
          <a:endParaRPr lang="en-US" sz="1000" kern="1200" dirty="0">
            <a:latin typeface="Garamond" charset="0"/>
            <a:ea typeface="Garamond" charset="0"/>
            <a:cs typeface="Garamond" charset="0"/>
          </a:endParaRPr>
        </a:p>
      </dsp:txBody>
      <dsp:txXfrm rot="-5400000">
        <a:off x="3223889" y="2652285"/>
        <a:ext cx="3223889" cy="1591371"/>
      </dsp:txXfrm>
    </dsp:sp>
    <dsp:sp modelId="{7E90AE78-C74B-426C-83D2-1F88E4258450}">
      <dsp:nvSpPr>
        <dsp:cNvPr id="0" name=""/>
        <dsp:cNvSpPr/>
      </dsp:nvSpPr>
      <dsp:spPr>
        <a:xfrm>
          <a:off x="2414835" y="1729353"/>
          <a:ext cx="1648516" cy="668482"/>
        </a:xfrm>
        <a:prstGeom prst="roundRect">
          <a:avLst/>
        </a:prstGeom>
        <a:solidFill>
          <a:schemeClr val="accent2">
            <a:lumMod val="75000"/>
          </a:schemeClr>
        </a:solidFill>
        <a:ln w="38100" cap="flat" cmpd="sng" algn="ctr">
          <a:solidFill>
            <a:schemeClr val="accent2"/>
          </a:solidFill>
          <a:prstDash val="solid"/>
        </a:ln>
        <a:effectLst>
          <a:outerShdw blurRad="38100" dist="23000" dir="5400000" rotWithShape="0">
            <a:srgbClr val="000000">
              <a:alpha val="35000"/>
            </a:srgbClr>
          </a:outerShdw>
        </a:effectLst>
      </dsp:spPr>
      <dsp:style>
        <a:lnRef idx="3">
          <a:scrgbClr r="0" g="0" b="0"/>
        </a:lnRef>
        <a:fillRef idx="1">
          <a:scrgbClr r="0" g="0" b="0"/>
        </a:fillRef>
        <a:effectRef idx="1">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b="1" kern="1200" dirty="0">
              <a:solidFill>
                <a:schemeClr val="bg1"/>
              </a:solidFill>
              <a:latin typeface="Garamond" charset="0"/>
              <a:ea typeface="Garamond" charset="0"/>
              <a:cs typeface="Garamond" charset="0"/>
            </a:rPr>
            <a:t>Reforma de Telecomunicaciones</a:t>
          </a:r>
        </a:p>
      </dsp:txBody>
      <dsp:txXfrm>
        <a:off x="2447468" y="1761986"/>
        <a:ext cx="1583250" cy="60321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0.1285</cdr:x>
      <cdr:y>0.88392</cdr:y>
    </cdr:from>
    <cdr:to>
      <cdr:x>0.60514</cdr:x>
      <cdr:y>0.95608</cdr:y>
    </cdr:to>
    <cdr:sp macro="" textlink="">
      <cdr:nvSpPr>
        <cdr:cNvPr id="3" name="CuadroTexto 2"/>
        <cdr:cNvSpPr txBox="1"/>
      </cdr:nvSpPr>
      <cdr:spPr>
        <a:xfrm xmlns:a="http://schemas.openxmlformats.org/drawingml/2006/main">
          <a:off x="1047749" y="5367339"/>
          <a:ext cx="3886200" cy="4381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MX" sz="1100"/>
        </a:p>
      </cdr:txBody>
    </cdr:sp>
  </cdr:relSizeAnchor>
  <cdr:relSizeAnchor xmlns:cdr="http://schemas.openxmlformats.org/drawingml/2006/chartDrawing">
    <cdr:from>
      <cdr:x>0.74192</cdr:x>
      <cdr:y>0.31247</cdr:y>
    </cdr:from>
    <cdr:to>
      <cdr:x>0.76778</cdr:x>
      <cdr:y>0.36719</cdr:y>
    </cdr:to>
    <cdr:sp macro="" textlink="">
      <cdr:nvSpPr>
        <cdr:cNvPr id="5" name="CuadroTexto 4"/>
        <cdr:cNvSpPr txBox="1"/>
      </cdr:nvSpPr>
      <cdr:spPr>
        <a:xfrm xmlns:a="http://schemas.openxmlformats.org/drawingml/2006/main">
          <a:off x="6054233" y="1660978"/>
          <a:ext cx="211023" cy="2908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400" dirty="0">
              <a:latin typeface="Garamond" charset="0"/>
              <a:ea typeface="Garamond" charset="0"/>
              <a:cs typeface="Garamond" charset="0"/>
            </a:rPr>
            <a:t>4</a:t>
          </a:r>
        </a:p>
        <a:p xmlns:a="http://schemas.openxmlformats.org/drawingml/2006/main">
          <a:endParaRPr lang="es-MX" sz="1400" dirty="0">
            <a:latin typeface="Garamond" charset="0"/>
            <a:ea typeface="Garamond" charset="0"/>
            <a:cs typeface="Garamond" charset="0"/>
          </a:endParaRPr>
        </a:p>
      </cdr:txBody>
    </cdr:sp>
  </cdr:relSizeAnchor>
  <cdr:relSizeAnchor xmlns:cdr="http://schemas.openxmlformats.org/drawingml/2006/chartDrawing">
    <cdr:from>
      <cdr:x>0.62783</cdr:x>
      <cdr:y>0.16239</cdr:y>
    </cdr:from>
    <cdr:to>
      <cdr:x>0.98598</cdr:x>
      <cdr:y>0.24924</cdr:y>
    </cdr:to>
    <cdr:sp macro="" textlink="">
      <cdr:nvSpPr>
        <cdr:cNvPr id="4" name="2 CuadroTexto"/>
        <cdr:cNvSpPr txBox="1"/>
      </cdr:nvSpPr>
      <cdr:spPr>
        <a:xfrm xmlns:a="http://schemas.openxmlformats.org/drawingml/2006/main">
          <a:off x="5249286" y="863223"/>
          <a:ext cx="2994498" cy="461664"/>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bg1">
              <a:lumMod val="65000"/>
            </a:schemeClr>
          </a:solidFill>
        </a:ln>
      </cdr:spPr>
      <cdr:txBody>
        <a:bodyPr xmlns:a="http://schemas.openxmlformats.org/drawingml/2006/main" wrap="square" rtlCol="0">
          <a:spAutoFit/>
        </a:bodyPr>
        <a:lstStyle xmlns:a="http://schemas.openxmlformats.org/drawingml/2006/main">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xmlns:a="http://schemas.openxmlformats.org/drawingml/2006/main">
          <a:pPr algn="ctr"/>
          <a:r>
            <a:rPr lang="es-MX" sz="1200" b="1" dirty="0">
              <a:solidFill>
                <a:srgbClr val="C00000"/>
              </a:solidFill>
              <a:latin typeface="Garamond" charset="0"/>
              <a:ea typeface="Garamond" charset="0"/>
              <a:cs typeface="Garamond" charset="0"/>
            </a:rPr>
            <a:t>México en la posición 76 con 4.0 pts.  </a:t>
          </a:r>
        </a:p>
        <a:p xmlns:a="http://schemas.openxmlformats.org/drawingml/2006/main">
          <a:pPr algn="ctr"/>
          <a:r>
            <a:rPr lang="es-MX" sz="1200" b="1" dirty="0">
              <a:solidFill>
                <a:schemeClr val="tx1"/>
              </a:solidFill>
              <a:latin typeface="Garamond" charset="0"/>
              <a:ea typeface="Garamond" charset="0"/>
              <a:cs typeface="Garamond" charset="0"/>
            </a:rPr>
            <a:t>(Promedio: 4.83  Máx 6.04   Min. 2.20</a:t>
          </a:r>
        </a:p>
      </cdr:txBody>
    </cdr:sp>
  </cdr:relSizeAnchor>
  <cdr:relSizeAnchor xmlns:cdr="http://schemas.openxmlformats.org/drawingml/2006/chartDrawing">
    <cdr:from>
      <cdr:x>0</cdr:x>
      <cdr:y>0.03461</cdr:y>
    </cdr:from>
    <cdr:to>
      <cdr:x>1</cdr:x>
      <cdr:y>0.12785</cdr:y>
    </cdr:to>
    <cdr:sp macro="" textlink="">
      <cdr:nvSpPr>
        <cdr:cNvPr id="6" name="Rectangle 24"/>
        <cdr:cNvSpPr>
          <a:spLocks xmlns:a="http://schemas.openxmlformats.org/drawingml/2006/main" noChangeArrowheads="1"/>
        </cdr:cNvSpPr>
      </cdr:nvSpPr>
      <cdr:spPr bwMode="auto">
        <a:xfrm xmlns:a="http://schemas.openxmlformats.org/drawingml/2006/main">
          <a:off x="0" y="183992"/>
          <a:ext cx="8361015" cy="49563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lIns="0" tIns="0" rIns="0" bIns="54000" anchor="b"/>
        <a:lstStyle xmlns:a="http://schemas.openxmlformats.org/drawingml/2006/main">
          <a:defPPr>
            <a:defRPr lang="es-MX"/>
          </a:defPPr>
          <a:lvl1pPr algn="l" defTabSz="457200" rtl="0" eaLnBrk="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indent="457200" algn="l" defTabSz="457200" rtl="0" eaLnBrk="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indent="914400" algn="l" defTabSz="457200" rtl="0" eaLnBrk="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indent="1371600" algn="l" defTabSz="457200" rtl="0" eaLnBrk="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indent="1828800" algn="l" defTabSz="457200" rtl="0" eaLnBrk="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xmlns:a="http://schemas.openxmlformats.org/drawingml/2006/main">
          <a:pPr algn="ctr">
            <a:lnSpc>
              <a:spcPct val="93000"/>
            </a:lnSpc>
          </a:pPr>
          <a:r>
            <a:rPr kumimoji="1" lang="es-ES_tradnl" sz="1500" b="1" dirty="0" smtClean="0">
              <a:solidFill>
                <a:schemeClr val="tx1">
                  <a:lumMod val="85000"/>
                  <a:lumOff val="15000"/>
                </a:schemeClr>
              </a:solidFill>
              <a:latin typeface="Garamond" charset="0"/>
              <a:ea typeface="Garamond" charset="0"/>
              <a:cs typeface="Garamond" charset="0"/>
            </a:rPr>
            <a:t>         Posición </a:t>
          </a:r>
          <a:r>
            <a:rPr kumimoji="1" lang="es-ES_tradnl" sz="1500" b="1" dirty="0">
              <a:solidFill>
                <a:schemeClr val="tx1">
                  <a:lumMod val="85000"/>
                  <a:lumOff val="15000"/>
                </a:schemeClr>
              </a:solidFill>
              <a:latin typeface="Garamond" charset="0"/>
              <a:ea typeface="Garamond" charset="0"/>
              <a:cs typeface="Garamond" charset="0"/>
            </a:rPr>
            <a:t>de la infraestructura de telecomunicaciones de México (Foro Económico Mundial)</a:t>
          </a:r>
          <a:r>
            <a:rPr kumimoji="1" lang="es-ES_tradnl" sz="1600" b="1" dirty="0">
              <a:solidFill>
                <a:schemeClr val="tx1">
                  <a:lumMod val="85000"/>
                  <a:lumOff val="15000"/>
                </a:schemeClr>
              </a:solidFill>
              <a:latin typeface="Garamond" charset="0"/>
              <a:ea typeface="Garamond" charset="0"/>
              <a:cs typeface="Garamond" charset="0"/>
            </a:rPr>
            <a:t> </a:t>
          </a:r>
        </a:p>
        <a:p xmlns:a="http://schemas.openxmlformats.org/drawingml/2006/main">
          <a:pPr algn="ctr">
            <a:lnSpc>
              <a:spcPct val="93000"/>
            </a:lnSpc>
          </a:pPr>
          <a:r>
            <a:rPr kumimoji="1" lang="es-ES_tradnl" sz="1200" dirty="0" smtClean="0">
              <a:solidFill>
                <a:schemeClr val="tx1">
                  <a:lumMod val="85000"/>
                  <a:lumOff val="15000"/>
                </a:schemeClr>
              </a:solidFill>
              <a:latin typeface="Garamond" charset="0"/>
              <a:ea typeface="Garamond" charset="0"/>
              <a:cs typeface="Garamond" charset="0"/>
            </a:rPr>
            <a:t>         (</a:t>
          </a:r>
          <a:r>
            <a:rPr kumimoji="1" lang="es-ES_tradnl" sz="1200" dirty="0">
              <a:solidFill>
                <a:schemeClr val="tx1">
                  <a:lumMod val="85000"/>
                  <a:lumOff val="15000"/>
                </a:schemeClr>
              </a:solidFill>
              <a:latin typeface="Garamond" charset="0"/>
              <a:ea typeface="Garamond" charset="0"/>
              <a:cs typeface="Garamond" charset="0"/>
            </a:rPr>
            <a:t>Posición entre 139 países, 2016; Puntaje</a:t>
          </a:r>
          <a:r>
            <a:rPr kumimoji="1" lang="es-MX" sz="1200" dirty="0">
              <a:solidFill>
                <a:schemeClr val="tx1">
                  <a:lumMod val="85000"/>
                  <a:lumOff val="15000"/>
                </a:schemeClr>
              </a:solidFill>
              <a:latin typeface="Garamond" charset="0"/>
              <a:ea typeface="Garamond" charset="0"/>
              <a:cs typeface="Garamond" charset="0"/>
            </a:rPr>
            <a:t> 1 a 7= inaccesible-accesible</a:t>
          </a:r>
          <a:r>
            <a:rPr kumimoji="1" lang="es-ES_tradnl" sz="1200" dirty="0">
              <a:solidFill>
                <a:schemeClr val="tx1">
                  <a:lumMod val="85000"/>
                  <a:lumOff val="15000"/>
                </a:schemeClr>
              </a:solidFill>
              <a:latin typeface="Garamond" charset="0"/>
              <a:ea typeface="Garamond" charset="0"/>
              <a:cs typeface="Garamond" charset="0"/>
            </a:rPr>
            <a:t>) </a:t>
          </a:r>
          <a:endParaRPr kumimoji="1" lang="es-ES" sz="1200" dirty="0">
            <a:solidFill>
              <a:schemeClr val="tx1">
                <a:lumMod val="85000"/>
                <a:lumOff val="15000"/>
              </a:schemeClr>
            </a:solidFill>
            <a:latin typeface="Garamond" charset="0"/>
            <a:ea typeface="Garamond" charset="0"/>
            <a:cs typeface="Garamond"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81100" y="696913"/>
            <a:ext cx="4648200" cy="3486150"/>
          </a:xfrm>
          <a:prstGeom prst="rect">
            <a:avLst/>
          </a:prstGeom>
        </p:spPr>
        <p:txBody>
          <a:bodyPr lIns="93177" tIns="46589" rIns="93177" bIns="46589"/>
          <a:lstStyle/>
          <a:p>
            <a:endParaRPr/>
          </a:p>
        </p:txBody>
      </p:sp>
      <p:sp>
        <p:nvSpPr>
          <p:cNvPr id="110" name="Shape 110"/>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extLst>
      <p:ext uri="{BB962C8B-B14F-4D97-AF65-F5344CB8AC3E}">
        <p14:creationId xmlns:p14="http://schemas.microsoft.com/office/powerpoint/2010/main" val="1956018317"/>
      </p:ext>
    </p:extLst>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a:xfrm>
            <a:off x="4059181" y="8977132"/>
            <a:ext cx="3105348" cy="472567"/>
          </a:xfrm>
          <a:prstGeom prst="rect">
            <a:avLst/>
          </a:prstGeom>
        </p:spPr>
        <p:txBody>
          <a:bodyPr lIns="93177" tIns="46589" rIns="93177" bIns="46589"/>
          <a:lstStyle/>
          <a:p>
            <a:fld id="{A9851AE0-5FC9-CF4E-95DE-E05F265103AE}" type="slidenum">
              <a:rPr lang="en-US" smtClean="0"/>
              <a:pPr/>
              <a:t>1</a:t>
            </a:fld>
            <a:endParaRPr lang="en-US"/>
          </a:p>
        </p:txBody>
      </p:sp>
    </p:spTree>
    <p:extLst>
      <p:ext uri="{BB962C8B-B14F-4D97-AF65-F5344CB8AC3E}">
        <p14:creationId xmlns:p14="http://schemas.microsoft.com/office/powerpoint/2010/main" val="134131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a:xfrm>
            <a:off x="4059181" y="8977132"/>
            <a:ext cx="3105348" cy="472567"/>
          </a:xfrm>
          <a:prstGeom prst="rect">
            <a:avLst/>
          </a:prstGeom>
        </p:spPr>
        <p:txBody>
          <a:bodyPr lIns="93177" tIns="46589" rIns="93177" bIns="46589"/>
          <a:lstStyle/>
          <a:p>
            <a:fld id="{A9851AE0-5FC9-CF4E-95DE-E05F265103AE}" type="slidenum">
              <a:rPr lang="en-US" smtClean="0"/>
              <a:pPr/>
              <a:t>8</a:t>
            </a:fld>
            <a:endParaRPr lang="en-US"/>
          </a:p>
        </p:txBody>
      </p:sp>
    </p:spTree>
    <p:extLst>
      <p:ext uri="{BB962C8B-B14F-4D97-AF65-F5344CB8AC3E}">
        <p14:creationId xmlns:p14="http://schemas.microsoft.com/office/powerpoint/2010/main" val="563259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exto del título"/>
          <p:cNvSpPr>
            <a:spLocks noGrp="1"/>
          </p:cNvSpPr>
          <p:nvPr>
            <p:ph type="title"/>
          </p:nvPr>
        </p:nvSpPr>
        <p:spPr>
          <a:xfrm>
            <a:off x="685800" y="2130425"/>
            <a:ext cx="7772400" cy="1470025"/>
          </a:xfrm>
          <a:prstGeom prst="rect">
            <a:avLst/>
          </a:prstGeom>
        </p:spPr>
        <p:txBody>
          <a:bodyPr/>
          <a:lstStyle/>
          <a:p>
            <a:r>
              <a:t>Texto del título</a:t>
            </a:r>
          </a:p>
        </p:txBody>
      </p:sp>
      <p:sp>
        <p:nvSpPr>
          <p:cNvPr id="12" name="Nivel de texto 1…"/>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13"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exto del título"/>
          <p:cNvSpPr>
            <a:spLocks noGrp="1"/>
          </p:cNvSpPr>
          <p:nvPr>
            <p:ph type="title"/>
          </p:nvPr>
        </p:nvSpPr>
        <p:spPr>
          <a:prstGeom prst="rect">
            <a:avLst/>
          </a:prstGeom>
        </p:spPr>
        <p:txBody>
          <a:bodyPr/>
          <a:lstStyle/>
          <a:p>
            <a:r>
              <a:t>Texto del título</a:t>
            </a:r>
          </a:p>
        </p:txBody>
      </p:sp>
      <p:sp>
        <p:nvSpPr>
          <p:cNvPr id="93" name="Nivel de texto 1…"/>
          <p:cNvSpPr>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94"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exto del título"/>
          <p:cNvSpPr>
            <a:spLocks noGrp="1"/>
          </p:cNvSpPr>
          <p:nvPr>
            <p:ph type="title"/>
          </p:nvPr>
        </p:nvSpPr>
        <p:spPr>
          <a:xfrm>
            <a:off x="6629400" y="274638"/>
            <a:ext cx="2057400" cy="5851526"/>
          </a:xfrm>
          <a:prstGeom prst="rect">
            <a:avLst/>
          </a:prstGeom>
        </p:spPr>
        <p:txBody>
          <a:bodyPr/>
          <a:lstStyle/>
          <a:p>
            <a:r>
              <a:t>Texto del título</a:t>
            </a:r>
          </a:p>
        </p:txBody>
      </p:sp>
      <p:sp>
        <p:nvSpPr>
          <p:cNvPr id="102" name="Nivel de texto 1…"/>
          <p:cNvSpPr>
            <a:spLocks noGrp="1"/>
          </p:cNvSpPr>
          <p:nvPr>
            <p:ph type="body" idx="1"/>
          </p:nvPr>
        </p:nvSpPr>
        <p:spPr>
          <a:xfrm>
            <a:off x="457200" y="274638"/>
            <a:ext cx="6019800" cy="5851526"/>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03"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94D4ACC7-D803-48B4-BA6A-7E6D59659D17}" type="datetimeFigureOut">
              <a:rPr lang="en-US" smtClean="0"/>
              <a:t>9/14/2017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135FAF1-8BF0-4264-8568-39647EB274EE}" type="slidenum">
              <a:rPr lang="en-US" smtClean="0"/>
              <a:t>‹Nº›</a:t>
            </a:fld>
            <a:endParaRPr lang="en-US"/>
          </a:p>
        </p:txBody>
      </p:sp>
    </p:spTree>
    <p:extLst>
      <p:ext uri="{BB962C8B-B14F-4D97-AF65-F5344CB8AC3E}">
        <p14:creationId xmlns:p14="http://schemas.microsoft.com/office/powerpoint/2010/main" val="150844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exto del título"/>
          <p:cNvSpPr>
            <a:spLocks noGrp="1"/>
          </p:cNvSpPr>
          <p:nvPr>
            <p:ph type="title"/>
          </p:nvPr>
        </p:nvSpPr>
        <p:spPr>
          <a:prstGeom prst="rect">
            <a:avLst/>
          </a:prstGeom>
        </p:spPr>
        <p:txBody>
          <a:bodyPr/>
          <a:lstStyle/>
          <a:p>
            <a:r>
              <a:t>Texto del título</a:t>
            </a:r>
          </a:p>
        </p:txBody>
      </p:sp>
      <p:sp>
        <p:nvSpPr>
          <p:cNvPr id="21" name="Nivel de texto 1…"/>
          <p:cNvSpPr>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22"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exto del título"/>
          <p:cNvSpPr>
            <a:spLocks noGrp="1"/>
          </p:cNvSpPr>
          <p:nvPr>
            <p:ph type="title"/>
          </p:nvPr>
        </p:nvSpPr>
        <p:spPr>
          <a:xfrm>
            <a:off x="722312" y="4406900"/>
            <a:ext cx="7772401" cy="1362075"/>
          </a:xfrm>
          <a:prstGeom prst="rect">
            <a:avLst/>
          </a:prstGeom>
        </p:spPr>
        <p:txBody>
          <a:bodyPr anchor="t"/>
          <a:lstStyle>
            <a:lvl1pPr algn="l">
              <a:defRPr sz="4000" b="1" cap="all"/>
            </a:lvl1pPr>
          </a:lstStyle>
          <a:p>
            <a:r>
              <a:t>Texto del título</a:t>
            </a:r>
          </a:p>
        </p:txBody>
      </p:sp>
      <p:sp>
        <p:nvSpPr>
          <p:cNvPr id="30" name="Nivel de texto 1…"/>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31"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exto del título"/>
          <p:cNvSpPr>
            <a:spLocks noGrp="1"/>
          </p:cNvSpPr>
          <p:nvPr>
            <p:ph type="title"/>
          </p:nvPr>
        </p:nvSpPr>
        <p:spPr>
          <a:prstGeom prst="rect">
            <a:avLst/>
          </a:prstGeom>
        </p:spPr>
        <p:txBody>
          <a:bodyPr/>
          <a:lstStyle/>
          <a:p>
            <a:r>
              <a:t>Texto del título</a:t>
            </a:r>
          </a:p>
        </p:txBody>
      </p:sp>
      <p:sp>
        <p:nvSpPr>
          <p:cNvPr id="39" name="Nivel de texto 1…"/>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Nivel de texto 1</a:t>
            </a:r>
          </a:p>
          <a:p>
            <a:pPr lvl="1"/>
            <a:r>
              <a:t>Nivel de texto 2</a:t>
            </a:r>
          </a:p>
          <a:p>
            <a:pPr lvl="2"/>
            <a:r>
              <a:t>Nivel de texto 3</a:t>
            </a:r>
          </a:p>
          <a:p>
            <a:pPr lvl="3"/>
            <a:r>
              <a:t>Nivel de texto 4</a:t>
            </a:r>
          </a:p>
          <a:p>
            <a:pPr lvl="4"/>
            <a:r>
              <a:t>Nivel de texto 5</a:t>
            </a:r>
          </a:p>
        </p:txBody>
      </p:sp>
      <p:sp>
        <p:nvSpPr>
          <p:cNvPr id="40"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exto del título"/>
          <p:cNvSpPr>
            <a:spLocks noGrp="1"/>
          </p:cNvSpPr>
          <p:nvPr>
            <p:ph type="title"/>
          </p:nvPr>
        </p:nvSpPr>
        <p:spPr>
          <a:prstGeom prst="rect">
            <a:avLst/>
          </a:prstGeom>
        </p:spPr>
        <p:txBody>
          <a:bodyPr/>
          <a:lstStyle/>
          <a:p>
            <a:r>
              <a:t>Texto del título</a:t>
            </a:r>
          </a:p>
        </p:txBody>
      </p:sp>
      <p:sp>
        <p:nvSpPr>
          <p:cNvPr id="48" name="Nivel de texto 1…"/>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Nivel de texto 1</a:t>
            </a:r>
          </a:p>
          <a:p>
            <a:pPr lvl="1"/>
            <a:r>
              <a:t>Nivel de texto 2</a:t>
            </a:r>
          </a:p>
          <a:p>
            <a:pPr lvl="2"/>
            <a:r>
              <a:t>Nivel de texto 3</a:t>
            </a:r>
          </a:p>
          <a:p>
            <a:pPr lvl="3"/>
            <a:r>
              <a:t>Nivel de texto 4</a:t>
            </a:r>
          </a:p>
          <a:p>
            <a:pPr lvl="4"/>
            <a:r>
              <a:t>Nivel de texto 5</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exto del título"/>
          <p:cNvSpPr>
            <a:spLocks noGrp="1"/>
          </p:cNvSpPr>
          <p:nvPr>
            <p:ph type="title"/>
          </p:nvPr>
        </p:nvSpPr>
        <p:spPr>
          <a:prstGeom prst="rect">
            <a:avLst/>
          </a:prstGeom>
        </p:spPr>
        <p:txBody>
          <a:bodyPr/>
          <a:lstStyle/>
          <a:p>
            <a:r>
              <a:t>Texto del título</a:t>
            </a:r>
          </a:p>
        </p:txBody>
      </p:sp>
      <p:sp>
        <p:nvSpPr>
          <p:cNvPr id="58"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exto del título"/>
          <p:cNvSpPr>
            <a:spLocks noGrp="1"/>
          </p:cNvSpPr>
          <p:nvPr>
            <p:ph type="title"/>
          </p:nvPr>
        </p:nvSpPr>
        <p:spPr>
          <a:xfrm>
            <a:off x="457200" y="273050"/>
            <a:ext cx="3008314" cy="1162050"/>
          </a:xfrm>
          <a:prstGeom prst="rect">
            <a:avLst/>
          </a:prstGeom>
        </p:spPr>
        <p:txBody>
          <a:bodyPr anchor="b"/>
          <a:lstStyle>
            <a:lvl1pPr algn="l">
              <a:defRPr sz="2000" b="1"/>
            </a:lvl1pPr>
          </a:lstStyle>
          <a:p>
            <a:r>
              <a:t>Texto del título</a:t>
            </a:r>
          </a:p>
        </p:txBody>
      </p:sp>
      <p:sp>
        <p:nvSpPr>
          <p:cNvPr id="73" name="Nivel de texto 1…"/>
          <p:cNvSpPr>
            <a:spLocks noGrp="1"/>
          </p:cNvSpPr>
          <p:nvPr>
            <p:ph type="body" idx="1"/>
          </p:nvPr>
        </p:nvSpPr>
        <p:spPr>
          <a:xfrm>
            <a:off x="3575050" y="273050"/>
            <a:ext cx="5111750" cy="5853113"/>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exto del título"/>
          <p:cNvSpPr>
            <a:spLocks noGrp="1"/>
          </p:cNvSpPr>
          <p:nvPr>
            <p:ph type="title"/>
          </p:nvPr>
        </p:nvSpPr>
        <p:spPr>
          <a:xfrm>
            <a:off x="1792288" y="4800600"/>
            <a:ext cx="5486401" cy="566738"/>
          </a:xfrm>
          <a:prstGeom prst="rect">
            <a:avLst/>
          </a:prstGeom>
        </p:spPr>
        <p:txBody>
          <a:bodyPr anchor="b"/>
          <a:lstStyle>
            <a:lvl1pPr algn="l">
              <a:defRPr sz="2000" b="1"/>
            </a:lvl1pPr>
          </a:lstStyle>
          <a:p>
            <a:r>
              <a:t>Texto del título</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Nivel de texto 1…"/>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Nivel de texto 1</a:t>
            </a:r>
          </a:p>
          <a:p>
            <a:pPr lvl="1"/>
            <a:r>
              <a:t>Nivel de texto 2</a:t>
            </a:r>
          </a:p>
          <a:p>
            <a:pPr lvl="2"/>
            <a:r>
              <a:t>Nivel de texto 3</a:t>
            </a:r>
          </a:p>
          <a:p>
            <a:pPr lvl="3"/>
            <a:r>
              <a:t>Nivel de texto 4</a:t>
            </a:r>
          </a:p>
          <a:p>
            <a:pPr lvl="4"/>
            <a:r>
              <a:t>Nivel de texto 5</a:t>
            </a:r>
          </a:p>
        </p:txBody>
      </p:sp>
      <p:sp>
        <p:nvSpPr>
          <p:cNvPr id="85"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el título"/>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Texto del título</a:t>
            </a:r>
          </a:p>
        </p:txBody>
      </p:sp>
      <p:sp>
        <p:nvSpPr>
          <p:cNvPr id="3" name="Nivel de texto 1…"/>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Nivel de texto 1</a:t>
            </a:r>
          </a:p>
          <a:p>
            <a:pPr lvl="1"/>
            <a:r>
              <a:t>Nivel de texto 2</a:t>
            </a:r>
          </a:p>
          <a:p>
            <a:pPr lvl="2"/>
            <a:r>
              <a:t>Nivel de texto 3</a:t>
            </a:r>
          </a:p>
          <a:p>
            <a:pPr lvl="3"/>
            <a:r>
              <a:t>Nivel de texto 4</a:t>
            </a:r>
          </a:p>
          <a:p>
            <a:pPr lvl="4"/>
            <a:r>
              <a:t>Nivel de texto 5</a:t>
            </a:r>
          </a:p>
        </p:txBody>
      </p:sp>
      <p:sp>
        <p:nvSpPr>
          <p:cNvPr id="4" name="Número de diapositiva"/>
          <p:cNvSpPr>
            <a:spLocks noGrp="1"/>
          </p:cNvSpPr>
          <p:nvPr>
            <p:ph type="sldNum" sz="quarter" idx="2"/>
          </p:nvPr>
        </p:nvSpPr>
        <p:spPr>
          <a:xfrm>
            <a:off x="8428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slideLayout" Target="../slideLayouts/slideLayout12.xml"/><Relationship Id="rId7" Type="http://schemas.openxmlformats.org/officeDocument/2006/relationships/image" Target="../media/image5.emf"/><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12.xml"/><Relationship Id="rId7" Type="http://schemas.openxmlformats.org/officeDocument/2006/relationships/diagramQuickStyle" Target="../diagrams/quickStyle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diagramLayout" Target="../diagrams/layout1.xml"/><Relationship Id="rId11" Type="http://schemas.openxmlformats.org/officeDocument/2006/relationships/image" Target="../media/image8.emf"/><Relationship Id="rId5" Type="http://schemas.openxmlformats.org/officeDocument/2006/relationships/diagramData" Target="../diagrams/data1.xml"/><Relationship Id="rId10" Type="http://schemas.openxmlformats.org/officeDocument/2006/relationships/image" Target="../media/image7.emf"/><Relationship Id="rId4" Type="http://schemas.openxmlformats.org/officeDocument/2006/relationships/image" Target="../media/image2.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12.xml"/><Relationship Id="rId7" Type="http://schemas.openxmlformats.org/officeDocument/2006/relationships/diagramQuickStyle" Target="../diagrams/quickStyle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jpeg"/><Relationship Id="rId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ubTitle" idx="1"/>
            <p:custDataLst>
              <p:tags r:id="rId1"/>
            </p:custDataLst>
          </p:nvPr>
        </p:nvSpPr>
        <p:spPr>
          <a:xfrm>
            <a:off x="186267" y="3951862"/>
            <a:ext cx="8769621" cy="2779137"/>
          </a:xfrm>
        </p:spPr>
        <p:txBody>
          <a:bodyPr>
            <a:normAutofit/>
          </a:bodyPr>
          <a:lstStyle/>
          <a:p>
            <a:pPr algn="l"/>
            <a:endParaRPr lang="en-US" sz="2000" b="1" dirty="0">
              <a:solidFill>
                <a:schemeClr val="tx1"/>
              </a:solidFill>
              <a:effectLst>
                <a:outerShdw blurRad="38100" dist="38100" dir="2700000" algn="tl">
                  <a:srgbClr val="000000">
                    <a:alpha val="43137"/>
                  </a:srgbClr>
                </a:outerShdw>
              </a:effectLst>
              <a:latin typeface="Garamond" panose="02020404030301010803" pitchFamily="18" charset="0"/>
            </a:endParaRPr>
          </a:p>
          <a:p>
            <a:pPr algn="l"/>
            <a:endParaRPr lang="en-US" sz="1600" b="1" dirty="0">
              <a:solidFill>
                <a:srgbClr val="CC0033"/>
              </a:solidFill>
              <a:effectLst>
                <a:outerShdw blurRad="38100" dist="38100" dir="2700000" algn="tl">
                  <a:srgbClr val="000000">
                    <a:alpha val="43137"/>
                  </a:srgbClr>
                </a:outerShdw>
              </a:effectLst>
              <a:latin typeface="Garamond" panose="02020404030301010803" pitchFamily="18" charset="0"/>
            </a:endParaRPr>
          </a:p>
          <a:p>
            <a:pPr algn="l"/>
            <a:endParaRPr lang="en-US" sz="1600" b="1" dirty="0">
              <a:solidFill>
                <a:srgbClr val="CC0033"/>
              </a:solidFill>
              <a:effectLst>
                <a:outerShdw blurRad="38100" dist="38100" dir="2700000" algn="tl">
                  <a:srgbClr val="000000">
                    <a:alpha val="43137"/>
                  </a:srgbClr>
                </a:outerShdw>
              </a:effectLst>
              <a:latin typeface="Garamond" panose="02020404030301010803" pitchFamily="18" charset="0"/>
            </a:endParaRPr>
          </a:p>
          <a:p>
            <a:pPr algn="l"/>
            <a:endParaRPr lang="en-US" sz="1600" b="1" dirty="0">
              <a:solidFill>
                <a:srgbClr val="CC0033"/>
              </a:solidFill>
              <a:effectLst>
                <a:outerShdw blurRad="38100" dist="38100" dir="2700000" algn="tl">
                  <a:srgbClr val="000000">
                    <a:alpha val="43137"/>
                  </a:srgbClr>
                </a:outerShdw>
              </a:effectLst>
              <a:latin typeface="Garamond" panose="02020404030301010803" pitchFamily="18" charset="0"/>
            </a:endParaRPr>
          </a:p>
          <a:p>
            <a:pPr algn="l"/>
            <a:endParaRPr lang="en-US" sz="1600" b="1" dirty="0">
              <a:solidFill>
                <a:srgbClr val="CC0033"/>
              </a:solidFill>
              <a:effectLst>
                <a:outerShdw blurRad="38100" dist="38100" dir="2700000" algn="tl">
                  <a:srgbClr val="000000">
                    <a:alpha val="43137"/>
                  </a:srgbClr>
                </a:outerShdw>
              </a:effectLst>
              <a:latin typeface="Garamond" panose="02020404030301010803" pitchFamily="18" charset="0"/>
            </a:endParaRPr>
          </a:p>
          <a:p>
            <a:pPr algn="l"/>
            <a:endParaRPr lang="en-US" sz="1600" b="1" dirty="0">
              <a:solidFill>
                <a:srgbClr val="CC0033"/>
              </a:solidFill>
              <a:effectLst>
                <a:outerShdw blurRad="38100" dist="38100" dir="2700000" algn="tl">
                  <a:srgbClr val="000000">
                    <a:alpha val="43137"/>
                  </a:srgbClr>
                </a:outerShdw>
              </a:effectLst>
              <a:latin typeface="Garamond" panose="02020404030301010803" pitchFamily="18" charset="0"/>
            </a:endParaRPr>
          </a:p>
          <a:p>
            <a:pPr algn="l"/>
            <a:r>
              <a:rPr lang="en-US" sz="1600" b="1" dirty="0" err="1">
                <a:solidFill>
                  <a:srgbClr val="CC0033"/>
                </a:solidFill>
                <a:effectLst>
                  <a:outerShdw blurRad="38100" dist="38100" dir="2700000" algn="tl">
                    <a:srgbClr val="000000">
                      <a:alpha val="43137"/>
                    </a:srgbClr>
                  </a:outerShdw>
                </a:effectLst>
                <a:latin typeface="Garamond" panose="02020404030301010803" pitchFamily="18" charset="0"/>
              </a:rPr>
              <a:t>Septiembre</a:t>
            </a:r>
            <a:r>
              <a:rPr lang="en-US" sz="1600" b="1" dirty="0">
                <a:solidFill>
                  <a:srgbClr val="CC0033"/>
                </a:solidFill>
                <a:effectLst>
                  <a:outerShdw blurRad="38100" dist="38100" dir="2700000" algn="tl">
                    <a:srgbClr val="000000">
                      <a:alpha val="43137"/>
                    </a:srgbClr>
                  </a:outerShdw>
                </a:effectLst>
                <a:latin typeface="Garamond" panose="02020404030301010803" pitchFamily="18" charset="0"/>
              </a:rPr>
              <a:t> 2017</a:t>
            </a:r>
          </a:p>
        </p:txBody>
      </p:sp>
      <p:sp>
        <p:nvSpPr>
          <p:cNvPr id="6" name="Line 4"/>
          <p:cNvSpPr>
            <a:spLocks noChangeShapeType="1"/>
          </p:cNvSpPr>
          <p:nvPr>
            <p:custDataLst>
              <p:tags r:id="rId2"/>
            </p:custDataLst>
          </p:nvPr>
        </p:nvSpPr>
        <p:spPr bwMode="gray">
          <a:xfrm>
            <a:off x="186267" y="3695285"/>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s-MX" dirty="0"/>
          </a:p>
        </p:txBody>
      </p:sp>
      <p:sp>
        <p:nvSpPr>
          <p:cNvPr id="7" name="Rectangle 3"/>
          <p:cNvSpPr txBox="1">
            <a:spLocks noChangeArrowheads="1"/>
          </p:cNvSpPr>
          <p:nvPr>
            <p:custDataLst>
              <p:tags r:id="rId3"/>
            </p:custDataLst>
          </p:nvPr>
        </p:nvSpPr>
        <p:spPr bwMode="gray">
          <a:xfrm>
            <a:off x="874583" y="7378782"/>
            <a:ext cx="8226425" cy="23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328" tIns="0" rIns="0" bIns="0" numCol="1" anchor="t" anchorCtr="0" compatLnSpc="1">
            <a:prstTxWarp prst="textNoShape">
              <a:avLst/>
            </a:prstTxWarp>
            <a:spAutoFit/>
          </a:bodyPr>
          <a:lstStyle>
            <a:lvl1pPr marL="3172" indent="0" algn="l" defTabSz="1017864" rtl="0" eaLnBrk="0" fontAlgn="base" hangingPunct="0">
              <a:lnSpc>
                <a:spcPct val="95000"/>
              </a:lnSpc>
              <a:spcBef>
                <a:spcPct val="35000"/>
              </a:spcBef>
              <a:spcAft>
                <a:spcPct val="0"/>
              </a:spcAft>
              <a:buClr>
                <a:schemeClr val="accent1"/>
              </a:buClr>
              <a:buSzPct val="75000"/>
              <a:buFont typeface="Wingdings" pitchFamily="2" charset="2"/>
              <a:buNone/>
              <a:defRPr sz="1800" b="1">
                <a:solidFill>
                  <a:schemeClr val="accent1"/>
                </a:solidFill>
                <a:latin typeface="+mn-lt"/>
                <a:ea typeface="+mn-ea"/>
                <a:cs typeface="+mn-cs"/>
              </a:defRPr>
            </a:lvl1pPr>
            <a:lvl2pPr marL="684918" indent="-280628" algn="l" defTabSz="1017864" rtl="0" eaLnBrk="0" fontAlgn="base" hangingPunct="0">
              <a:lnSpc>
                <a:spcPct val="95000"/>
              </a:lnSpc>
              <a:spcBef>
                <a:spcPct val="50000"/>
              </a:spcBef>
              <a:spcAft>
                <a:spcPct val="0"/>
              </a:spcAft>
              <a:buClr>
                <a:schemeClr val="tx1"/>
              </a:buClr>
              <a:buFont typeface="Garamond" pitchFamily="18" charset="0"/>
              <a:buChar char="–"/>
              <a:defRPr sz="1400">
                <a:solidFill>
                  <a:schemeClr val="tx1"/>
                </a:solidFill>
                <a:latin typeface="+mn-lt"/>
              </a:defRPr>
            </a:lvl2pPr>
            <a:lvl3pPr marL="1027376" indent="-228306" algn="l" defTabSz="1017864" rtl="0" eaLnBrk="0" fontAlgn="base" hangingPunct="0">
              <a:lnSpc>
                <a:spcPct val="95000"/>
              </a:lnSpc>
              <a:spcBef>
                <a:spcPct val="50000"/>
              </a:spcBef>
              <a:spcAft>
                <a:spcPct val="0"/>
              </a:spcAft>
              <a:buClr>
                <a:schemeClr val="bg2"/>
              </a:buClr>
              <a:buFont typeface="Garamond" pitchFamily="18" charset="0"/>
              <a:buChar char="●"/>
              <a:defRPr sz="1400">
                <a:solidFill>
                  <a:schemeClr val="tx1"/>
                </a:solidFill>
                <a:latin typeface="+mn-lt"/>
              </a:defRPr>
            </a:lvl3pPr>
            <a:lvl4pPr marL="1369836" indent="-228306" algn="l" defTabSz="1017864" rtl="0" eaLnBrk="0" fontAlgn="base" hangingPunct="0">
              <a:lnSpc>
                <a:spcPct val="95000"/>
              </a:lnSpc>
              <a:spcBef>
                <a:spcPct val="50000"/>
              </a:spcBef>
              <a:spcAft>
                <a:spcPct val="0"/>
              </a:spcAft>
              <a:buClr>
                <a:schemeClr val="tx1"/>
              </a:buClr>
              <a:buFont typeface="Garamond" pitchFamily="18" charset="0"/>
              <a:buChar char="−"/>
              <a:defRPr sz="1400">
                <a:solidFill>
                  <a:schemeClr val="tx1"/>
                </a:solidFill>
                <a:latin typeface="+mn-lt"/>
              </a:defRPr>
            </a:lvl4pPr>
            <a:lvl5pPr marL="1655220" indent="-171229" algn="l" defTabSz="1017864" rtl="0" eaLnBrk="0" fontAlgn="base" hangingPunct="0">
              <a:lnSpc>
                <a:spcPct val="95000"/>
              </a:lnSpc>
              <a:spcBef>
                <a:spcPct val="50000"/>
              </a:spcBef>
              <a:spcAft>
                <a:spcPct val="0"/>
              </a:spcAft>
              <a:buClr>
                <a:schemeClr val="bg2"/>
              </a:buClr>
              <a:buFont typeface="Wingdings" pitchFamily="2" charset="2"/>
              <a:buChar char="§"/>
              <a:defRPr sz="1400">
                <a:solidFill>
                  <a:schemeClr val="tx1"/>
                </a:solidFill>
                <a:latin typeface="+mn-lt"/>
              </a:defRPr>
            </a:lvl5pPr>
            <a:lvl6pPr marL="2111834" indent="-171229" algn="l" defTabSz="1017864"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6pPr>
            <a:lvl7pPr marL="2568442" indent="-171229" algn="l" defTabSz="1017864"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7pPr>
            <a:lvl8pPr marL="3025057" indent="-171229" algn="l" defTabSz="1017864"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8pPr>
            <a:lvl9pPr marL="3481669" indent="-171229" algn="l" defTabSz="1017864"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9pPr>
          </a:lstStyle>
          <a:p>
            <a:pPr algn="ctr" eaLnBrk="1" hangingPunct="1"/>
            <a:r>
              <a:rPr lang="es-MX" sz="1600" kern="0" dirty="0">
                <a:solidFill>
                  <a:schemeClr val="bg1">
                    <a:lumMod val="50000"/>
                  </a:schemeClr>
                </a:solidFill>
                <a:latin typeface="Garamond" panose="02020404030301010803" pitchFamily="18" charset="0"/>
              </a:rPr>
              <a:t>CONFIDENTIAL</a:t>
            </a:r>
          </a:p>
        </p:txBody>
      </p:sp>
      <p:sp>
        <p:nvSpPr>
          <p:cNvPr id="10" name="TextBox 9"/>
          <p:cNvSpPr txBox="1"/>
          <p:nvPr/>
        </p:nvSpPr>
        <p:spPr>
          <a:xfrm>
            <a:off x="8985696" y="7120490"/>
            <a:ext cx="184666" cy="328295"/>
          </a:xfrm>
          <a:prstGeom prst="rect">
            <a:avLst/>
          </a:prstGeom>
          <a:noFill/>
        </p:spPr>
        <p:txBody>
          <a:bodyPr wrap="none" rtlCol="0">
            <a:spAutoFit/>
          </a:bodyPr>
          <a:lstStyle/>
          <a:p>
            <a:endParaRPr lang="en-US" dirty="0"/>
          </a:p>
        </p:txBody>
      </p:sp>
      <p:sp>
        <p:nvSpPr>
          <p:cNvPr id="8" name="Title 1"/>
          <p:cNvSpPr txBox="1">
            <a:spLocks/>
          </p:cNvSpPr>
          <p:nvPr/>
        </p:nvSpPr>
        <p:spPr>
          <a:xfrm>
            <a:off x="3079402" y="1885950"/>
            <a:ext cx="5906294" cy="168253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hangingPunct="0">
              <a:spcBef>
                <a:spcPts val="0"/>
              </a:spcBef>
              <a:defRPr sz="3000">
                <a:solidFill>
                  <a:srgbClr val="CC0033"/>
                </a:solidFill>
                <a:latin typeface="Soberana Titular"/>
                <a:ea typeface="Soberana Titular"/>
                <a:cs typeface="Soberana Titular"/>
                <a:sym typeface="Soberana Titular"/>
              </a:defRPr>
            </a:pPr>
            <a:r>
              <a:rPr lang="es-MX" sz="2200" b="1" dirty="0" smtClean="0">
                <a:solidFill>
                  <a:srgbClr val="C00000"/>
                </a:solidFill>
                <a:latin typeface="Soberana Titular"/>
                <a:ea typeface="Soberana Titular"/>
                <a:cs typeface="Soberana Titular"/>
              </a:rPr>
              <a:t>Despliegue de infraestrucutra para reducir la brecha digital y potenciar el México del futuro</a:t>
            </a:r>
          </a:p>
          <a:p>
            <a:pPr algn="just" hangingPunct="0">
              <a:spcBef>
                <a:spcPts val="0"/>
              </a:spcBef>
              <a:defRPr sz="3000">
                <a:solidFill>
                  <a:srgbClr val="CC0033"/>
                </a:solidFill>
                <a:latin typeface="Soberana Titular"/>
                <a:ea typeface="Soberana Titular"/>
                <a:cs typeface="Soberana Titular"/>
                <a:sym typeface="Soberana Titular"/>
              </a:defRPr>
            </a:pPr>
            <a:endParaRPr lang="es-MX" sz="500" dirty="0" smtClean="0">
              <a:solidFill>
                <a:srgbClr val="C00000"/>
              </a:solidFill>
              <a:latin typeface="Soberana Titular"/>
              <a:ea typeface="Soberana Titular"/>
              <a:cs typeface="Soberana Titular"/>
            </a:endParaRPr>
          </a:p>
          <a:p>
            <a:pPr algn="just" hangingPunct="0">
              <a:spcBef>
                <a:spcPts val="0"/>
              </a:spcBef>
              <a:defRPr sz="3000">
                <a:solidFill>
                  <a:srgbClr val="CC0033"/>
                </a:solidFill>
                <a:latin typeface="Soberana Titular"/>
                <a:ea typeface="Soberana Titular"/>
                <a:cs typeface="Soberana Titular"/>
                <a:sym typeface="Soberana Titular"/>
              </a:defRPr>
            </a:pPr>
            <a:r>
              <a:rPr lang="es-MX" sz="1800" dirty="0" smtClean="0">
                <a:solidFill>
                  <a:schemeClr val="tx1">
                    <a:lumMod val="50000"/>
                    <a:lumOff val="50000"/>
                  </a:schemeClr>
                </a:solidFill>
                <a:latin typeface="Soberana Titular"/>
                <a:ea typeface="Soberana Titular"/>
                <a:cs typeface="Soberana Titular"/>
              </a:rPr>
              <a:t>XXXVIII Convención Nacional </a:t>
            </a:r>
            <a:r>
              <a:rPr lang="es-MX" sz="1800" dirty="0">
                <a:solidFill>
                  <a:schemeClr val="tx1">
                    <a:lumMod val="50000"/>
                    <a:lumOff val="50000"/>
                  </a:schemeClr>
                </a:solidFill>
                <a:latin typeface="Soberana Titular"/>
                <a:ea typeface="Soberana Titular"/>
                <a:cs typeface="Soberana Titular"/>
              </a:rPr>
              <a:t>A</a:t>
            </a:r>
            <a:r>
              <a:rPr lang="es-MX" sz="1800" dirty="0" smtClean="0">
                <a:solidFill>
                  <a:schemeClr val="tx1">
                    <a:lumMod val="50000"/>
                    <a:lumOff val="50000"/>
                  </a:schemeClr>
                </a:solidFill>
                <a:latin typeface="Soberana Titular"/>
                <a:ea typeface="Soberana Titular"/>
                <a:cs typeface="Soberana Titular"/>
              </a:rPr>
              <a:t>nual</a:t>
            </a:r>
          </a:p>
          <a:p>
            <a:pPr algn="just" hangingPunct="0">
              <a:spcBef>
                <a:spcPts val="0"/>
              </a:spcBef>
              <a:defRPr sz="3000">
                <a:solidFill>
                  <a:srgbClr val="CC0033"/>
                </a:solidFill>
                <a:latin typeface="Soberana Titular"/>
                <a:ea typeface="Soberana Titular"/>
                <a:cs typeface="Soberana Titular"/>
                <a:sym typeface="Soberana Titular"/>
              </a:defRPr>
            </a:pPr>
            <a:r>
              <a:rPr lang="es-MX" sz="1800" dirty="0" smtClean="0">
                <a:solidFill>
                  <a:schemeClr val="tx1">
                    <a:lumMod val="50000"/>
                    <a:lumOff val="50000"/>
                  </a:schemeClr>
                </a:solidFill>
                <a:latin typeface="Soberana Titular"/>
                <a:ea typeface="Soberana Titular"/>
                <a:cs typeface="Soberana Titular"/>
              </a:rPr>
              <a:t>CANIETI</a:t>
            </a:r>
            <a:endParaRPr lang="es-MX" sz="1800" dirty="0">
              <a:solidFill>
                <a:schemeClr val="tx1">
                  <a:lumMod val="50000"/>
                  <a:lumOff val="50000"/>
                </a:schemeClr>
              </a:solidFill>
              <a:latin typeface="Soberana Titular"/>
              <a:ea typeface="Soberana Titular"/>
              <a:cs typeface="Soberana Titular"/>
            </a:endParaRPr>
          </a:p>
        </p:txBody>
      </p:sp>
      <p:pic>
        <p:nvPicPr>
          <p:cNvPr id="2" name="Imagen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2507" y="1976064"/>
            <a:ext cx="3289465" cy="1480852"/>
          </a:xfrm>
          <a:prstGeom prst="rect">
            <a:avLst/>
          </a:prstGeom>
        </p:spPr>
      </p:pic>
    </p:spTree>
    <p:extLst>
      <p:ext uri="{BB962C8B-B14F-4D97-AF65-F5344CB8AC3E}">
        <p14:creationId xmlns:p14="http://schemas.microsoft.com/office/powerpoint/2010/main" val="214705236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4"/>
          <p:cNvSpPr>
            <a:spLocks noChangeShapeType="1"/>
          </p:cNvSpPr>
          <p:nvPr>
            <p:custDataLst>
              <p:tags r:id="rId1"/>
            </p:custDataLst>
          </p:nvPr>
        </p:nvSpPr>
        <p:spPr bwMode="gray">
          <a:xfrm>
            <a:off x="186267" y="702966"/>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n-US" dirty="0"/>
          </a:p>
        </p:txBody>
      </p:sp>
      <p:sp>
        <p:nvSpPr>
          <p:cNvPr id="5" name="Title 1"/>
          <p:cNvSpPr>
            <a:spLocks noGrp="1"/>
          </p:cNvSpPr>
          <p:nvPr>
            <p:ph type="title"/>
          </p:nvPr>
        </p:nvSpPr>
        <p:spPr>
          <a:xfrm>
            <a:off x="186270" y="151670"/>
            <a:ext cx="9411124" cy="533207"/>
          </a:xfrm>
        </p:spPr>
        <p:txBody>
          <a:bodyPr>
            <a:noAutofit/>
          </a:bodyPr>
          <a:lstStyle/>
          <a:p>
            <a:pPr algn="l"/>
            <a:r>
              <a:rPr lang="en-US" sz="2800" b="1" dirty="0" err="1">
                <a:latin typeface="Garamond" charset="0"/>
                <a:ea typeface="Garamond" charset="0"/>
                <a:cs typeface="Garamond" charset="0"/>
              </a:rPr>
              <a:t>Infraestructura</a:t>
            </a:r>
            <a:r>
              <a:rPr lang="en-US" sz="2800" b="1" dirty="0">
                <a:latin typeface="Garamond" charset="0"/>
                <a:ea typeface="Garamond" charset="0"/>
                <a:cs typeface="Garamond" charset="0"/>
              </a:rPr>
              <a:t> | </a:t>
            </a:r>
            <a:r>
              <a:rPr lang="en-US" sz="2800" b="1" dirty="0" err="1">
                <a:latin typeface="Garamond" charset="0"/>
                <a:ea typeface="Garamond" charset="0"/>
                <a:cs typeface="Garamond" charset="0"/>
              </a:rPr>
              <a:t>Crecimiento</a:t>
            </a:r>
            <a:r>
              <a:rPr lang="en-US" sz="2800" b="1" dirty="0">
                <a:latin typeface="Garamond" charset="0"/>
                <a:ea typeface="Garamond" charset="0"/>
                <a:cs typeface="Garamond" charset="0"/>
              </a:rPr>
              <a:t> </a:t>
            </a:r>
            <a:r>
              <a:rPr lang="en-US" sz="2800" b="1" dirty="0" err="1">
                <a:latin typeface="Garamond" charset="0"/>
                <a:ea typeface="Garamond" charset="0"/>
                <a:cs typeface="Garamond" charset="0"/>
              </a:rPr>
              <a:t>económico</a:t>
            </a:r>
            <a:endParaRPr lang="en-US" sz="2800" b="1" dirty="0">
              <a:latin typeface="Garamond" charset="0"/>
              <a:ea typeface="Garamond" charset="0"/>
              <a:cs typeface="Garamond" charset="0"/>
            </a:endParaRPr>
          </a:p>
        </p:txBody>
      </p:sp>
      <p:sp>
        <p:nvSpPr>
          <p:cNvPr id="19" name="Line 4"/>
          <p:cNvSpPr>
            <a:spLocks noChangeShapeType="1"/>
          </p:cNvSpPr>
          <p:nvPr>
            <p:custDataLst>
              <p:tags r:id="rId2"/>
            </p:custDataLst>
          </p:nvPr>
        </p:nvSpPr>
        <p:spPr bwMode="gray">
          <a:xfrm>
            <a:off x="186270" y="6415914"/>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n-US" dirty="0"/>
          </a:p>
        </p:txBody>
      </p:sp>
      <p:sp>
        <p:nvSpPr>
          <p:cNvPr id="3" name="Slide Number Placeholder 2"/>
          <p:cNvSpPr>
            <a:spLocks noGrp="1"/>
          </p:cNvSpPr>
          <p:nvPr>
            <p:ph type="sldNum" sz="quarter" idx="12"/>
          </p:nvPr>
        </p:nvSpPr>
        <p:spPr/>
        <p:txBody>
          <a:bodyPr/>
          <a:lstStyle/>
          <a:p>
            <a:fld id="{4C9B934E-0274-8B4E-8D7F-8F2242346186}" type="slidenum">
              <a:rPr lang="en-US" smtClean="0">
                <a:latin typeface="Garamond"/>
                <a:cs typeface="Garamond"/>
              </a:rPr>
              <a:t>2</a:t>
            </a:fld>
            <a:endParaRPr lang="en-US" dirty="0">
              <a:latin typeface="Garamond"/>
              <a:cs typeface="Garamond"/>
            </a:endParaRPr>
          </a:p>
        </p:txBody>
      </p:sp>
      <p:pic>
        <p:nvPicPr>
          <p:cNvPr id="11" name="Picture 2" descr="http://www.sct.gob.mx/logoSCT_hoz.png"/>
          <p:cNvPicPr>
            <a:picLocks noChangeAspect="1" noChangeArrowheads="1"/>
          </p:cNvPicPr>
          <p:nvPr/>
        </p:nvPicPr>
        <p:blipFill>
          <a:blip r:embed="rId4" cstate="print"/>
          <a:srcRect/>
          <a:stretch>
            <a:fillRect/>
          </a:stretch>
        </p:blipFill>
        <p:spPr bwMode="auto">
          <a:xfrm>
            <a:off x="7149121" y="115380"/>
            <a:ext cx="2448271" cy="587586"/>
          </a:xfrm>
          <a:prstGeom prst="rect">
            <a:avLst/>
          </a:prstGeom>
          <a:noFill/>
        </p:spPr>
      </p:pic>
      <p:sp>
        <p:nvSpPr>
          <p:cNvPr id="6" name="Rectángulo 5"/>
          <p:cNvSpPr/>
          <p:nvPr/>
        </p:nvSpPr>
        <p:spPr>
          <a:xfrm>
            <a:off x="1685186" y="865886"/>
            <a:ext cx="5801588" cy="461665"/>
          </a:xfrm>
          <a:prstGeom prst="rect">
            <a:avLst/>
          </a:prstGeom>
        </p:spPr>
        <p:txBody>
          <a:bodyPr wrap="none">
            <a:spAutoFit/>
          </a:bodyPr>
          <a:lstStyle/>
          <a:p>
            <a:pPr algn="just">
              <a:buClr>
                <a:srgbClr val="CC0033"/>
              </a:buClr>
            </a:pPr>
            <a:r>
              <a:rPr lang="es-MX" sz="2400" b="1" dirty="0" smtClean="0">
                <a:latin typeface="Garamond" charset="0"/>
                <a:ea typeface="Garamond" charset="0"/>
                <a:cs typeface="Garamond" charset="0"/>
              </a:rPr>
              <a:t>Infraestructura como motor </a:t>
            </a:r>
            <a:r>
              <a:rPr lang="es-MX" sz="2400" b="1" smtClean="0">
                <a:latin typeface="Garamond" charset="0"/>
                <a:ea typeface="Garamond" charset="0"/>
                <a:cs typeface="Garamond" charset="0"/>
              </a:rPr>
              <a:t>de crecimiento</a:t>
            </a:r>
            <a:endParaRPr lang="es-MX" sz="2400" b="1" dirty="0">
              <a:latin typeface="Garamond" charset="0"/>
              <a:ea typeface="Garamond" charset="0"/>
              <a:cs typeface="Garamond" charset="0"/>
            </a:endParaRPr>
          </a:p>
        </p:txBody>
      </p:sp>
      <p:grpSp>
        <p:nvGrpSpPr>
          <p:cNvPr id="36" name="Agrupar 35"/>
          <p:cNvGrpSpPr/>
          <p:nvPr/>
        </p:nvGrpSpPr>
        <p:grpSpPr>
          <a:xfrm>
            <a:off x="644140" y="1465358"/>
            <a:ext cx="2114681" cy="1597695"/>
            <a:chOff x="684325" y="2509977"/>
            <a:chExt cx="2114681" cy="1597695"/>
          </a:xfrm>
        </p:grpSpPr>
        <p:sp>
          <p:nvSpPr>
            <p:cNvPr id="14" name="Rectángulo 13"/>
            <p:cNvSpPr/>
            <p:nvPr/>
          </p:nvSpPr>
          <p:spPr>
            <a:xfrm>
              <a:off x="711065" y="2509977"/>
              <a:ext cx="2061202" cy="1597695"/>
            </a:xfrm>
            <a:prstGeom prst="rect">
              <a:avLst/>
            </a:prstGeom>
            <a:solidFill>
              <a:srgbClr val="FFFFFF"/>
            </a:solidFill>
            <a:ln w="25400" cap="flat">
              <a:solidFill>
                <a:srgbClr val="C0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s-ES_tradnl" sz="1800" b="0" i="0" u="none" strike="noStrike" cap="none" spc="0" normalizeH="0" baseline="0">
                <a:ln>
                  <a:noFill/>
                </a:ln>
                <a:solidFill>
                  <a:srgbClr val="000000"/>
                </a:solidFill>
                <a:effectLst/>
                <a:uFillTx/>
                <a:latin typeface="+mn-lt"/>
                <a:ea typeface="+mn-ea"/>
                <a:cs typeface="+mn-cs"/>
                <a:sym typeface="Calibri"/>
              </a:endParaRPr>
            </a:p>
          </p:txBody>
        </p:sp>
        <p:pic>
          <p:nvPicPr>
            <p:cNvPr id="7" name="Imagen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0089" y="3074045"/>
              <a:ext cx="970469" cy="970469"/>
            </a:xfrm>
            <a:prstGeom prst="rect">
              <a:avLst/>
            </a:prstGeom>
          </p:spPr>
        </p:pic>
        <p:sp>
          <p:nvSpPr>
            <p:cNvPr id="16" name="Rectángulo 15"/>
            <p:cNvSpPr/>
            <p:nvPr/>
          </p:nvSpPr>
          <p:spPr>
            <a:xfrm>
              <a:off x="684325" y="2629280"/>
              <a:ext cx="2114681" cy="369332"/>
            </a:xfrm>
            <a:prstGeom prst="rect">
              <a:avLst/>
            </a:prstGeom>
          </p:spPr>
          <p:txBody>
            <a:bodyPr wrap="none">
              <a:spAutoFit/>
            </a:bodyPr>
            <a:lstStyle/>
            <a:p>
              <a:r>
                <a:rPr lang="es-MX" b="1" dirty="0">
                  <a:solidFill>
                    <a:schemeClr val="tx1">
                      <a:lumMod val="75000"/>
                      <a:lumOff val="25000"/>
                    </a:schemeClr>
                  </a:solidFill>
                  <a:latin typeface="Garamond" charset="0"/>
                  <a:ea typeface="Garamond" charset="0"/>
                  <a:cs typeface="Garamond" charset="0"/>
                </a:rPr>
                <a:t>Economías a escala</a:t>
              </a:r>
              <a:endParaRPr lang="es-ES_tradnl" b="1" dirty="0">
                <a:solidFill>
                  <a:schemeClr val="tx1">
                    <a:lumMod val="75000"/>
                    <a:lumOff val="25000"/>
                  </a:schemeClr>
                </a:solidFill>
              </a:endParaRPr>
            </a:p>
          </p:txBody>
        </p:sp>
      </p:grpSp>
      <p:grpSp>
        <p:nvGrpSpPr>
          <p:cNvPr id="31" name="Agrupar 30"/>
          <p:cNvGrpSpPr/>
          <p:nvPr/>
        </p:nvGrpSpPr>
        <p:grpSpPr>
          <a:xfrm>
            <a:off x="3455005" y="1451253"/>
            <a:ext cx="2061202" cy="1597695"/>
            <a:chOff x="3533862" y="2509977"/>
            <a:chExt cx="2061202" cy="1597695"/>
          </a:xfrm>
        </p:grpSpPr>
        <p:sp>
          <p:nvSpPr>
            <p:cNvPr id="32" name="Rectángulo 31"/>
            <p:cNvSpPr/>
            <p:nvPr/>
          </p:nvSpPr>
          <p:spPr>
            <a:xfrm>
              <a:off x="3533862" y="2509977"/>
              <a:ext cx="2061202" cy="1597695"/>
            </a:xfrm>
            <a:prstGeom prst="rect">
              <a:avLst/>
            </a:prstGeom>
            <a:solidFill>
              <a:srgbClr val="FFFFFF"/>
            </a:solidFill>
            <a:ln w="25400" cap="flat">
              <a:solidFill>
                <a:srgbClr val="C0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s-ES_tradnl" sz="1800" b="0" i="0" u="none" strike="noStrike" cap="none" spc="0" normalizeH="0" baseline="0" dirty="0">
                <a:ln>
                  <a:noFill/>
                </a:ln>
                <a:solidFill>
                  <a:srgbClr val="000000"/>
                </a:solidFill>
                <a:effectLst/>
                <a:uFillTx/>
                <a:latin typeface="+mn-lt"/>
                <a:ea typeface="+mn-ea"/>
                <a:cs typeface="+mn-cs"/>
                <a:sym typeface="Calibri"/>
              </a:endParaRPr>
            </a:p>
          </p:txBody>
        </p:sp>
        <p:sp>
          <p:nvSpPr>
            <p:cNvPr id="24" name="Rectángulo 23"/>
            <p:cNvSpPr/>
            <p:nvPr/>
          </p:nvSpPr>
          <p:spPr>
            <a:xfrm>
              <a:off x="3733947" y="2621042"/>
              <a:ext cx="1661032" cy="369332"/>
            </a:xfrm>
            <a:prstGeom prst="rect">
              <a:avLst/>
            </a:prstGeom>
          </p:spPr>
          <p:txBody>
            <a:bodyPr wrap="none">
              <a:spAutoFit/>
            </a:bodyPr>
            <a:lstStyle/>
            <a:p>
              <a:r>
                <a:rPr lang="es-MX" b="1" dirty="0">
                  <a:solidFill>
                    <a:schemeClr val="tx1">
                      <a:lumMod val="75000"/>
                      <a:lumOff val="25000"/>
                    </a:schemeClr>
                  </a:solidFill>
                  <a:latin typeface="Garamond" charset="0"/>
                  <a:ea typeface="Garamond" charset="0"/>
                  <a:cs typeface="Garamond" charset="0"/>
                </a:rPr>
                <a:t>Externalidades</a:t>
              </a:r>
              <a:endParaRPr lang="es-ES_tradnl" b="1" dirty="0">
                <a:solidFill>
                  <a:schemeClr val="tx1">
                    <a:lumMod val="75000"/>
                    <a:lumOff val="25000"/>
                  </a:schemeClr>
                </a:solidFill>
              </a:endParaRPr>
            </a:p>
          </p:txBody>
        </p:sp>
        <p:pic>
          <p:nvPicPr>
            <p:cNvPr id="18" name="Imagen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22139" y="3009497"/>
              <a:ext cx="1084649" cy="1084649"/>
            </a:xfrm>
            <a:prstGeom prst="rect">
              <a:avLst/>
            </a:prstGeom>
          </p:spPr>
        </p:pic>
      </p:grpSp>
      <p:grpSp>
        <p:nvGrpSpPr>
          <p:cNvPr id="35" name="Agrupar 34"/>
          <p:cNvGrpSpPr/>
          <p:nvPr/>
        </p:nvGrpSpPr>
        <p:grpSpPr>
          <a:xfrm>
            <a:off x="6239130" y="1451252"/>
            <a:ext cx="2061202" cy="1597695"/>
            <a:chOff x="6224212" y="2509977"/>
            <a:chExt cx="2061202" cy="1597695"/>
          </a:xfrm>
        </p:grpSpPr>
        <p:sp>
          <p:nvSpPr>
            <p:cNvPr id="34" name="Rectángulo 33"/>
            <p:cNvSpPr/>
            <p:nvPr/>
          </p:nvSpPr>
          <p:spPr>
            <a:xfrm>
              <a:off x="6224212" y="2509977"/>
              <a:ext cx="2061202" cy="1597695"/>
            </a:xfrm>
            <a:prstGeom prst="rect">
              <a:avLst/>
            </a:prstGeom>
            <a:solidFill>
              <a:srgbClr val="FFFFFF"/>
            </a:solidFill>
            <a:ln w="25400" cap="flat">
              <a:solidFill>
                <a:srgbClr val="C0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s-ES_tradnl" sz="1800" b="0" i="0" u="none" strike="noStrike" cap="none" spc="0" normalizeH="0" baseline="0" dirty="0">
                <a:ln>
                  <a:noFill/>
                </a:ln>
                <a:solidFill>
                  <a:srgbClr val="000000"/>
                </a:solidFill>
                <a:effectLst/>
                <a:uFillTx/>
                <a:latin typeface="+mn-lt"/>
                <a:ea typeface="+mn-ea"/>
                <a:cs typeface="+mn-cs"/>
                <a:sym typeface="Calibri"/>
              </a:endParaRPr>
            </a:p>
          </p:txBody>
        </p:sp>
        <p:sp>
          <p:nvSpPr>
            <p:cNvPr id="29" name="Rectángulo 28"/>
            <p:cNvSpPr/>
            <p:nvPr/>
          </p:nvSpPr>
          <p:spPr>
            <a:xfrm>
              <a:off x="6573375" y="2577540"/>
              <a:ext cx="1489510" cy="369332"/>
            </a:xfrm>
            <a:prstGeom prst="rect">
              <a:avLst/>
            </a:prstGeom>
          </p:spPr>
          <p:txBody>
            <a:bodyPr wrap="none">
              <a:spAutoFit/>
            </a:bodyPr>
            <a:lstStyle/>
            <a:p>
              <a:r>
                <a:rPr lang="es-MX" b="1" dirty="0">
                  <a:solidFill>
                    <a:schemeClr val="tx1">
                      <a:lumMod val="75000"/>
                      <a:lumOff val="25000"/>
                    </a:schemeClr>
                  </a:solidFill>
                  <a:latin typeface="Garamond" charset="0"/>
                  <a:ea typeface="Garamond" charset="0"/>
                  <a:cs typeface="Garamond" charset="0"/>
                </a:rPr>
                <a:t>Competencia</a:t>
              </a:r>
              <a:endParaRPr lang="es-ES_tradnl" b="1" dirty="0">
                <a:solidFill>
                  <a:schemeClr val="tx1">
                    <a:lumMod val="75000"/>
                    <a:lumOff val="25000"/>
                  </a:schemeClr>
                </a:solidFill>
              </a:endParaRPr>
            </a:p>
          </p:txBody>
        </p:sp>
        <p:pic>
          <p:nvPicPr>
            <p:cNvPr id="26" name="Imagen 2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79294" y="3053808"/>
              <a:ext cx="951037" cy="951037"/>
            </a:xfrm>
            <a:prstGeom prst="rect">
              <a:avLst/>
            </a:prstGeom>
          </p:spPr>
        </p:pic>
      </p:grpSp>
      <p:pic>
        <p:nvPicPr>
          <p:cNvPr id="37" name="Imagen 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64529" y="2045281"/>
            <a:ext cx="458029" cy="458029"/>
          </a:xfrm>
          <a:prstGeom prst="rect">
            <a:avLst/>
          </a:prstGeom>
        </p:spPr>
      </p:pic>
      <p:pic>
        <p:nvPicPr>
          <p:cNvPr id="39" name="Imagen 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48654" y="2004581"/>
            <a:ext cx="458029" cy="458029"/>
          </a:xfrm>
          <a:prstGeom prst="rect">
            <a:avLst/>
          </a:prstGeom>
        </p:spPr>
      </p:pic>
      <p:sp>
        <p:nvSpPr>
          <p:cNvPr id="38" name="Abrir llave 37"/>
          <p:cNvSpPr/>
          <p:nvPr/>
        </p:nvSpPr>
        <p:spPr>
          <a:xfrm rot="16200000">
            <a:off x="4433722" y="433220"/>
            <a:ext cx="304518" cy="5680636"/>
          </a:xfrm>
          <a:prstGeom prst="leftBrace">
            <a:avLst/>
          </a:prstGeom>
          <a:noFill/>
          <a:ln w="25400" cap="flat">
            <a:solidFill>
              <a:schemeClr val="tx1">
                <a:lumMod val="50000"/>
                <a:lumOff val="5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s-ES_tradnl" sz="1800" b="0" i="0" u="none" strike="noStrike" cap="none" spc="0" normalizeH="0" baseline="0">
              <a:ln>
                <a:noFill/>
              </a:ln>
              <a:solidFill>
                <a:srgbClr val="000000"/>
              </a:solidFill>
              <a:effectLst/>
              <a:uFillTx/>
            </a:endParaRPr>
          </a:p>
        </p:txBody>
      </p:sp>
      <p:sp>
        <p:nvSpPr>
          <p:cNvPr id="41" name="Rectángulo 40"/>
          <p:cNvSpPr/>
          <p:nvPr/>
        </p:nvSpPr>
        <p:spPr>
          <a:xfrm>
            <a:off x="2411784" y="3425798"/>
            <a:ext cx="4870244" cy="1077218"/>
          </a:xfrm>
          <a:prstGeom prst="rect">
            <a:avLst/>
          </a:prstGeom>
        </p:spPr>
        <p:txBody>
          <a:bodyPr wrap="none">
            <a:spAutoFit/>
          </a:bodyPr>
          <a:lstStyle/>
          <a:p>
            <a:pPr marL="285750" indent="-285750" algn="just">
              <a:buClr>
                <a:srgbClr val="CC0033"/>
              </a:buClr>
              <a:buFontTx/>
              <a:buChar char="-"/>
            </a:pPr>
            <a:r>
              <a:rPr lang="es-MX" sz="1600" dirty="0">
                <a:solidFill>
                  <a:schemeClr val="tx1">
                    <a:lumMod val="75000"/>
                    <a:lumOff val="25000"/>
                  </a:schemeClr>
                </a:solidFill>
                <a:latin typeface="Garamond" charset="0"/>
                <a:ea typeface="Garamond" charset="0"/>
                <a:cs typeface="Garamond" charset="0"/>
              </a:rPr>
              <a:t>Reducción de los costos de transacción y comunicación</a:t>
            </a:r>
          </a:p>
          <a:p>
            <a:pPr marL="285750" indent="-285750" algn="just">
              <a:buClr>
                <a:srgbClr val="CC0033"/>
              </a:buClr>
              <a:buFontTx/>
              <a:buChar char="-"/>
            </a:pPr>
            <a:r>
              <a:rPr lang="es-MX" sz="1600" dirty="0">
                <a:solidFill>
                  <a:schemeClr val="tx1">
                    <a:lumMod val="75000"/>
                    <a:lumOff val="25000"/>
                  </a:schemeClr>
                </a:solidFill>
                <a:latin typeface="Garamond" charset="0"/>
                <a:ea typeface="Garamond" charset="0"/>
                <a:cs typeface="Garamond" charset="0"/>
              </a:rPr>
              <a:t>Disminución de la pérdida de bienestar</a:t>
            </a:r>
          </a:p>
          <a:p>
            <a:pPr marL="285750" indent="-285750" algn="just">
              <a:buClr>
                <a:srgbClr val="CC0033"/>
              </a:buClr>
              <a:buFontTx/>
              <a:buChar char="-"/>
            </a:pPr>
            <a:r>
              <a:rPr lang="es-MX" sz="1600" dirty="0">
                <a:solidFill>
                  <a:schemeClr val="tx1">
                    <a:lumMod val="75000"/>
                    <a:lumOff val="25000"/>
                  </a:schemeClr>
                </a:solidFill>
                <a:latin typeface="Garamond" charset="0"/>
                <a:ea typeface="Garamond" charset="0"/>
                <a:cs typeface="Garamond" charset="0"/>
              </a:rPr>
              <a:t>Optimización de recursos</a:t>
            </a:r>
          </a:p>
          <a:p>
            <a:pPr marL="285750" indent="-285750" algn="just">
              <a:buClr>
                <a:srgbClr val="CC0033"/>
              </a:buClr>
              <a:buFontTx/>
              <a:buChar char="-"/>
            </a:pPr>
            <a:r>
              <a:rPr lang="es-MX" sz="1600" dirty="0">
                <a:solidFill>
                  <a:schemeClr val="tx1">
                    <a:lumMod val="75000"/>
                    <a:lumOff val="25000"/>
                  </a:schemeClr>
                </a:solidFill>
                <a:latin typeface="Garamond" charset="0"/>
                <a:ea typeface="Garamond" charset="0"/>
                <a:cs typeface="Garamond" charset="0"/>
              </a:rPr>
              <a:t>Mayor producción a igual </a:t>
            </a:r>
            <a:r>
              <a:rPr lang="es-MX" sz="1600" dirty="0" smtClean="0">
                <a:solidFill>
                  <a:schemeClr val="tx1">
                    <a:lumMod val="75000"/>
                    <a:lumOff val="25000"/>
                  </a:schemeClr>
                </a:solidFill>
                <a:latin typeface="Garamond" charset="0"/>
                <a:ea typeface="Garamond" charset="0"/>
                <a:cs typeface="Garamond" charset="0"/>
              </a:rPr>
              <a:t>costo</a:t>
            </a:r>
            <a:endParaRPr lang="es-MX" sz="1600" dirty="0">
              <a:solidFill>
                <a:schemeClr val="tx1">
                  <a:lumMod val="75000"/>
                  <a:lumOff val="25000"/>
                </a:schemeClr>
              </a:solidFill>
              <a:latin typeface="Garamond" charset="0"/>
              <a:ea typeface="Garamond" charset="0"/>
              <a:cs typeface="Garamond" charset="0"/>
            </a:endParaRPr>
          </a:p>
        </p:txBody>
      </p:sp>
      <p:grpSp>
        <p:nvGrpSpPr>
          <p:cNvPr id="8" name="Agrupar 7"/>
          <p:cNvGrpSpPr/>
          <p:nvPr/>
        </p:nvGrpSpPr>
        <p:grpSpPr>
          <a:xfrm>
            <a:off x="186267" y="4673949"/>
            <a:ext cx="8799429" cy="1560595"/>
            <a:chOff x="186267" y="4614574"/>
            <a:chExt cx="8799429" cy="1560595"/>
          </a:xfrm>
        </p:grpSpPr>
        <p:sp>
          <p:nvSpPr>
            <p:cNvPr id="2" name="Rectángulo redondeado 1"/>
            <p:cNvSpPr/>
            <p:nvPr/>
          </p:nvSpPr>
          <p:spPr>
            <a:xfrm>
              <a:off x="186267" y="4614574"/>
              <a:ext cx="8799429" cy="1560595"/>
            </a:xfrm>
            <a:prstGeom prst="roundRect">
              <a:avLst/>
            </a:prstGeom>
            <a:solidFill>
              <a:srgbClr val="FFFFFF"/>
            </a:solidFill>
            <a:ln w="25400" cap="flat">
              <a:solidFill>
                <a:schemeClr val="bg1">
                  <a:lumMod val="50000"/>
                </a:schemeClr>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s-ES_tradnl" sz="1800" b="0" i="0" u="none" strike="noStrike" cap="none" spc="0" normalizeH="0" baseline="0">
                <a:ln>
                  <a:noFill/>
                </a:ln>
                <a:solidFill>
                  <a:srgbClr val="000000"/>
                </a:solidFill>
                <a:effectLst/>
                <a:uFillTx/>
                <a:latin typeface="+mn-lt"/>
                <a:ea typeface="+mn-ea"/>
                <a:cs typeface="+mn-cs"/>
                <a:sym typeface="Calibri"/>
              </a:endParaRPr>
            </a:p>
          </p:txBody>
        </p:sp>
        <p:sp>
          <p:nvSpPr>
            <p:cNvPr id="27" name="Rectángulo 26"/>
            <p:cNvSpPr/>
            <p:nvPr/>
          </p:nvSpPr>
          <p:spPr>
            <a:xfrm>
              <a:off x="186267" y="4652820"/>
              <a:ext cx="8696476" cy="1508105"/>
            </a:xfrm>
            <a:prstGeom prst="rect">
              <a:avLst/>
            </a:prstGeom>
          </p:spPr>
          <p:txBody>
            <a:bodyPr wrap="square">
              <a:spAutoFit/>
            </a:bodyPr>
            <a:lstStyle/>
            <a:p>
              <a:pPr marL="285750" indent="-285750" algn="just" defTabSz="914400" hangingPunct="1">
                <a:buClr>
                  <a:srgbClr val="CC0033"/>
                </a:buClr>
                <a:buFont typeface=".AppleSystemUIFont" charset="-120"/>
                <a:buChar char="-"/>
              </a:pPr>
              <a:r>
                <a:rPr lang="es-ES_tradnl" sz="1600" b="1" dirty="0">
                  <a:solidFill>
                    <a:schemeClr val="tx1">
                      <a:lumMod val="75000"/>
                      <a:lumOff val="25000"/>
                    </a:schemeClr>
                  </a:solidFill>
                  <a:latin typeface="Garamond" charset="0"/>
                  <a:ea typeface="Garamond" charset="0"/>
                  <a:cs typeface="Garamond" charset="0"/>
                </a:rPr>
                <a:t>Una mayor provisión de infraestructura genera </a:t>
              </a:r>
              <a:r>
                <a:rPr lang="es-ES_tradnl" sz="1600" b="1" dirty="0" smtClean="0">
                  <a:solidFill>
                    <a:schemeClr val="tx1">
                      <a:lumMod val="75000"/>
                      <a:lumOff val="25000"/>
                    </a:schemeClr>
                  </a:solidFill>
                  <a:latin typeface="Garamond" charset="0"/>
                  <a:ea typeface="Garamond" charset="0"/>
                  <a:cs typeface="Garamond" charset="0"/>
                </a:rPr>
                <a:t>tasas </a:t>
              </a:r>
              <a:r>
                <a:rPr lang="es-ES_tradnl" sz="1600" b="1" dirty="0">
                  <a:solidFill>
                    <a:schemeClr val="tx1">
                      <a:lumMod val="75000"/>
                      <a:lumOff val="25000"/>
                    </a:schemeClr>
                  </a:solidFill>
                  <a:latin typeface="Garamond" charset="0"/>
                  <a:ea typeface="Garamond" charset="0"/>
                  <a:cs typeface="Garamond" charset="0"/>
                </a:rPr>
                <a:t>de </a:t>
              </a:r>
              <a:r>
                <a:rPr lang="es-ES_tradnl" sz="1600" b="1" dirty="0" smtClean="0">
                  <a:solidFill>
                    <a:schemeClr val="tx1">
                      <a:lumMod val="75000"/>
                      <a:lumOff val="25000"/>
                    </a:schemeClr>
                  </a:solidFill>
                  <a:latin typeface="Garamond" charset="0"/>
                  <a:ea typeface="Garamond" charset="0"/>
                  <a:cs typeface="Garamond" charset="0"/>
                </a:rPr>
                <a:t>crecimiento más altas en el largo plazo.</a:t>
              </a:r>
            </a:p>
            <a:p>
              <a:pPr marL="285750" indent="-285750" algn="just" defTabSz="914400" hangingPunct="1">
                <a:buClr>
                  <a:srgbClr val="CC0033"/>
                </a:buClr>
                <a:buFont typeface=".AppleSystemUIFont" charset="-120"/>
                <a:buChar char="-"/>
              </a:pPr>
              <a:endParaRPr lang="es-MX" sz="600" b="1" dirty="0" smtClean="0">
                <a:solidFill>
                  <a:schemeClr val="tx1">
                    <a:lumMod val="75000"/>
                    <a:lumOff val="25000"/>
                  </a:schemeClr>
                </a:solidFill>
                <a:latin typeface="Garamond" charset="0"/>
                <a:ea typeface="Garamond" charset="0"/>
                <a:cs typeface="Garamond" charset="0"/>
              </a:endParaRPr>
            </a:p>
            <a:p>
              <a:pPr marL="285750" indent="-285750" algn="just" defTabSz="914400" hangingPunct="1">
                <a:buClr>
                  <a:srgbClr val="CC0033"/>
                </a:buClr>
                <a:buFont typeface=".AppleSystemUIFont" charset="-120"/>
                <a:buChar char="-"/>
              </a:pPr>
              <a:r>
                <a:rPr lang="es-MX" sz="1600" b="1" dirty="0" smtClean="0">
                  <a:solidFill>
                    <a:schemeClr val="tx1">
                      <a:lumMod val="75000"/>
                      <a:lumOff val="25000"/>
                    </a:schemeClr>
                  </a:solidFill>
                  <a:latin typeface="Garamond" charset="0"/>
                  <a:ea typeface="Garamond" charset="0"/>
                  <a:cs typeface="Garamond" charset="0"/>
                </a:rPr>
                <a:t>El impacto que tiene el despliegue de infraestructura física en electricidad o telecomunicaciones sobre el crecimiento es mayor y más robusto al efecto generado por otro tipo de infraestructura (carreteras y/o ferrocarriles).</a:t>
              </a:r>
            </a:p>
            <a:p>
              <a:pPr marL="285750" indent="-285750" algn="just" defTabSz="914400" hangingPunct="1">
                <a:buClr>
                  <a:srgbClr val="CC0033"/>
                </a:buClr>
                <a:buFont typeface=".AppleSystemUIFont" charset="-120"/>
                <a:buChar char="-"/>
              </a:pPr>
              <a:endParaRPr lang="es-MX" sz="600" b="1" dirty="0" smtClean="0">
                <a:solidFill>
                  <a:schemeClr val="tx1">
                    <a:lumMod val="75000"/>
                    <a:lumOff val="25000"/>
                  </a:schemeClr>
                </a:solidFill>
                <a:latin typeface="Garamond" charset="0"/>
                <a:ea typeface="Garamond" charset="0"/>
                <a:cs typeface="Garamond" charset="0"/>
              </a:endParaRPr>
            </a:p>
            <a:p>
              <a:pPr marL="285750" indent="-285750" algn="just" defTabSz="914400" hangingPunct="1">
                <a:buClr>
                  <a:srgbClr val="CC0033"/>
                </a:buClr>
                <a:buFont typeface=".AppleSystemUIFont" charset="-120"/>
                <a:buChar char="-"/>
              </a:pPr>
              <a:r>
                <a:rPr lang="es-ES" sz="1600" b="1" dirty="0" smtClean="0">
                  <a:solidFill>
                    <a:schemeClr val="tx1">
                      <a:lumMod val="75000"/>
                      <a:lumOff val="25000"/>
                    </a:schemeClr>
                  </a:solidFill>
                  <a:latin typeface="Garamond" charset="0"/>
                  <a:ea typeface="Garamond" charset="0"/>
                  <a:cs typeface="Garamond" charset="0"/>
                </a:rPr>
                <a:t>El efecto sobre el crecimiento es mayor si el stock de infraestructura física inicial es menor.</a:t>
              </a:r>
            </a:p>
          </p:txBody>
        </p:sp>
      </p:grpSp>
    </p:spTree>
    <p:extLst>
      <p:ext uri="{BB962C8B-B14F-4D97-AF65-F5344CB8AC3E}">
        <p14:creationId xmlns:p14="http://schemas.microsoft.com/office/powerpoint/2010/main" val="813431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4"/>
          <p:cNvSpPr>
            <a:spLocks noChangeShapeType="1"/>
          </p:cNvSpPr>
          <p:nvPr>
            <p:custDataLst>
              <p:tags r:id="rId1"/>
            </p:custDataLst>
          </p:nvPr>
        </p:nvSpPr>
        <p:spPr bwMode="gray">
          <a:xfrm>
            <a:off x="186267" y="702966"/>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n-US" dirty="0"/>
          </a:p>
        </p:txBody>
      </p:sp>
      <p:sp>
        <p:nvSpPr>
          <p:cNvPr id="5" name="Title 1"/>
          <p:cNvSpPr>
            <a:spLocks noGrp="1"/>
          </p:cNvSpPr>
          <p:nvPr>
            <p:ph type="title"/>
          </p:nvPr>
        </p:nvSpPr>
        <p:spPr>
          <a:xfrm>
            <a:off x="186270" y="151670"/>
            <a:ext cx="9411124" cy="533207"/>
          </a:xfrm>
        </p:spPr>
        <p:txBody>
          <a:bodyPr>
            <a:noAutofit/>
          </a:bodyPr>
          <a:lstStyle/>
          <a:p>
            <a:pPr algn="l"/>
            <a:r>
              <a:rPr lang="en-US" sz="2800" b="1" dirty="0" err="1">
                <a:latin typeface="Garamond" charset="0"/>
                <a:ea typeface="Garamond" charset="0"/>
                <a:cs typeface="Garamond" charset="0"/>
              </a:rPr>
              <a:t>Infraestructura</a:t>
            </a:r>
            <a:r>
              <a:rPr lang="en-US" sz="2800" b="1" dirty="0">
                <a:latin typeface="Garamond" charset="0"/>
                <a:ea typeface="Garamond" charset="0"/>
                <a:cs typeface="Garamond" charset="0"/>
              </a:rPr>
              <a:t> </a:t>
            </a:r>
            <a:r>
              <a:rPr lang="en-US" sz="2800" b="1" dirty="0" err="1">
                <a:latin typeface="Garamond" charset="0"/>
                <a:ea typeface="Garamond" charset="0"/>
                <a:cs typeface="Garamond" charset="0"/>
              </a:rPr>
              <a:t>en</a:t>
            </a:r>
            <a:r>
              <a:rPr lang="en-US" sz="2800" b="1" dirty="0">
                <a:latin typeface="Garamond" charset="0"/>
                <a:ea typeface="Garamond" charset="0"/>
                <a:cs typeface="Garamond" charset="0"/>
              </a:rPr>
              <a:t> </a:t>
            </a:r>
            <a:r>
              <a:rPr lang="en-US" sz="2800" b="1" dirty="0" err="1">
                <a:latin typeface="Garamond" charset="0"/>
                <a:ea typeface="Garamond" charset="0"/>
                <a:cs typeface="Garamond" charset="0"/>
              </a:rPr>
              <a:t>Telecomunicaciones</a:t>
            </a:r>
            <a:endParaRPr lang="en-US" sz="2800" b="1" dirty="0">
              <a:latin typeface="Garamond" charset="0"/>
              <a:ea typeface="Garamond" charset="0"/>
              <a:cs typeface="Garamond" charset="0"/>
            </a:endParaRPr>
          </a:p>
        </p:txBody>
      </p:sp>
      <p:sp>
        <p:nvSpPr>
          <p:cNvPr id="19" name="Line 4"/>
          <p:cNvSpPr>
            <a:spLocks noChangeShapeType="1"/>
          </p:cNvSpPr>
          <p:nvPr>
            <p:custDataLst>
              <p:tags r:id="rId2"/>
            </p:custDataLst>
          </p:nvPr>
        </p:nvSpPr>
        <p:spPr bwMode="gray">
          <a:xfrm>
            <a:off x="186270" y="6415914"/>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n-US" dirty="0"/>
          </a:p>
        </p:txBody>
      </p:sp>
      <p:sp>
        <p:nvSpPr>
          <p:cNvPr id="3" name="Slide Number Placeholder 2"/>
          <p:cNvSpPr>
            <a:spLocks noGrp="1"/>
          </p:cNvSpPr>
          <p:nvPr>
            <p:ph type="sldNum" sz="quarter" idx="12"/>
          </p:nvPr>
        </p:nvSpPr>
        <p:spPr/>
        <p:txBody>
          <a:bodyPr/>
          <a:lstStyle/>
          <a:p>
            <a:fld id="{4C9B934E-0274-8B4E-8D7F-8F2242346186}" type="slidenum">
              <a:rPr lang="en-US" smtClean="0">
                <a:latin typeface="Garamond"/>
                <a:cs typeface="Garamond"/>
              </a:rPr>
              <a:t>3</a:t>
            </a:fld>
            <a:endParaRPr lang="en-US" dirty="0">
              <a:latin typeface="Garamond"/>
              <a:cs typeface="Garamond"/>
            </a:endParaRPr>
          </a:p>
        </p:txBody>
      </p:sp>
      <p:pic>
        <p:nvPicPr>
          <p:cNvPr id="11" name="Picture 2" descr="http://www.sct.gob.mx/logoSCT_hoz.png"/>
          <p:cNvPicPr>
            <a:picLocks noChangeAspect="1" noChangeArrowheads="1"/>
          </p:cNvPicPr>
          <p:nvPr/>
        </p:nvPicPr>
        <p:blipFill>
          <a:blip r:embed="rId4" cstate="print"/>
          <a:srcRect/>
          <a:stretch>
            <a:fillRect/>
          </a:stretch>
        </p:blipFill>
        <p:spPr bwMode="auto">
          <a:xfrm>
            <a:off x="7149121" y="115380"/>
            <a:ext cx="2448271" cy="587586"/>
          </a:xfrm>
          <a:prstGeom prst="rect">
            <a:avLst/>
          </a:prstGeom>
          <a:noFill/>
        </p:spPr>
      </p:pic>
      <p:sp>
        <p:nvSpPr>
          <p:cNvPr id="28" name="TextBox 1"/>
          <p:cNvSpPr/>
          <p:nvPr/>
        </p:nvSpPr>
        <p:spPr>
          <a:xfrm>
            <a:off x="175096" y="906198"/>
            <a:ext cx="8565611" cy="123110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342900" indent="-342900" algn="just">
              <a:buClr>
                <a:srgbClr val="C00000"/>
              </a:buClr>
              <a:buFont typeface=".AppleSystemUIFont" charset="-120"/>
              <a:buChar char="-"/>
            </a:pPr>
            <a:r>
              <a:rPr lang="es-MX" sz="2000" dirty="0">
                <a:latin typeface="Garamond" charset="0"/>
                <a:ea typeface="Garamond" charset="0"/>
                <a:cs typeface="Garamond" charset="0"/>
              </a:rPr>
              <a:t>El crecimiento </a:t>
            </a:r>
            <a:r>
              <a:rPr lang="es-MX" sz="2000" dirty="0" smtClean="0">
                <a:latin typeface="Garamond" charset="0"/>
                <a:ea typeface="Garamond" charset="0"/>
                <a:cs typeface="Garamond" charset="0"/>
              </a:rPr>
              <a:t>basado </a:t>
            </a:r>
            <a:r>
              <a:rPr lang="es-MX" sz="2000" dirty="0">
                <a:latin typeface="Garamond" charset="0"/>
                <a:ea typeface="Garamond" charset="0"/>
                <a:cs typeface="Garamond" charset="0"/>
              </a:rPr>
              <a:t>en infraestructura de telecomunicaciones está asociado a la transformación digital de la economía.</a:t>
            </a:r>
          </a:p>
          <a:p>
            <a:pPr marL="342900" indent="-342900" algn="just">
              <a:buClr>
                <a:srgbClr val="C00000"/>
              </a:buClr>
              <a:buFont typeface=".AppleSystemUIFont" charset="-120"/>
              <a:buChar char="-"/>
            </a:pPr>
            <a:endParaRPr lang="es-MX" sz="700" dirty="0">
              <a:latin typeface="Garamond" charset="0"/>
              <a:ea typeface="Garamond" charset="0"/>
              <a:cs typeface="Garamond" charset="0"/>
            </a:endParaRPr>
          </a:p>
          <a:p>
            <a:pPr marL="342900" indent="-342900" algn="just">
              <a:buClr>
                <a:srgbClr val="C00000"/>
              </a:buClr>
              <a:buFont typeface=".AppleSystemUIFont" charset="-120"/>
              <a:buChar char="-"/>
            </a:pPr>
            <a:r>
              <a:rPr lang="es-MX" sz="2000" dirty="0" smtClean="0">
                <a:latin typeface="Garamond" charset="0"/>
                <a:ea typeface="Garamond" charset="0"/>
                <a:cs typeface="Garamond" charset="0"/>
              </a:rPr>
              <a:t>Cadena de valor de la infraestructura en telecomunicaciones:</a:t>
            </a:r>
            <a:endParaRPr lang="es-MX" sz="2000" dirty="0">
              <a:latin typeface="Garamond" charset="0"/>
              <a:ea typeface="Garamond" charset="0"/>
              <a:cs typeface="Garamond" charset="0"/>
            </a:endParaRPr>
          </a:p>
          <a:p>
            <a:pPr marL="800100" lvl="1" indent="-342900" algn="just">
              <a:buClr>
                <a:srgbClr val="CC0033"/>
              </a:buClr>
              <a:buSzPct val="100000"/>
              <a:buChar char="‣"/>
              <a:tabLst>
                <a:tab pos="8064500" algn="l"/>
              </a:tabLst>
              <a:defRPr sz="2000">
                <a:latin typeface="Garamond"/>
                <a:ea typeface="Garamond"/>
                <a:cs typeface="Garamond"/>
                <a:sym typeface="Garamond"/>
              </a:defRPr>
            </a:pPr>
            <a:endParaRPr lang="es-ES" sz="700" dirty="0">
              <a:latin typeface="Garamond" charset="0"/>
              <a:ea typeface="Garamond" charset="0"/>
              <a:cs typeface="Garamond" charset="0"/>
            </a:endParaRPr>
          </a:p>
        </p:txBody>
      </p:sp>
      <p:grpSp>
        <p:nvGrpSpPr>
          <p:cNvPr id="40" name="Agrupar 39"/>
          <p:cNvGrpSpPr/>
          <p:nvPr/>
        </p:nvGrpSpPr>
        <p:grpSpPr>
          <a:xfrm>
            <a:off x="186266" y="1569039"/>
            <a:ext cx="8799430" cy="3895672"/>
            <a:chOff x="186266" y="1558764"/>
            <a:chExt cx="8799430" cy="3895672"/>
          </a:xfrm>
        </p:grpSpPr>
        <p:cxnSp>
          <p:nvCxnSpPr>
            <p:cNvPr id="26" name="Conector recto 25"/>
            <p:cNvCxnSpPr/>
            <p:nvPr/>
          </p:nvCxnSpPr>
          <p:spPr>
            <a:xfrm flipH="1" flipV="1">
              <a:off x="1416166" y="4485939"/>
              <a:ext cx="6208019" cy="21184"/>
            </a:xfrm>
            <a:prstGeom prst="line">
              <a:avLst/>
            </a:prstGeom>
            <a:noFill/>
            <a:ln w="25400" cap="flat">
              <a:solidFill>
                <a:schemeClr val="accent2">
                  <a:lumMod val="60000"/>
                  <a:lumOff val="40000"/>
                </a:schemeClr>
              </a:solidFill>
              <a:prstDash val="sysDot"/>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grpSp>
          <p:nvGrpSpPr>
            <p:cNvPr id="39" name="Agrupar 38"/>
            <p:cNvGrpSpPr/>
            <p:nvPr/>
          </p:nvGrpSpPr>
          <p:grpSpPr>
            <a:xfrm>
              <a:off x="186266" y="1558764"/>
              <a:ext cx="8799430" cy="3895672"/>
              <a:chOff x="186266" y="1548490"/>
              <a:chExt cx="8799430" cy="3895672"/>
            </a:xfrm>
          </p:grpSpPr>
          <p:graphicFrame>
            <p:nvGraphicFramePr>
              <p:cNvPr id="2" name="Diagrama 1"/>
              <p:cNvGraphicFramePr/>
              <p:nvPr>
                <p:extLst>
                  <p:ext uri="{D42A27DB-BD31-4B8C-83A1-F6EECF244321}">
                    <p14:modId xmlns:p14="http://schemas.microsoft.com/office/powerpoint/2010/main" val="1236051529"/>
                  </p:ext>
                </p:extLst>
              </p:nvPr>
            </p:nvGraphicFramePr>
            <p:xfrm>
              <a:off x="186266" y="1548490"/>
              <a:ext cx="8799430" cy="17427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Abrir llave 9"/>
              <p:cNvSpPr/>
              <p:nvPr/>
            </p:nvSpPr>
            <p:spPr>
              <a:xfrm rot="16200000">
                <a:off x="1259047" y="1964521"/>
                <a:ext cx="336070" cy="2481632"/>
              </a:xfrm>
              <a:prstGeom prst="leftBrace">
                <a:avLst/>
              </a:prstGeom>
              <a:noFill/>
              <a:ln w="25400" cap="flat">
                <a:solidFill>
                  <a:schemeClr val="accent2">
                    <a:lumMod val="40000"/>
                    <a:lumOff val="6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s-ES_tradnl" sz="1800" b="0" i="0" u="none" strike="noStrike" cap="none" spc="0" normalizeH="0" baseline="0">
                  <a:ln>
                    <a:noFill/>
                  </a:ln>
                  <a:solidFill>
                    <a:srgbClr val="000000"/>
                  </a:solidFill>
                  <a:effectLst/>
                  <a:uFillTx/>
                </a:endParaRPr>
              </a:p>
            </p:txBody>
          </p:sp>
          <p:sp>
            <p:nvSpPr>
              <p:cNvPr id="12" name="Abrir llave 11"/>
              <p:cNvSpPr/>
              <p:nvPr/>
            </p:nvSpPr>
            <p:spPr>
              <a:xfrm rot="16200000">
                <a:off x="3865617" y="1147311"/>
                <a:ext cx="240182" cy="4658064"/>
              </a:xfrm>
              <a:prstGeom prst="leftBrace">
                <a:avLst/>
              </a:prstGeom>
              <a:noFill/>
              <a:ln w="25400" cap="flat">
                <a:solidFill>
                  <a:schemeClr val="accent2">
                    <a:lumMod val="40000"/>
                    <a:lumOff val="6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s-ES_tradnl" sz="1800" b="0" i="0" u="none" strike="noStrike" cap="none" spc="0" normalizeH="0" baseline="0">
                  <a:ln>
                    <a:noFill/>
                  </a:ln>
                  <a:solidFill>
                    <a:srgbClr val="000000"/>
                  </a:solidFill>
                  <a:effectLst/>
                  <a:uFillTx/>
                </a:endParaRPr>
              </a:p>
            </p:txBody>
          </p:sp>
          <p:sp>
            <p:nvSpPr>
              <p:cNvPr id="6" name="Rectángulo 5"/>
              <p:cNvSpPr/>
              <p:nvPr/>
            </p:nvSpPr>
            <p:spPr>
              <a:xfrm>
                <a:off x="303173" y="2611461"/>
                <a:ext cx="2180405" cy="646331"/>
              </a:xfrm>
              <a:prstGeom prst="rect">
                <a:avLst/>
              </a:prstGeom>
            </p:spPr>
            <p:txBody>
              <a:bodyPr wrap="none">
                <a:spAutoFit/>
              </a:bodyPr>
              <a:lstStyle/>
              <a:p>
                <a:pPr algn="ctr"/>
                <a:r>
                  <a:rPr lang="es-ES" dirty="0" smtClean="0">
                    <a:latin typeface="Garamond" charset="0"/>
                    <a:ea typeface="Garamond" charset="0"/>
                    <a:cs typeface="Garamond" charset="0"/>
                  </a:rPr>
                  <a:t>Incentivar la inversión</a:t>
                </a:r>
              </a:p>
              <a:p>
                <a:pPr algn="ctr"/>
                <a:r>
                  <a:rPr lang="es-ES" dirty="0" smtClean="0">
                    <a:latin typeface="Garamond" charset="0"/>
                    <a:ea typeface="Garamond" charset="0"/>
                    <a:cs typeface="Garamond" charset="0"/>
                  </a:rPr>
                  <a:t>Reducir precios</a:t>
                </a:r>
                <a:endParaRPr lang="es-ES_tradnl" dirty="0"/>
              </a:p>
            </p:txBody>
          </p:sp>
          <p:sp>
            <p:nvSpPr>
              <p:cNvPr id="13" name="Rectángulo 12"/>
              <p:cNvSpPr/>
              <p:nvPr/>
            </p:nvSpPr>
            <p:spPr>
              <a:xfrm>
                <a:off x="2013052" y="3151347"/>
                <a:ext cx="3945311" cy="369332"/>
              </a:xfrm>
              <a:prstGeom prst="rect">
                <a:avLst/>
              </a:prstGeom>
            </p:spPr>
            <p:txBody>
              <a:bodyPr wrap="none">
                <a:spAutoFit/>
              </a:bodyPr>
              <a:lstStyle/>
              <a:p>
                <a:r>
                  <a:rPr lang="es-ES" dirty="0" smtClean="0">
                    <a:latin typeface="Garamond" charset="0"/>
                    <a:ea typeface="Garamond" charset="0"/>
                    <a:cs typeface="Garamond" charset="0"/>
                  </a:rPr>
                  <a:t>Fortalecimiento de la infraestructura física</a:t>
                </a:r>
                <a:endParaRPr lang="es-ES_tradnl" dirty="0"/>
              </a:p>
            </p:txBody>
          </p:sp>
          <p:sp>
            <p:nvSpPr>
              <p:cNvPr id="14" name="Abrir llave 13"/>
              <p:cNvSpPr/>
              <p:nvPr/>
            </p:nvSpPr>
            <p:spPr>
              <a:xfrm rot="16200000">
                <a:off x="6241946" y="2691296"/>
                <a:ext cx="261367" cy="2273757"/>
              </a:xfrm>
              <a:prstGeom prst="leftBrace">
                <a:avLst/>
              </a:prstGeom>
              <a:noFill/>
              <a:ln w="25400" cap="flat">
                <a:solidFill>
                  <a:schemeClr val="accent2">
                    <a:lumMod val="40000"/>
                    <a:lumOff val="6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s-ES_tradnl" sz="1800" b="0" i="0" u="none" strike="noStrike" cap="none" spc="0" normalizeH="0" baseline="0">
                  <a:ln>
                    <a:noFill/>
                  </a:ln>
                  <a:solidFill>
                    <a:srgbClr val="000000"/>
                  </a:solidFill>
                  <a:effectLst/>
                  <a:uFillTx/>
                </a:endParaRPr>
              </a:p>
            </p:txBody>
          </p:sp>
          <p:sp>
            <p:nvSpPr>
              <p:cNvPr id="15" name="Rectángulo 14"/>
              <p:cNvSpPr/>
              <p:nvPr/>
            </p:nvSpPr>
            <p:spPr>
              <a:xfrm>
                <a:off x="5452937" y="3500176"/>
                <a:ext cx="1816523" cy="369332"/>
              </a:xfrm>
              <a:prstGeom prst="rect">
                <a:avLst/>
              </a:prstGeom>
            </p:spPr>
            <p:txBody>
              <a:bodyPr wrap="none">
                <a:spAutoFit/>
              </a:bodyPr>
              <a:lstStyle/>
              <a:p>
                <a:r>
                  <a:rPr lang="es-ES" dirty="0" smtClean="0">
                    <a:latin typeface="Garamond" charset="0"/>
                    <a:ea typeface="Garamond" charset="0"/>
                    <a:cs typeface="Garamond" charset="0"/>
                  </a:rPr>
                  <a:t>+ Capital humano</a:t>
                </a:r>
                <a:endParaRPr lang="es-ES_tradnl" dirty="0"/>
              </a:p>
            </p:txBody>
          </p:sp>
          <p:sp>
            <p:nvSpPr>
              <p:cNvPr id="16" name="Abrir llave 15"/>
              <p:cNvSpPr/>
              <p:nvPr/>
            </p:nvSpPr>
            <p:spPr>
              <a:xfrm rot="16200000">
                <a:off x="7484315" y="3013113"/>
                <a:ext cx="261367" cy="2273757"/>
              </a:xfrm>
              <a:prstGeom prst="leftBrace">
                <a:avLst/>
              </a:prstGeom>
              <a:noFill/>
              <a:ln w="25400" cap="flat">
                <a:solidFill>
                  <a:schemeClr val="accent2">
                    <a:lumMod val="40000"/>
                    <a:lumOff val="6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s-ES_tradnl" sz="1800" b="0" i="0" u="none" strike="noStrike" cap="none" spc="0" normalizeH="0" baseline="0">
                  <a:ln>
                    <a:noFill/>
                  </a:ln>
                  <a:solidFill>
                    <a:srgbClr val="000000"/>
                  </a:solidFill>
                  <a:effectLst/>
                  <a:uFillTx/>
                </a:endParaRPr>
              </a:p>
            </p:txBody>
          </p:sp>
          <p:sp>
            <p:nvSpPr>
              <p:cNvPr id="17" name="Rectángulo 16"/>
              <p:cNvSpPr/>
              <p:nvPr/>
            </p:nvSpPr>
            <p:spPr>
              <a:xfrm>
                <a:off x="6762040" y="3836317"/>
                <a:ext cx="1705916" cy="369332"/>
              </a:xfrm>
              <a:prstGeom prst="rect">
                <a:avLst/>
              </a:prstGeom>
            </p:spPr>
            <p:txBody>
              <a:bodyPr wrap="none">
                <a:spAutoFit/>
              </a:bodyPr>
              <a:lstStyle/>
              <a:p>
                <a:r>
                  <a:rPr lang="es-ES" dirty="0" smtClean="0">
                    <a:latin typeface="Garamond" charset="0"/>
                    <a:ea typeface="Garamond" charset="0"/>
                    <a:cs typeface="Garamond" charset="0"/>
                  </a:rPr>
                  <a:t>Economía digital</a:t>
                </a:r>
                <a:endParaRPr lang="es-ES_tradnl" dirty="0"/>
              </a:p>
            </p:txBody>
          </p:sp>
          <p:cxnSp>
            <p:nvCxnSpPr>
              <p:cNvPr id="8" name="Conector recto 7"/>
              <p:cNvCxnSpPr/>
              <p:nvPr/>
            </p:nvCxnSpPr>
            <p:spPr>
              <a:xfrm>
                <a:off x="1427082" y="3219091"/>
                <a:ext cx="0" cy="1266848"/>
              </a:xfrm>
              <a:prstGeom prst="line">
                <a:avLst/>
              </a:prstGeom>
              <a:noFill/>
              <a:ln w="25400" cap="flat">
                <a:solidFill>
                  <a:schemeClr val="accent2">
                    <a:lumMod val="60000"/>
                    <a:lumOff val="40000"/>
                  </a:schemeClr>
                </a:solidFill>
                <a:prstDash val="sysDot"/>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0" name="Conector recto 19"/>
              <p:cNvCxnSpPr/>
              <p:nvPr/>
            </p:nvCxnSpPr>
            <p:spPr>
              <a:xfrm>
                <a:off x="3985707" y="3548900"/>
                <a:ext cx="0" cy="937039"/>
              </a:xfrm>
              <a:prstGeom prst="line">
                <a:avLst/>
              </a:prstGeom>
              <a:noFill/>
              <a:ln w="25400" cap="flat">
                <a:solidFill>
                  <a:schemeClr val="accent2">
                    <a:lumMod val="60000"/>
                    <a:lumOff val="40000"/>
                  </a:schemeClr>
                </a:solidFill>
                <a:prstDash val="sysDot"/>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2" name="Conector recto 21"/>
              <p:cNvCxnSpPr/>
              <p:nvPr/>
            </p:nvCxnSpPr>
            <p:spPr>
              <a:xfrm flipH="1">
                <a:off x="6361198" y="3852515"/>
                <a:ext cx="7171" cy="633424"/>
              </a:xfrm>
              <a:prstGeom prst="line">
                <a:avLst/>
              </a:prstGeom>
              <a:noFill/>
              <a:ln w="25400" cap="flat">
                <a:solidFill>
                  <a:schemeClr val="accent2">
                    <a:lumMod val="60000"/>
                    <a:lumOff val="40000"/>
                  </a:schemeClr>
                </a:solidFill>
                <a:prstDash val="sysDot"/>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4" name="Conector recto 23"/>
              <p:cNvCxnSpPr/>
              <p:nvPr/>
            </p:nvCxnSpPr>
            <p:spPr>
              <a:xfrm flipH="1">
                <a:off x="7624185" y="4244307"/>
                <a:ext cx="1" cy="252224"/>
              </a:xfrm>
              <a:prstGeom prst="line">
                <a:avLst/>
              </a:prstGeom>
              <a:noFill/>
              <a:ln w="25400" cap="flat">
                <a:solidFill>
                  <a:schemeClr val="accent2">
                    <a:lumMod val="60000"/>
                    <a:lumOff val="40000"/>
                  </a:schemeClr>
                </a:solidFill>
                <a:prstDash val="sysDot"/>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1" name="Conector recto 30"/>
              <p:cNvCxnSpPr/>
              <p:nvPr/>
            </p:nvCxnSpPr>
            <p:spPr>
              <a:xfrm>
                <a:off x="4611444" y="4485939"/>
                <a:ext cx="0" cy="937039"/>
              </a:xfrm>
              <a:prstGeom prst="line">
                <a:avLst/>
              </a:prstGeom>
              <a:noFill/>
              <a:ln w="25400" cap="flat">
                <a:solidFill>
                  <a:schemeClr val="accent2">
                    <a:lumMod val="60000"/>
                    <a:lumOff val="40000"/>
                  </a:schemeClr>
                </a:solidFill>
                <a:prstDash val="sysDot"/>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2" name="Conector recto de flecha 31"/>
              <p:cNvCxnSpPr/>
              <p:nvPr/>
            </p:nvCxnSpPr>
            <p:spPr>
              <a:xfrm flipH="1">
                <a:off x="3786692" y="5439573"/>
                <a:ext cx="824752" cy="347"/>
              </a:xfrm>
              <a:prstGeom prst="straightConnector1">
                <a:avLst/>
              </a:prstGeom>
              <a:noFill/>
              <a:ln w="25400" cap="flat">
                <a:solidFill>
                  <a:schemeClr val="accent2">
                    <a:lumMod val="60000"/>
                    <a:lumOff val="40000"/>
                  </a:schemeClr>
                </a:solidFill>
                <a:prstDash val="sysDot"/>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6" name="Conector recto de flecha 35"/>
              <p:cNvCxnSpPr/>
              <p:nvPr/>
            </p:nvCxnSpPr>
            <p:spPr>
              <a:xfrm>
                <a:off x="4585981" y="5444162"/>
                <a:ext cx="752935" cy="0"/>
              </a:xfrm>
              <a:prstGeom prst="straightConnector1">
                <a:avLst/>
              </a:prstGeom>
              <a:noFill/>
              <a:ln w="25400" cap="flat">
                <a:solidFill>
                  <a:schemeClr val="accent2">
                    <a:lumMod val="60000"/>
                    <a:lumOff val="40000"/>
                  </a:schemeClr>
                </a:solidFill>
                <a:prstDash val="sysDot"/>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grpSp>
      </p:grpSp>
      <p:grpSp>
        <p:nvGrpSpPr>
          <p:cNvPr id="25" name="Agrupar 24"/>
          <p:cNvGrpSpPr/>
          <p:nvPr/>
        </p:nvGrpSpPr>
        <p:grpSpPr>
          <a:xfrm>
            <a:off x="303173" y="4891483"/>
            <a:ext cx="3550293" cy="1058979"/>
            <a:chOff x="197578" y="4915508"/>
            <a:chExt cx="4572000" cy="1058979"/>
          </a:xfrm>
        </p:grpSpPr>
        <p:sp>
          <p:nvSpPr>
            <p:cNvPr id="7" name="Rectángulo 6"/>
            <p:cNvSpPr/>
            <p:nvPr/>
          </p:nvSpPr>
          <p:spPr>
            <a:xfrm>
              <a:off x="197578" y="4958824"/>
              <a:ext cx="4572000" cy="1015663"/>
            </a:xfrm>
            <a:prstGeom prst="rect">
              <a:avLst/>
            </a:prstGeom>
          </p:spPr>
          <p:txBody>
            <a:bodyPr>
              <a:spAutoFit/>
            </a:bodyPr>
            <a:lstStyle/>
            <a:p>
              <a:pPr marL="457200" lvl="1" indent="0">
                <a:buClr>
                  <a:srgbClr val="CC0033"/>
                </a:buClr>
                <a:buSzPct val="100000"/>
                <a:tabLst>
                  <a:tab pos="8064500" algn="l"/>
                </a:tabLst>
                <a:defRPr sz="2000">
                  <a:latin typeface="Garamond"/>
                  <a:ea typeface="Garamond"/>
                  <a:cs typeface="Garamond"/>
                  <a:sym typeface="Garamond"/>
                </a:defRPr>
              </a:pPr>
              <a:r>
                <a:rPr lang="es-ES" b="1" dirty="0" smtClean="0">
                  <a:latin typeface="Garamond" charset="0"/>
                  <a:ea typeface="Garamond" charset="0"/>
                  <a:cs typeface="Garamond" charset="0"/>
                </a:rPr>
                <a:t>2.1</a:t>
              </a:r>
              <a:r>
                <a:rPr lang="es-ES" b="1" dirty="0">
                  <a:latin typeface="Garamond" charset="0"/>
                  <a:ea typeface="Garamond" charset="0"/>
                  <a:cs typeface="Garamond" charset="0"/>
                </a:rPr>
                <a:t>% en </a:t>
              </a:r>
              <a:r>
                <a:rPr lang="es-ES" b="1" dirty="0" smtClean="0">
                  <a:latin typeface="Garamond" charset="0"/>
                  <a:ea typeface="Garamond" charset="0"/>
                  <a:cs typeface="Garamond" charset="0"/>
                </a:rPr>
                <a:t>competitividad </a:t>
              </a:r>
              <a:r>
                <a:rPr lang="es-ES" dirty="0" smtClean="0">
                  <a:latin typeface="Garamond" charset="0"/>
                  <a:ea typeface="Garamond" charset="0"/>
                  <a:cs typeface="Garamond" charset="0"/>
                </a:rPr>
                <a:t>*</a:t>
              </a:r>
              <a:endParaRPr lang="es-ES" dirty="0">
                <a:latin typeface="Garamond" charset="0"/>
                <a:ea typeface="Garamond" charset="0"/>
                <a:cs typeface="Garamond" charset="0"/>
              </a:endParaRPr>
            </a:p>
            <a:p>
              <a:pPr marL="457200" lvl="1" indent="0">
                <a:buClr>
                  <a:srgbClr val="CC0033"/>
                </a:buClr>
                <a:buSzPct val="100000"/>
                <a:tabLst>
                  <a:tab pos="8064500" algn="l"/>
                </a:tabLst>
                <a:defRPr sz="2000">
                  <a:latin typeface="Garamond"/>
                  <a:ea typeface="Garamond"/>
                  <a:cs typeface="Garamond"/>
                  <a:sym typeface="Garamond"/>
                </a:defRPr>
              </a:pPr>
              <a:r>
                <a:rPr lang="es-ES" b="1" dirty="0" smtClean="0">
                  <a:latin typeface="Garamond" charset="0"/>
                  <a:ea typeface="Garamond" charset="0"/>
                  <a:cs typeface="Garamond" charset="0"/>
                </a:rPr>
                <a:t>2.2</a:t>
              </a:r>
              <a:r>
                <a:rPr lang="es-ES" b="1" dirty="0">
                  <a:latin typeface="Garamond" charset="0"/>
                  <a:ea typeface="Garamond" charset="0"/>
                  <a:cs typeface="Garamond" charset="0"/>
                </a:rPr>
                <a:t>% </a:t>
              </a:r>
              <a:r>
                <a:rPr lang="es-ES" b="1" dirty="0" smtClean="0">
                  <a:latin typeface="Garamond" charset="0"/>
                  <a:ea typeface="Garamond" charset="0"/>
                  <a:cs typeface="Garamond" charset="0"/>
                </a:rPr>
                <a:t>en innovación </a:t>
              </a:r>
              <a:r>
                <a:rPr lang="es-ES" dirty="0" smtClean="0">
                  <a:latin typeface="Garamond" charset="0"/>
                  <a:ea typeface="Garamond" charset="0"/>
                  <a:cs typeface="Garamond" charset="0"/>
                </a:rPr>
                <a:t>*</a:t>
              </a:r>
              <a:endParaRPr lang="es-ES" dirty="0">
                <a:latin typeface="Garamond" charset="0"/>
                <a:ea typeface="Garamond" charset="0"/>
                <a:cs typeface="Garamond" charset="0"/>
              </a:endParaRPr>
            </a:p>
            <a:p>
              <a:pPr marL="457200" lvl="1" indent="0">
                <a:buClr>
                  <a:srgbClr val="CC0033"/>
                </a:buClr>
                <a:buSzPct val="100000"/>
                <a:tabLst>
                  <a:tab pos="8064500" algn="l"/>
                </a:tabLst>
                <a:defRPr sz="2000">
                  <a:latin typeface="Garamond"/>
                  <a:ea typeface="Garamond"/>
                  <a:cs typeface="Garamond"/>
                  <a:sym typeface="Garamond"/>
                </a:defRPr>
              </a:pPr>
              <a:r>
                <a:rPr lang="es-ES" b="1" dirty="0" smtClean="0">
                  <a:latin typeface="Garamond" charset="0"/>
                  <a:ea typeface="Garamond" charset="0"/>
                  <a:cs typeface="Garamond" charset="0"/>
                </a:rPr>
                <a:t>2.3</a:t>
              </a:r>
              <a:r>
                <a:rPr lang="es-ES" b="1" dirty="0">
                  <a:latin typeface="Garamond" charset="0"/>
                  <a:ea typeface="Garamond" charset="0"/>
                  <a:cs typeface="Garamond" charset="0"/>
                </a:rPr>
                <a:t>% en </a:t>
              </a:r>
              <a:r>
                <a:rPr lang="es-ES" b="1" dirty="0" smtClean="0">
                  <a:latin typeface="Garamond" charset="0"/>
                  <a:ea typeface="Garamond" charset="0"/>
                  <a:cs typeface="Garamond" charset="0"/>
                </a:rPr>
                <a:t>productividad</a:t>
              </a:r>
              <a:r>
                <a:rPr lang="es-ES" b="1" dirty="0">
                  <a:latin typeface="Garamond" charset="0"/>
                  <a:ea typeface="Garamond" charset="0"/>
                  <a:cs typeface="Garamond" charset="0"/>
                </a:rPr>
                <a:t> </a:t>
              </a:r>
              <a:r>
                <a:rPr lang="es-ES" dirty="0" smtClean="0">
                  <a:latin typeface="Garamond" charset="0"/>
                  <a:ea typeface="Garamond" charset="0"/>
                  <a:cs typeface="Garamond" charset="0"/>
                </a:rPr>
                <a:t>*</a:t>
              </a:r>
              <a:endParaRPr lang="es-ES" dirty="0">
                <a:latin typeface="Garamond" charset="0"/>
                <a:ea typeface="Garamond" charset="0"/>
                <a:cs typeface="Garamond" charset="0"/>
              </a:endParaRPr>
            </a:p>
          </p:txBody>
        </p:sp>
        <p:pic>
          <p:nvPicPr>
            <p:cNvPr id="23" name="Imagen 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0840" y="4915508"/>
              <a:ext cx="410872" cy="410872"/>
            </a:xfrm>
            <a:prstGeom prst="rect">
              <a:avLst/>
            </a:prstGeom>
          </p:spPr>
        </p:pic>
        <p:pic>
          <p:nvPicPr>
            <p:cNvPr id="34" name="Imagen 3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63080" y="5218359"/>
              <a:ext cx="410872" cy="410872"/>
            </a:xfrm>
            <a:prstGeom prst="rect">
              <a:avLst/>
            </a:prstGeom>
          </p:spPr>
        </p:pic>
        <p:pic>
          <p:nvPicPr>
            <p:cNvPr id="35" name="Imagen 3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0840" y="5530807"/>
              <a:ext cx="410872" cy="410872"/>
            </a:xfrm>
            <a:prstGeom prst="rect">
              <a:avLst/>
            </a:prstGeom>
          </p:spPr>
        </p:pic>
      </p:grpSp>
      <p:grpSp>
        <p:nvGrpSpPr>
          <p:cNvPr id="29" name="Agrupar 28"/>
          <p:cNvGrpSpPr/>
          <p:nvPr/>
        </p:nvGrpSpPr>
        <p:grpSpPr>
          <a:xfrm>
            <a:off x="5413334" y="4804618"/>
            <a:ext cx="3572362" cy="1323439"/>
            <a:chOff x="5413334" y="5125119"/>
            <a:chExt cx="3572362" cy="1323439"/>
          </a:xfrm>
        </p:grpSpPr>
        <p:sp>
          <p:nvSpPr>
            <p:cNvPr id="41" name="Rectángulo 40"/>
            <p:cNvSpPr/>
            <p:nvPr/>
          </p:nvSpPr>
          <p:spPr>
            <a:xfrm>
              <a:off x="5413334" y="5125119"/>
              <a:ext cx="3572362" cy="1323439"/>
            </a:xfrm>
            <a:prstGeom prst="rect">
              <a:avLst/>
            </a:prstGeom>
            <a:ln w="38100">
              <a:solidFill>
                <a:schemeClr val="accent2">
                  <a:shade val="80000"/>
                  <a:hueOff val="0"/>
                  <a:satOff val="0"/>
                  <a:lumOff val="0"/>
                </a:schemeClr>
              </a:solidFill>
            </a:ln>
          </p:spPr>
          <p:txBody>
            <a:bodyPr wrap="square">
              <a:spAutoFit/>
            </a:bodyPr>
            <a:lstStyle/>
            <a:p>
              <a:pPr algn="just">
                <a:buClr>
                  <a:srgbClr val="C00000"/>
                </a:buClr>
              </a:pPr>
              <a:r>
                <a:rPr lang="es-MX" sz="2000" b="1" dirty="0">
                  <a:latin typeface="Garamond" charset="0"/>
                  <a:ea typeface="Garamond" charset="0"/>
                  <a:cs typeface="Garamond" charset="0"/>
                </a:rPr>
                <a:t>En </a:t>
              </a:r>
              <a:r>
                <a:rPr lang="es-MX" sz="2000" b="1" dirty="0" smtClean="0">
                  <a:latin typeface="Garamond" charset="0"/>
                  <a:ea typeface="Garamond" charset="0"/>
                  <a:cs typeface="Garamond" charset="0"/>
                </a:rPr>
                <a:t>2025, se estima que: </a:t>
              </a:r>
            </a:p>
            <a:p>
              <a:pPr algn="just">
                <a:buClr>
                  <a:srgbClr val="C00000"/>
                </a:buClr>
              </a:pPr>
              <a:r>
                <a:rPr lang="es-MX" sz="2000" b="1" dirty="0" smtClean="0">
                  <a:latin typeface="Garamond" charset="0"/>
                  <a:ea typeface="Garamond" charset="0"/>
                  <a:cs typeface="Garamond" charset="0"/>
                </a:rPr>
                <a:t>        USD$ 1               USD$ 5</a:t>
              </a:r>
            </a:p>
            <a:p>
              <a:pPr algn="just">
                <a:buClr>
                  <a:srgbClr val="C00000"/>
                </a:buClr>
              </a:pPr>
              <a:r>
                <a:rPr lang="es-MX" sz="2000" dirty="0" smtClean="0">
                  <a:latin typeface="Garamond" charset="0"/>
                  <a:ea typeface="Garamond" charset="0"/>
                  <a:cs typeface="Garamond" charset="0"/>
                </a:rPr>
                <a:t>       </a:t>
              </a:r>
              <a:r>
                <a:rPr lang="es-MX" sz="2000" dirty="0">
                  <a:latin typeface="Garamond" charset="0"/>
                  <a:ea typeface="Garamond" charset="0"/>
                  <a:cs typeface="Garamond" charset="0"/>
                </a:rPr>
                <a:t>Inversión </a:t>
              </a:r>
              <a:r>
                <a:rPr lang="es-MX" sz="2000" dirty="0" smtClean="0">
                  <a:latin typeface="Garamond" charset="0"/>
                  <a:ea typeface="Garamond" charset="0"/>
                  <a:cs typeface="Garamond" charset="0"/>
                </a:rPr>
                <a:t>            Retornos</a:t>
              </a:r>
            </a:p>
            <a:p>
              <a:pPr algn="just">
                <a:buClr>
                  <a:srgbClr val="C00000"/>
                </a:buClr>
              </a:pPr>
              <a:r>
                <a:rPr lang="es-MX" sz="2000" dirty="0">
                  <a:latin typeface="Garamond" charset="0"/>
                  <a:ea typeface="Garamond" charset="0"/>
                  <a:cs typeface="Garamond" charset="0"/>
                </a:rPr>
                <a:t> </a:t>
              </a:r>
              <a:r>
                <a:rPr lang="es-MX" sz="2000" dirty="0" smtClean="0">
                  <a:latin typeface="Garamond" charset="0"/>
                  <a:ea typeface="Garamond" charset="0"/>
                  <a:cs typeface="Garamond" charset="0"/>
                </a:rPr>
                <a:t> Infra. Telecom’s                        *</a:t>
              </a:r>
              <a:endParaRPr lang="es-MX" sz="2000" dirty="0">
                <a:latin typeface="Garamond" charset="0"/>
                <a:ea typeface="Garamond" charset="0"/>
                <a:cs typeface="Garamond" charset="0"/>
              </a:endParaRPr>
            </a:p>
          </p:txBody>
        </p:sp>
        <p:pic>
          <p:nvPicPr>
            <p:cNvPr id="37" name="Imagen 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99705" y="5415010"/>
              <a:ext cx="458658" cy="642121"/>
            </a:xfrm>
            <a:prstGeom prst="rect">
              <a:avLst/>
            </a:prstGeom>
          </p:spPr>
        </p:pic>
        <p:pic>
          <p:nvPicPr>
            <p:cNvPr id="27" name="Imagen 2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39983" y="5484961"/>
              <a:ext cx="572555" cy="572555"/>
            </a:xfrm>
            <a:prstGeom prst="rect">
              <a:avLst/>
            </a:prstGeom>
          </p:spPr>
        </p:pic>
        <p:pic>
          <p:nvPicPr>
            <p:cNvPr id="42" name="Imagen 4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288902" y="5408272"/>
              <a:ext cx="458658" cy="642121"/>
            </a:xfrm>
            <a:prstGeom prst="rect">
              <a:avLst/>
            </a:prstGeom>
          </p:spPr>
        </p:pic>
      </p:grpSp>
      <p:sp>
        <p:nvSpPr>
          <p:cNvPr id="9" name="CuadroTexto 8"/>
          <p:cNvSpPr txBox="1"/>
          <p:nvPr/>
        </p:nvSpPr>
        <p:spPr>
          <a:xfrm>
            <a:off x="303173" y="6156347"/>
            <a:ext cx="4869280"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r>
              <a:rPr lang="es-ES_tradnl" sz="1200" dirty="0">
                <a:latin typeface="Garamond" charset="0"/>
                <a:ea typeface="Garamond" charset="0"/>
                <a:cs typeface="Garamond" charset="0"/>
              </a:rPr>
              <a:t>* </a:t>
            </a:r>
            <a:r>
              <a:rPr lang="es-ES_tradnl" sz="1200" dirty="0" smtClean="0">
                <a:latin typeface="Garamond" charset="0"/>
                <a:ea typeface="Garamond" charset="0"/>
                <a:cs typeface="Garamond" charset="0"/>
              </a:rPr>
              <a:t>Fuente: </a:t>
            </a:r>
            <a:r>
              <a:rPr lang="es-ES_tradnl" sz="1200" i="1" dirty="0" err="1" smtClean="0">
                <a:latin typeface="Garamond" charset="0"/>
                <a:ea typeface="Garamond" charset="0"/>
                <a:cs typeface="Garamond" charset="0"/>
              </a:rPr>
              <a:t>Harnessing</a:t>
            </a:r>
            <a:r>
              <a:rPr lang="es-ES_tradnl" sz="1200" i="1" dirty="0" smtClean="0">
                <a:latin typeface="Garamond" charset="0"/>
                <a:ea typeface="Garamond" charset="0"/>
                <a:cs typeface="Garamond" charset="0"/>
              </a:rPr>
              <a:t> </a:t>
            </a:r>
            <a:r>
              <a:rPr lang="es-ES_tradnl" sz="1200" i="1" dirty="0" err="1">
                <a:latin typeface="Garamond" charset="0"/>
                <a:ea typeface="Garamond" charset="0"/>
                <a:cs typeface="Garamond" charset="0"/>
              </a:rPr>
              <a:t>the</a:t>
            </a:r>
            <a:r>
              <a:rPr lang="es-ES_tradnl" sz="1200" i="1" dirty="0">
                <a:latin typeface="Garamond" charset="0"/>
                <a:ea typeface="Garamond" charset="0"/>
                <a:cs typeface="Garamond" charset="0"/>
              </a:rPr>
              <a:t> </a:t>
            </a:r>
            <a:r>
              <a:rPr lang="es-ES_tradnl" sz="1200" i="1" dirty="0" err="1">
                <a:latin typeface="Garamond" charset="0"/>
                <a:ea typeface="Garamond" charset="0"/>
                <a:cs typeface="Garamond" charset="0"/>
              </a:rPr>
              <a:t>Power</a:t>
            </a:r>
            <a:r>
              <a:rPr lang="es-ES_tradnl" sz="1200" i="1" dirty="0">
                <a:latin typeface="Garamond" charset="0"/>
                <a:ea typeface="Garamond" charset="0"/>
                <a:cs typeface="Garamond" charset="0"/>
              </a:rPr>
              <a:t> of </a:t>
            </a:r>
            <a:r>
              <a:rPr lang="es-ES_tradnl" sz="1200" i="1" dirty="0" err="1" smtClean="0">
                <a:latin typeface="Garamond" charset="0"/>
                <a:ea typeface="Garamond" charset="0"/>
                <a:cs typeface="Garamond" charset="0"/>
              </a:rPr>
              <a:t>Connectivity</a:t>
            </a:r>
            <a:r>
              <a:rPr lang="es-ES_tradnl" sz="1200" i="1" dirty="0" smtClean="0">
                <a:latin typeface="Garamond" charset="0"/>
                <a:ea typeface="Garamond" charset="0"/>
                <a:cs typeface="Garamond" charset="0"/>
              </a:rPr>
              <a:t>, </a:t>
            </a:r>
            <a:r>
              <a:rPr lang="es-ES_tradnl" sz="1200" dirty="0" err="1">
                <a:latin typeface="Garamond" charset="0"/>
                <a:ea typeface="Garamond" charset="0"/>
                <a:cs typeface="Garamond" charset="0"/>
              </a:rPr>
              <a:t>Huawei</a:t>
            </a:r>
            <a:r>
              <a:rPr lang="es-ES_tradnl" sz="1200" dirty="0">
                <a:latin typeface="Garamond" charset="0"/>
                <a:ea typeface="Garamond" charset="0"/>
                <a:cs typeface="Garamond" charset="0"/>
              </a:rPr>
              <a:t> Technologies Co., </a:t>
            </a:r>
            <a:r>
              <a:rPr lang="es-ES_tradnl" sz="1200" dirty="0" err="1" smtClean="0">
                <a:latin typeface="Garamond" charset="0"/>
                <a:ea typeface="Garamond" charset="0"/>
                <a:cs typeface="Garamond" charset="0"/>
              </a:rPr>
              <a:t>Ltd</a:t>
            </a:r>
            <a:r>
              <a:rPr lang="es-ES_tradnl" sz="1200" dirty="0" smtClean="0">
                <a:latin typeface="Garamond" charset="0"/>
                <a:ea typeface="Garamond" charset="0"/>
                <a:cs typeface="Garamond" charset="0"/>
              </a:rPr>
              <a:t>, 2017.</a:t>
            </a:r>
            <a:endParaRPr kumimoji="0" lang="es-ES_tradnl" sz="1200" b="0" u="none" strike="noStrike" cap="none" spc="0" normalizeH="0" baseline="0" dirty="0">
              <a:ln>
                <a:noFill/>
              </a:ln>
              <a:solidFill>
                <a:srgbClr val="000000"/>
              </a:solidFill>
              <a:effectLst/>
              <a:uFillTx/>
              <a:latin typeface="Garamond" charset="0"/>
              <a:ea typeface="Garamond" charset="0"/>
              <a:cs typeface="Garamond" charset="0"/>
              <a:sym typeface="Calibri"/>
            </a:endParaRPr>
          </a:p>
        </p:txBody>
      </p:sp>
    </p:spTree>
    <p:extLst>
      <p:ext uri="{BB962C8B-B14F-4D97-AF65-F5344CB8AC3E}">
        <p14:creationId xmlns:p14="http://schemas.microsoft.com/office/powerpoint/2010/main" val="1734723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p:cNvSpPr>
            <a:spLocks noGrp="1"/>
          </p:cNvSpPr>
          <p:nvPr>
            <p:ph type="title"/>
          </p:nvPr>
        </p:nvSpPr>
        <p:spPr>
          <a:xfrm>
            <a:off x="186269" y="214101"/>
            <a:ext cx="6640200" cy="533208"/>
          </a:xfrm>
          <a:prstGeom prst="rect">
            <a:avLst/>
          </a:prstGeom>
        </p:spPr>
        <p:txBody>
          <a:bodyPr>
            <a:noAutofit/>
          </a:bodyPr>
          <a:lstStyle>
            <a:lvl1pPr algn="l" defTabSz="402336">
              <a:defRPr sz="3168" b="1">
                <a:latin typeface="Garamond"/>
                <a:ea typeface="Garamond"/>
                <a:cs typeface="Garamond"/>
                <a:sym typeface="Garamond"/>
              </a:defRPr>
            </a:lvl1pPr>
          </a:lstStyle>
          <a:p>
            <a:r>
              <a:rPr lang="es-ES" sz="1750" dirty="0">
                <a:latin typeface="Garamond" charset="0"/>
                <a:ea typeface="Garamond" charset="0"/>
                <a:cs typeface="Garamond" charset="0"/>
              </a:rPr>
              <a:t>Ranking Internacional de Infraestructura de Telecomunicaciones</a:t>
            </a:r>
            <a:endParaRPr sz="1750" dirty="0">
              <a:latin typeface="Garamond" charset="0"/>
              <a:ea typeface="Garamond" charset="0"/>
              <a:cs typeface="Garamond" charset="0"/>
            </a:endParaRPr>
          </a:p>
        </p:txBody>
      </p:sp>
      <p:sp>
        <p:nvSpPr>
          <p:cNvPr id="130" name="Slide Number Placeholder 10"/>
          <p:cNvSpPr>
            <a:spLocks noGrp="1"/>
          </p:cNvSpPr>
          <p:nvPr>
            <p:ph type="sldNum" sz="quarter" idx="4294967295"/>
          </p:nvPr>
        </p:nvSpPr>
        <p:spPr>
          <a:xfrm>
            <a:off x="8505418" y="6404292"/>
            <a:ext cx="181382"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
        <p:nvSpPr>
          <p:cNvPr id="131" name="Line 4"/>
          <p:cNvSpPr/>
          <p:nvPr/>
        </p:nvSpPr>
        <p:spPr>
          <a:xfrm>
            <a:off x="186267" y="765848"/>
            <a:ext cx="8799429" cy="1"/>
          </a:xfrm>
          <a:prstGeom prst="line">
            <a:avLst/>
          </a:prstGeom>
          <a:ln w="38100">
            <a:solidFill>
              <a:srgbClr val="CC0033"/>
            </a:solidFill>
          </a:ln>
        </p:spPr>
        <p:txBody>
          <a:bodyPr lIns="45719" rIns="45719"/>
          <a:lstStyle/>
          <a:p>
            <a:endParaRPr/>
          </a:p>
        </p:txBody>
      </p:sp>
      <p:sp>
        <p:nvSpPr>
          <p:cNvPr id="132" name="Line 4"/>
          <p:cNvSpPr/>
          <p:nvPr/>
        </p:nvSpPr>
        <p:spPr>
          <a:xfrm>
            <a:off x="188286" y="6351068"/>
            <a:ext cx="8799429" cy="1"/>
          </a:xfrm>
          <a:prstGeom prst="line">
            <a:avLst/>
          </a:prstGeom>
          <a:ln w="38100">
            <a:solidFill>
              <a:srgbClr val="CC0033"/>
            </a:solidFill>
          </a:ln>
        </p:spPr>
        <p:txBody>
          <a:bodyPr lIns="45719" rIns="45719"/>
          <a:lstStyle/>
          <a:p>
            <a:endParaRPr/>
          </a:p>
        </p:txBody>
      </p:sp>
      <p:graphicFrame>
        <p:nvGraphicFramePr>
          <p:cNvPr id="30" name="Gráfico 29"/>
          <p:cNvGraphicFramePr>
            <a:graphicFrameLocks/>
          </p:cNvGraphicFramePr>
          <p:nvPr>
            <p:extLst>
              <p:ext uri="{D42A27DB-BD31-4B8C-83A1-F6EECF244321}">
                <p14:modId xmlns:p14="http://schemas.microsoft.com/office/powerpoint/2010/main" val="371602903"/>
              </p:ext>
            </p:extLst>
          </p:nvPr>
        </p:nvGraphicFramePr>
        <p:xfrm>
          <a:off x="435906" y="1035427"/>
          <a:ext cx="8361015" cy="5315641"/>
        </p:xfrm>
        <a:graphic>
          <a:graphicData uri="http://schemas.openxmlformats.org/drawingml/2006/chart">
            <c:chart xmlns:c="http://schemas.openxmlformats.org/drawingml/2006/chart" xmlns:r="http://schemas.openxmlformats.org/officeDocument/2006/relationships" r:id="rId2"/>
          </a:graphicData>
        </a:graphic>
      </p:graphicFrame>
      <p:sp>
        <p:nvSpPr>
          <p:cNvPr id="31" name="Text Box 4"/>
          <p:cNvSpPr txBox="1">
            <a:spLocks noChangeArrowheads="1"/>
          </p:cNvSpPr>
          <p:nvPr/>
        </p:nvSpPr>
        <p:spPr bwMode="auto">
          <a:xfrm>
            <a:off x="731704" y="5956280"/>
            <a:ext cx="611505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490" tIns="36745" rIns="73490" bIns="36745">
            <a:spAutoFit/>
          </a:bodyPr>
          <a:lstStyle>
            <a:lvl1pPr marL="355600" indent="-355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defTabSz="4572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defTabSz="4572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defTabSz="4572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defTabSz="4572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just" eaLnBrk="1"/>
            <a:r>
              <a:rPr kumimoji="1" lang="es-MX" altLang="es-MX" sz="1000" dirty="0">
                <a:solidFill>
                  <a:srgbClr val="262626"/>
                </a:solidFill>
                <a:latin typeface="Garamond" panose="02020404030301010803" pitchFamily="18" charset="0"/>
                <a:ea typeface="Garamond" panose="02020404030301010803" pitchFamily="18" charset="0"/>
                <a:cs typeface="Garamond" panose="02020404030301010803" pitchFamily="18" charset="0"/>
              </a:rPr>
              <a:t>Fuente: </a:t>
            </a:r>
            <a:r>
              <a:rPr kumimoji="1" lang="en-US" altLang="es-MX" sz="1000" dirty="0">
                <a:solidFill>
                  <a:srgbClr val="262626"/>
                </a:solidFill>
                <a:latin typeface="Garamond" panose="02020404030301010803" pitchFamily="18" charset="0"/>
                <a:ea typeface="Garamond" panose="02020404030301010803" pitchFamily="18" charset="0"/>
                <a:cs typeface="Garamond" panose="02020404030301010803" pitchFamily="18" charset="0"/>
              </a:rPr>
              <a:t>The Global Information Technology Report 2016; The Networked Readiness Index 2016, WEF</a:t>
            </a:r>
            <a:endParaRPr kumimoji="1" lang="es-MX" altLang="es-MX" sz="1000" dirty="0">
              <a:solidFill>
                <a:srgbClr val="262626"/>
              </a:solidFill>
              <a:latin typeface="Garamond" panose="02020404030301010803" pitchFamily="18" charset="0"/>
              <a:ea typeface="Garamond" panose="02020404030301010803" pitchFamily="18" charset="0"/>
              <a:cs typeface="Garamond" panose="02020404030301010803" pitchFamily="18" charset="0"/>
            </a:endParaRPr>
          </a:p>
        </p:txBody>
      </p:sp>
      <p:pic>
        <p:nvPicPr>
          <p:cNvPr id="29" name="Picture 2" descr="http://www.sct.gob.mx/logoSCT_hoz.png"/>
          <p:cNvPicPr>
            <a:picLocks noChangeAspect="1" noChangeArrowheads="1"/>
          </p:cNvPicPr>
          <p:nvPr/>
        </p:nvPicPr>
        <p:blipFill>
          <a:blip r:embed="rId3" cstate="print"/>
          <a:srcRect/>
          <a:stretch>
            <a:fillRect/>
          </a:stretch>
        </p:blipFill>
        <p:spPr bwMode="auto">
          <a:xfrm>
            <a:off x="7215089" y="98343"/>
            <a:ext cx="2448271" cy="587586"/>
          </a:xfrm>
          <a:prstGeom prst="rect">
            <a:avLst/>
          </a:prstGeom>
          <a:noFill/>
        </p:spPr>
      </p:pic>
    </p:spTree>
    <p:extLst>
      <p:ext uri="{BB962C8B-B14F-4D97-AF65-F5344CB8AC3E}">
        <p14:creationId xmlns:p14="http://schemas.microsoft.com/office/powerpoint/2010/main" val="210793685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4"/>
          <p:cNvSpPr>
            <a:spLocks noChangeShapeType="1"/>
          </p:cNvSpPr>
          <p:nvPr>
            <p:custDataLst>
              <p:tags r:id="rId1"/>
            </p:custDataLst>
          </p:nvPr>
        </p:nvSpPr>
        <p:spPr bwMode="gray">
          <a:xfrm>
            <a:off x="186267" y="702966"/>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n-US" dirty="0"/>
          </a:p>
        </p:txBody>
      </p:sp>
      <p:sp>
        <p:nvSpPr>
          <p:cNvPr id="5" name="Title 1"/>
          <p:cNvSpPr>
            <a:spLocks noGrp="1"/>
          </p:cNvSpPr>
          <p:nvPr>
            <p:ph type="title"/>
          </p:nvPr>
        </p:nvSpPr>
        <p:spPr>
          <a:xfrm>
            <a:off x="174840" y="151670"/>
            <a:ext cx="9411124" cy="533207"/>
          </a:xfrm>
        </p:spPr>
        <p:txBody>
          <a:bodyPr>
            <a:noAutofit/>
          </a:bodyPr>
          <a:lstStyle/>
          <a:p>
            <a:pPr algn="l"/>
            <a:r>
              <a:rPr lang="en-US" sz="2200" b="1" dirty="0" err="1">
                <a:latin typeface="Garamond" charset="0"/>
                <a:ea typeface="Garamond" charset="0"/>
                <a:cs typeface="Garamond" charset="0"/>
              </a:rPr>
              <a:t>Infraestructura</a:t>
            </a:r>
            <a:r>
              <a:rPr lang="en-US" sz="2200" b="1" dirty="0">
                <a:latin typeface="Garamond" charset="0"/>
                <a:ea typeface="Garamond" charset="0"/>
                <a:cs typeface="Garamond" charset="0"/>
              </a:rPr>
              <a:t> </a:t>
            </a:r>
            <a:r>
              <a:rPr lang="en-US" sz="2200" b="1" dirty="0" err="1">
                <a:latin typeface="Garamond" charset="0"/>
                <a:ea typeface="Garamond" charset="0"/>
                <a:cs typeface="Garamond" charset="0"/>
              </a:rPr>
              <a:t>en</a:t>
            </a:r>
            <a:r>
              <a:rPr lang="en-US" sz="2200" b="1" dirty="0">
                <a:latin typeface="Garamond" charset="0"/>
                <a:ea typeface="Garamond" charset="0"/>
                <a:cs typeface="Garamond" charset="0"/>
              </a:rPr>
              <a:t> </a:t>
            </a:r>
            <a:r>
              <a:rPr lang="en-US" sz="2200" b="1" dirty="0" err="1" smtClean="0">
                <a:latin typeface="Garamond" charset="0"/>
                <a:ea typeface="Garamond" charset="0"/>
                <a:cs typeface="Garamond" charset="0"/>
              </a:rPr>
              <a:t>Telecomunicaciones</a:t>
            </a:r>
            <a:r>
              <a:rPr lang="en-US" sz="2200" b="1" dirty="0" smtClean="0">
                <a:latin typeface="Garamond" charset="0"/>
                <a:ea typeface="Garamond" charset="0"/>
                <a:cs typeface="Garamond" charset="0"/>
              </a:rPr>
              <a:t> | </a:t>
            </a:r>
            <a:r>
              <a:rPr lang="en-US" sz="2200" b="1" dirty="0" err="1" smtClean="0">
                <a:latin typeface="Garamond" charset="0"/>
                <a:ea typeface="Garamond" charset="0"/>
                <a:cs typeface="Garamond" charset="0"/>
              </a:rPr>
              <a:t>Política</a:t>
            </a:r>
            <a:r>
              <a:rPr lang="en-US" sz="2200" b="1" dirty="0" smtClean="0">
                <a:latin typeface="Garamond" charset="0"/>
                <a:ea typeface="Garamond" charset="0"/>
                <a:cs typeface="Garamond" charset="0"/>
              </a:rPr>
              <a:t> </a:t>
            </a:r>
            <a:r>
              <a:rPr lang="en-US" sz="2200" b="1" dirty="0" err="1">
                <a:latin typeface="Garamond" charset="0"/>
                <a:ea typeface="Garamond" charset="0"/>
                <a:cs typeface="Garamond" charset="0"/>
              </a:rPr>
              <a:t>p</a:t>
            </a:r>
            <a:r>
              <a:rPr lang="en-US" sz="2200" b="1" dirty="0" err="1" smtClean="0">
                <a:latin typeface="Garamond" charset="0"/>
                <a:ea typeface="Garamond" charset="0"/>
                <a:cs typeface="Garamond" charset="0"/>
              </a:rPr>
              <a:t>ública</a:t>
            </a:r>
            <a:endParaRPr lang="en-US" sz="2200" b="1" dirty="0">
              <a:latin typeface="Garamond" charset="0"/>
              <a:ea typeface="Garamond" charset="0"/>
              <a:cs typeface="Garamond" charset="0"/>
            </a:endParaRPr>
          </a:p>
        </p:txBody>
      </p:sp>
      <p:sp>
        <p:nvSpPr>
          <p:cNvPr id="19" name="Line 4"/>
          <p:cNvSpPr>
            <a:spLocks noChangeShapeType="1"/>
          </p:cNvSpPr>
          <p:nvPr>
            <p:custDataLst>
              <p:tags r:id="rId2"/>
            </p:custDataLst>
          </p:nvPr>
        </p:nvSpPr>
        <p:spPr bwMode="gray">
          <a:xfrm>
            <a:off x="186270" y="6415914"/>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n-US" dirty="0"/>
          </a:p>
        </p:txBody>
      </p:sp>
      <p:sp>
        <p:nvSpPr>
          <p:cNvPr id="3" name="Slide Number Placeholder 2"/>
          <p:cNvSpPr>
            <a:spLocks noGrp="1"/>
          </p:cNvSpPr>
          <p:nvPr>
            <p:ph type="sldNum" sz="quarter" idx="12"/>
          </p:nvPr>
        </p:nvSpPr>
        <p:spPr/>
        <p:txBody>
          <a:bodyPr/>
          <a:lstStyle/>
          <a:p>
            <a:fld id="{4C9B934E-0274-8B4E-8D7F-8F2242346186}" type="slidenum">
              <a:rPr lang="en-US" smtClean="0">
                <a:latin typeface="Garamond"/>
                <a:cs typeface="Garamond"/>
              </a:rPr>
              <a:t>5</a:t>
            </a:fld>
            <a:endParaRPr lang="en-US" dirty="0">
              <a:latin typeface="Garamond"/>
              <a:cs typeface="Garamond"/>
            </a:endParaRPr>
          </a:p>
        </p:txBody>
      </p:sp>
      <p:pic>
        <p:nvPicPr>
          <p:cNvPr id="11" name="Picture 2" descr="http://www.sct.gob.mx/logoSCT_hoz.png"/>
          <p:cNvPicPr>
            <a:picLocks noChangeAspect="1" noChangeArrowheads="1"/>
          </p:cNvPicPr>
          <p:nvPr/>
        </p:nvPicPr>
        <p:blipFill>
          <a:blip r:embed="rId4" cstate="print"/>
          <a:srcRect/>
          <a:stretch>
            <a:fillRect/>
          </a:stretch>
        </p:blipFill>
        <p:spPr bwMode="auto">
          <a:xfrm>
            <a:off x="7149121" y="115380"/>
            <a:ext cx="2448271" cy="587586"/>
          </a:xfrm>
          <a:prstGeom prst="rect">
            <a:avLst/>
          </a:prstGeom>
          <a:noFill/>
        </p:spPr>
      </p:pic>
      <p:sp>
        <p:nvSpPr>
          <p:cNvPr id="28" name="TextBox 1"/>
          <p:cNvSpPr/>
          <p:nvPr/>
        </p:nvSpPr>
        <p:spPr>
          <a:xfrm>
            <a:off x="186266" y="797109"/>
            <a:ext cx="8565611" cy="569386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gn="just">
              <a:buClr>
                <a:srgbClr val="C00000"/>
              </a:buClr>
            </a:pPr>
            <a:r>
              <a:rPr lang="es-MX" sz="1900" dirty="0" smtClean="0">
                <a:latin typeface="Garamond" charset="0"/>
                <a:ea typeface="Garamond" charset="0"/>
                <a:cs typeface="Garamond" charset="0"/>
              </a:rPr>
              <a:t>Implicaciones de política pública:</a:t>
            </a:r>
            <a:endParaRPr lang="es-MX" sz="1900" dirty="0">
              <a:latin typeface="Garamond" charset="0"/>
              <a:ea typeface="Garamond" charset="0"/>
              <a:cs typeface="Garamond" charset="0"/>
            </a:endParaRPr>
          </a:p>
          <a:p>
            <a:pPr marL="342900" indent="-342900" algn="just">
              <a:buClr>
                <a:srgbClr val="C00000"/>
              </a:buClr>
              <a:buFont typeface=".AppleSystemUIFont" charset="-120"/>
              <a:buChar char="-"/>
            </a:pPr>
            <a:endParaRPr lang="es-MX" sz="500" dirty="0">
              <a:latin typeface="Garamond" charset="0"/>
              <a:ea typeface="Garamond" charset="0"/>
              <a:cs typeface="Garamond" charset="0"/>
            </a:endParaRPr>
          </a:p>
          <a:p>
            <a:pPr marL="342900" indent="-342900" algn="just">
              <a:buClr>
                <a:srgbClr val="C00000"/>
              </a:buClr>
              <a:buFont typeface=".AppleSystemUIFont" charset="-120"/>
              <a:buChar char="-"/>
            </a:pPr>
            <a:r>
              <a:rPr lang="es-MX" sz="2000" dirty="0" smtClean="0">
                <a:latin typeface="Garamond" charset="0"/>
                <a:ea typeface="Garamond" charset="0"/>
                <a:cs typeface="Garamond" charset="0"/>
              </a:rPr>
              <a:t>El gobierno debe generar condiciones para reducir costos y promover la inversión.</a:t>
            </a:r>
          </a:p>
          <a:p>
            <a:pPr marL="342900" indent="-342900" algn="just">
              <a:buClr>
                <a:srgbClr val="C00000"/>
              </a:buClr>
              <a:buFont typeface=".AppleSystemUIFont" charset="-120"/>
              <a:buChar char="-"/>
            </a:pPr>
            <a:endParaRPr lang="es-MX" sz="500" dirty="0" smtClean="0">
              <a:latin typeface="Garamond" charset="0"/>
              <a:ea typeface="Garamond" charset="0"/>
              <a:cs typeface="Garamond" charset="0"/>
            </a:endParaRPr>
          </a:p>
          <a:p>
            <a:pPr marL="342900" indent="-342900" algn="just">
              <a:buClr>
                <a:srgbClr val="C00000"/>
              </a:buClr>
              <a:buFont typeface=".AppleSystemUIFont" charset="-120"/>
              <a:buChar char="-"/>
            </a:pPr>
            <a:r>
              <a:rPr lang="es-MX" sz="2000" dirty="0" smtClean="0">
                <a:latin typeface="Garamond" charset="0"/>
                <a:ea typeface="Garamond" charset="0"/>
                <a:cs typeface="Garamond" charset="0"/>
              </a:rPr>
              <a:t>Complementar los incentivos a la inversión con políticas innovadoras que fortalezcan la infraestructura de telecomunicaciones:</a:t>
            </a:r>
          </a:p>
          <a:p>
            <a:pPr marL="342900" indent="-342900" algn="just">
              <a:buClr>
                <a:srgbClr val="C00000"/>
              </a:buClr>
              <a:buFont typeface=".AppleSystemUIFont" charset="-120"/>
              <a:buChar char="-"/>
            </a:pPr>
            <a:endParaRPr lang="es-MX" sz="500" dirty="0" smtClean="0">
              <a:latin typeface="Garamond" charset="0"/>
              <a:ea typeface="Garamond" charset="0"/>
              <a:cs typeface="Garamond" charset="0"/>
            </a:endParaRPr>
          </a:p>
          <a:p>
            <a:pPr marL="800100" lvl="1" indent="-342900" algn="just">
              <a:buClr>
                <a:srgbClr val="CC0033"/>
              </a:buClr>
              <a:buSzPct val="100000"/>
              <a:buFontTx/>
              <a:buChar char="‣"/>
              <a:tabLst>
                <a:tab pos="8064500" algn="l"/>
              </a:tabLst>
              <a:defRPr sz="2000">
                <a:latin typeface="Garamond"/>
                <a:ea typeface="Garamond"/>
                <a:cs typeface="Garamond"/>
                <a:sym typeface="Garamond"/>
              </a:defRPr>
            </a:pPr>
            <a:r>
              <a:rPr lang="es-MX" sz="1900" dirty="0">
                <a:latin typeface="Garamond" charset="0"/>
                <a:ea typeface="Garamond" charset="0"/>
                <a:cs typeface="Garamond" charset="0"/>
              </a:rPr>
              <a:t>Expandir la cobertura de </a:t>
            </a:r>
            <a:r>
              <a:rPr lang="es-MX" sz="1900" dirty="0" smtClean="0">
                <a:latin typeface="Garamond" charset="0"/>
                <a:ea typeface="Garamond" charset="0"/>
                <a:cs typeface="Garamond" charset="0"/>
              </a:rPr>
              <a:t>banda </a:t>
            </a:r>
            <a:r>
              <a:rPr lang="es-MX" sz="1900" dirty="0">
                <a:latin typeface="Garamond" charset="0"/>
                <a:ea typeface="Garamond" charset="0"/>
                <a:cs typeface="Garamond" charset="0"/>
              </a:rPr>
              <a:t>ancha</a:t>
            </a:r>
            <a:r>
              <a:rPr lang="es-MX" sz="1900" dirty="0" smtClean="0">
                <a:latin typeface="Garamond" charset="0"/>
                <a:ea typeface="Garamond" charset="0"/>
                <a:cs typeface="Garamond" charset="0"/>
              </a:rPr>
              <a:t>.</a:t>
            </a:r>
          </a:p>
          <a:p>
            <a:pPr marL="800100" lvl="1" indent="-342900" algn="just">
              <a:buClr>
                <a:srgbClr val="CC0033"/>
              </a:buClr>
              <a:buSzPct val="100000"/>
              <a:buChar char="‣"/>
              <a:tabLst>
                <a:tab pos="8064500" algn="l"/>
              </a:tabLst>
              <a:defRPr sz="2000">
                <a:latin typeface="Garamond"/>
                <a:ea typeface="Garamond"/>
                <a:cs typeface="Garamond"/>
                <a:sym typeface="Garamond"/>
              </a:defRPr>
            </a:pPr>
            <a:r>
              <a:rPr lang="es-MX" sz="1900" dirty="0" smtClean="0">
                <a:latin typeface="Garamond" charset="0"/>
                <a:ea typeface="Garamond" charset="0"/>
                <a:cs typeface="Garamond" charset="0"/>
              </a:rPr>
              <a:t>Usar la infraestructura física disponible y existente (gubernamental o civil) para el despliegue de redes de telecomunicaciones:</a:t>
            </a:r>
            <a:endParaRPr lang="es-MX" sz="1900" dirty="0">
              <a:latin typeface="Garamond" charset="0"/>
              <a:ea typeface="Garamond" charset="0"/>
              <a:cs typeface="Garamond" charset="0"/>
            </a:endParaRPr>
          </a:p>
          <a:p>
            <a:pPr marL="1257300" lvl="2" indent="-342900" algn="just">
              <a:buClr>
                <a:srgbClr val="CC0033"/>
              </a:buClr>
              <a:buSzPct val="100000"/>
              <a:buChar char="‣"/>
              <a:tabLst>
                <a:tab pos="8064500" algn="l"/>
              </a:tabLst>
              <a:defRPr sz="2000">
                <a:latin typeface="Garamond"/>
                <a:ea typeface="Garamond"/>
                <a:cs typeface="Garamond"/>
                <a:sym typeface="Garamond"/>
              </a:defRPr>
            </a:pPr>
            <a:r>
              <a:rPr lang="es-MX" sz="1900" dirty="0" smtClean="0">
                <a:latin typeface="Garamond" charset="0"/>
                <a:ea typeface="Garamond" charset="0"/>
                <a:cs typeface="Garamond" charset="0"/>
              </a:rPr>
              <a:t>Uso compartido y no discriminitorio de la infraestructura.</a:t>
            </a:r>
            <a:endParaRPr lang="es-MX" sz="1900" dirty="0">
              <a:latin typeface="Garamond" charset="0"/>
              <a:ea typeface="Garamond" charset="0"/>
              <a:cs typeface="Garamond" charset="0"/>
            </a:endParaRPr>
          </a:p>
          <a:p>
            <a:pPr marL="1257300" lvl="2" indent="-342900" algn="just">
              <a:buClr>
                <a:srgbClr val="CC0033"/>
              </a:buClr>
              <a:buSzPct val="100000"/>
              <a:buChar char="‣"/>
              <a:tabLst>
                <a:tab pos="8064500" algn="l"/>
              </a:tabLst>
              <a:defRPr sz="2000">
                <a:latin typeface="Garamond"/>
                <a:ea typeface="Garamond"/>
                <a:cs typeface="Garamond"/>
                <a:sym typeface="Garamond"/>
              </a:defRPr>
            </a:pPr>
            <a:r>
              <a:rPr lang="es-MX" sz="1900" dirty="0" smtClean="0">
                <a:latin typeface="Garamond" charset="0"/>
                <a:ea typeface="Garamond" charset="0"/>
                <a:cs typeface="Garamond" charset="0"/>
              </a:rPr>
              <a:t>Reducción de costos.</a:t>
            </a:r>
            <a:endParaRPr lang="es-MX" sz="1900" dirty="0">
              <a:latin typeface="Garamond" charset="0"/>
              <a:ea typeface="Garamond" charset="0"/>
              <a:cs typeface="Garamond" charset="0"/>
            </a:endParaRPr>
          </a:p>
          <a:p>
            <a:pPr marL="800100" lvl="1" indent="-342900" algn="just">
              <a:buClr>
                <a:srgbClr val="CC0033"/>
              </a:buClr>
              <a:buSzPct val="100000"/>
              <a:buFontTx/>
              <a:buChar char="‣"/>
              <a:tabLst>
                <a:tab pos="8064500" algn="l"/>
              </a:tabLst>
              <a:defRPr sz="2000">
                <a:latin typeface="Garamond"/>
                <a:ea typeface="Garamond"/>
                <a:cs typeface="Garamond"/>
                <a:sym typeface="Garamond"/>
              </a:defRPr>
            </a:pPr>
            <a:r>
              <a:rPr lang="es-MX" sz="1900" dirty="0" smtClean="0">
                <a:latin typeface="Garamond" charset="0"/>
                <a:ea typeface="Garamond" charset="0"/>
                <a:cs typeface="Garamond" charset="0"/>
              </a:rPr>
              <a:t>Establecer políticas regulatorias.</a:t>
            </a:r>
            <a:endParaRPr lang="es-MX" sz="1900" dirty="0">
              <a:latin typeface="Garamond" charset="0"/>
              <a:ea typeface="Garamond" charset="0"/>
              <a:cs typeface="Garamond" charset="0"/>
            </a:endParaRPr>
          </a:p>
          <a:p>
            <a:pPr marL="1257300" lvl="2" indent="-342900" algn="just">
              <a:buClr>
                <a:srgbClr val="CC0033"/>
              </a:buClr>
              <a:buSzPct val="100000"/>
              <a:buChar char="‣"/>
              <a:tabLst>
                <a:tab pos="8064500" algn="l"/>
              </a:tabLst>
              <a:defRPr sz="2000">
                <a:latin typeface="Garamond"/>
                <a:ea typeface="Garamond"/>
                <a:cs typeface="Garamond"/>
                <a:sym typeface="Garamond"/>
              </a:defRPr>
            </a:pPr>
            <a:endParaRPr lang="es-MX" sz="600" dirty="0">
              <a:latin typeface="Garamond" charset="0"/>
              <a:ea typeface="Garamond" charset="0"/>
              <a:cs typeface="Garamond" charset="0"/>
            </a:endParaRPr>
          </a:p>
          <a:p>
            <a:pPr marL="342900" indent="-342900" algn="just">
              <a:buClr>
                <a:srgbClr val="C00000"/>
              </a:buClr>
              <a:buFont typeface=".AppleSystemUIFont" charset="-120"/>
              <a:buChar char="-"/>
            </a:pPr>
            <a:r>
              <a:rPr lang="es-MX" sz="1900" dirty="0" smtClean="0">
                <a:latin typeface="Garamond" charset="0"/>
                <a:ea typeface="Garamond" charset="0"/>
                <a:cs typeface="Garamond" charset="0"/>
              </a:rPr>
              <a:t>Industria:</a:t>
            </a:r>
            <a:endParaRPr lang="es-MX" sz="1900" dirty="0">
              <a:latin typeface="Garamond" charset="0"/>
              <a:ea typeface="Garamond" charset="0"/>
              <a:cs typeface="Garamond" charset="0"/>
            </a:endParaRPr>
          </a:p>
          <a:p>
            <a:pPr marL="342900" indent="-342900" algn="just">
              <a:buClr>
                <a:srgbClr val="C00000"/>
              </a:buClr>
              <a:buFont typeface=".AppleSystemUIFont" charset="-120"/>
              <a:buChar char="-"/>
            </a:pPr>
            <a:endParaRPr lang="es-MX" sz="500" dirty="0">
              <a:latin typeface="Garamond" charset="0"/>
              <a:ea typeface="Garamond" charset="0"/>
              <a:cs typeface="Garamond" charset="0"/>
            </a:endParaRPr>
          </a:p>
          <a:p>
            <a:pPr marL="800100" lvl="1" indent="-342900" algn="just">
              <a:buClr>
                <a:srgbClr val="CC0033"/>
              </a:buClr>
              <a:buSzPct val="100000"/>
              <a:buFontTx/>
              <a:buChar char="‣"/>
              <a:tabLst>
                <a:tab pos="8064500" algn="l"/>
              </a:tabLst>
              <a:defRPr sz="2000">
                <a:latin typeface="Garamond"/>
                <a:ea typeface="Garamond"/>
                <a:cs typeface="Garamond"/>
                <a:sym typeface="Garamond"/>
              </a:defRPr>
            </a:pPr>
            <a:r>
              <a:rPr lang="es-MX" sz="1900" dirty="0" smtClean="0">
                <a:latin typeface="Garamond" charset="0"/>
                <a:ea typeface="Garamond" charset="0"/>
                <a:cs typeface="Garamond" charset="0"/>
              </a:rPr>
              <a:t>Considerar sus necesidades.</a:t>
            </a:r>
            <a:endParaRPr lang="es-MX" sz="1900" dirty="0">
              <a:latin typeface="Garamond" charset="0"/>
              <a:ea typeface="Garamond" charset="0"/>
              <a:cs typeface="Garamond" charset="0"/>
            </a:endParaRPr>
          </a:p>
          <a:p>
            <a:pPr marL="800100" lvl="1" indent="-342900" algn="just">
              <a:buClr>
                <a:srgbClr val="CC0033"/>
              </a:buClr>
              <a:buSzPct val="100000"/>
              <a:buChar char="‣"/>
              <a:tabLst>
                <a:tab pos="8064500" algn="l"/>
              </a:tabLst>
              <a:defRPr sz="2000">
                <a:latin typeface="Garamond"/>
                <a:ea typeface="Garamond"/>
                <a:cs typeface="Garamond"/>
                <a:sym typeface="Garamond"/>
              </a:defRPr>
            </a:pPr>
            <a:r>
              <a:rPr lang="es-MX" sz="1900" dirty="0" smtClean="0">
                <a:latin typeface="Garamond" charset="0"/>
                <a:ea typeface="Garamond" charset="0"/>
                <a:cs typeface="Garamond" charset="0"/>
              </a:rPr>
              <a:t>Identificar polos de desarrollo digital.</a:t>
            </a:r>
          </a:p>
          <a:p>
            <a:pPr marL="800100" lvl="1" indent="-342900" algn="just">
              <a:buClr>
                <a:srgbClr val="CC0033"/>
              </a:buClr>
              <a:buSzPct val="100000"/>
              <a:buChar char="‣"/>
              <a:tabLst>
                <a:tab pos="8064500" algn="l"/>
              </a:tabLst>
              <a:defRPr sz="2000">
                <a:latin typeface="Garamond"/>
                <a:ea typeface="Garamond"/>
                <a:cs typeface="Garamond"/>
                <a:sym typeface="Garamond"/>
              </a:defRPr>
            </a:pPr>
            <a:r>
              <a:rPr lang="es-MX" sz="1900" dirty="0" smtClean="0">
                <a:latin typeface="Garamond" charset="0"/>
                <a:ea typeface="Garamond" charset="0"/>
                <a:cs typeface="Garamond" charset="0"/>
              </a:rPr>
              <a:t>Incubación de proyectos para impulsar la innovación.</a:t>
            </a:r>
          </a:p>
          <a:p>
            <a:pPr marL="800100" lvl="1" indent="-342900" algn="just">
              <a:buClr>
                <a:srgbClr val="CC0033"/>
              </a:buClr>
              <a:buSzPct val="100000"/>
              <a:buChar char="‣"/>
              <a:tabLst>
                <a:tab pos="8064500" algn="l"/>
              </a:tabLst>
              <a:defRPr sz="2000">
                <a:latin typeface="Garamond"/>
                <a:ea typeface="Garamond"/>
                <a:cs typeface="Garamond"/>
                <a:sym typeface="Garamond"/>
              </a:defRPr>
            </a:pPr>
            <a:endParaRPr lang="es-MX" sz="600" dirty="0" smtClean="0">
              <a:latin typeface="Garamond" charset="0"/>
              <a:ea typeface="Garamond" charset="0"/>
              <a:cs typeface="Garamond" charset="0"/>
            </a:endParaRPr>
          </a:p>
          <a:p>
            <a:pPr marL="342900" indent="-342900" algn="just">
              <a:buClr>
                <a:srgbClr val="C00000"/>
              </a:buClr>
              <a:buFont typeface=".AppleSystemUIFont" charset="-120"/>
              <a:buChar char="-"/>
            </a:pPr>
            <a:r>
              <a:rPr lang="es-MX" sz="1900" dirty="0" smtClean="0">
                <a:latin typeface="Garamond" charset="0"/>
                <a:ea typeface="Garamond" charset="0"/>
                <a:cs typeface="Garamond" charset="0"/>
              </a:rPr>
              <a:t>Educación:</a:t>
            </a:r>
            <a:endParaRPr lang="es-MX" sz="1900" dirty="0">
              <a:latin typeface="Garamond" charset="0"/>
              <a:ea typeface="Garamond" charset="0"/>
              <a:cs typeface="Garamond" charset="0"/>
            </a:endParaRPr>
          </a:p>
          <a:p>
            <a:pPr marL="342900" indent="-342900" algn="just">
              <a:buClr>
                <a:srgbClr val="C00000"/>
              </a:buClr>
              <a:buFont typeface=".AppleSystemUIFont" charset="-120"/>
              <a:buChar char="-"/>
            </a:pPr>
            <a:endParaRPr lang="es-MX" sz="500" dirty="0">
              <a:latin typeface="Garamond" charset="0"/>
              <a:ea typeface="Garamond" charset="0"/>
              <a:cs typeface="Garamond" charset="0"/>
            </a:endParaRPr>
          </a:p>
          <a:p>
            <a:pPr marL="800100" lvl="1" indent="-342900" algn="just">
              <a:buClr>
                <a:srgbClr val="CC0033"/>
              </a:buClr>
              <a:buSzPct val="100000"/>
              <a:buFontTx/>
              <a:buChar char="‣"/>
              <a:tabLst>
                <a:tab pos="8064500" algn="l"/>
              </a:tabLst>
              <a:defRPr sz="2000">
                <a:latin typeface="Garamond"/>
                <a:ea typeface="Garamond"/>
                <a:cs typeface="Garamond"/>
                <a:sym typeface="Garamond"/>
              </a:defRPr>
            </a:pPr>
            <a:r>
              <a:rPr lang="es-MX" sz="1900" dirty="0" smtClean="0">
                <a:latin typeface="Garamond" charset="0"/>
                <a:ea typeface="Garamond" charset="0"/>
                <a:cs typeface="Garamond" charset="0"/>
              </a:rPr>
              <a:t>Ciencia, tecnología, ingeniería y matemáticas.</a:t>
            </a:r>
            <a:endParaRPr lang="es-MX" sz="1900" dirty="0">
              <a:latin typeface="Garamond" charset="0"/>
              <a:ea typeface="Garamond" charset="0"/>
              <a:cs typeface="Garamond" charset="0"/>
            </a:endParaRPr>
          </a:p>
        </p:txBody>
      </p:sp>
    </p:spTree>
    <p:extLst>
      <p:ext uri="{BB962C8B-B14F-4D97-AF65-F5344CB8AC3E}">
        <p14:creationId xmlns:p14="http://schemas.microsoft.com/office/powerpoint/2010/main" val="156061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4"/>
          <p:cNvSpPr>
            <a:spLocks noChangeShapeType="1"/>
          </p:cNvSpPr>
          <p:nvPr>
            <p:custDataLst>
              <p:tags r:id="rId1"/>
            </p:custDataLst>
          </p:nvPr>
        </p:nvSpPr>
        <p:spPr bwMode="gray">
          <a:xfrm>
            <a:off x="186267" y="702966"/>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n-US" dirty="0"/>
          </a:p>
        </p:txBody>
      </p:sp>
      <p:sp>
        <p:nvSpPr>
          <p:cNvPr id="5" name="Title 1"/>
          <p:cNvSpPr>
            <a:spLocks noGrp="1"/>
          </p:cNvSpPr>
          <p:nvPr>
            <p:ph type="title"/>
          </p:nvPr>
        </p:nvSpPr>
        <p:spPr>
          <a:xfrm>
            <a:off x="186270" y="226976"/>
            <a:ext cx="9411124" cy="533207"/>
          </a:xfrm>
        </p:spPr>
        <p:txBody>
          <a:bodyPr>
            <a:noAutofit/>
          </a:bodyPr>
          <a:lstStyle/>
          <a:p>
            <a:pPr algn="l"/>
            <a:r>
              <a:rPr lang="en-US" sz="2600" b="1" dirty="0" err="1">
                <a:latin typeface="Garamond" charset="0"/>
                <a:ea typeface="Garamond" charset="0"/>
                <a:cs typeface="Garamond" charset="0"/>
              </a:rPr>
              <a:t>Reforma</a:t>
            </a:r>
            <a:r>
              <a:rPr lang="en-US" sz="2600" b="1" dirty="0">
                <a:latin typeface="Garamond" charset="0"/>
                <a:ea typeface="Garamond" charset="0"/>
                <a:cs typeface="Garamond" charset="0"/>
              </a:rPr>
              <a:t> de </a:t>
            </a:r>
            <a:r>
              <a:rPr lang="en-US" sz="2600" b="1" dirty="0" err="1">
                <a:latin typeface="Garamond" charset="0"/>
                <a:ea typeface="Garamond" charset="0"/>
                <a:cs typeface="Garamond" charset="0"/>
              </a:rPr>
              <a:t>Telecomunicaciones</a:t>
            </a:r>
            <a:endParaRPr lang="en-US" sz="2600" b="1" dirty="0">
              <a:latin typeface="Garamond" charset="0"/>
              <a:ea typeface="Garamond" charset="0"/>
              <a:cs typeface="Garamond" charset="0"/>
            </a:endParaRPr>
          </a:p>
        </p:txBody>
      </p:sp>
      <p:sp>
        <p:nvSpPr>
          <p:cNvPr id="47" name="Rectangle 46"/>
          <p:cNvSpPr/>
          <p:nvPr/>
        </p:nvSpPr>
        <p:spPr>
          <a:xfrm>
            <a:off x="186267" y="764807"/>
            <a:ext cx="8799426" cy="1138773"/>
          </a:xfrm>
          <a:prstGeom prst="rect">
            <a:avLst/>
          </a:prstGeom>
        </p:spPr>
        <p:txBody>
          <a:bodyPr wrap="square">
            <a:spAutoFit/>
          </a:bodyPr>
          <a:lstStyle/>
          <a:p>
            <a:pPr marL="261938" indent="-261938" algn="just">
              <a:buClr>
                <a:srgbClr val="CC0033"/>
              </a:buClr>
              <a:buFont typeface="Wingdings" charset="2"/>
              <a:buChar char="§"/>
            </a:pPr>
            <a:r>
              <a:rPr lang="es-MX" sz="1700" dirty="0">
                <a:latin typeface="Garamond" charset="0"/>
                <a:ea typeface="Garamond" charset="0"/>
                <a:cs typeface="Garamond" charset="0"/>
              </a:rPr>
              <a:t>En 2013, el Ejecutivo Federal promulgó una reforma constitucional con el apoyo de las principales fuerzas políticas del país. La iniciativa promovida por el Presidente Peña Nieto cambió radicalmente el marco legal del sector.</a:t>
            </a:r>
          </a:p>
          <a:p>
            <a:pPr marL="261938" indent="-261938" algn="just">
              <a:buClr>
                <a:srgbClr val="CC0033"/>
              </a:buClr>
              <a:buFont typeface="Wingdings" charset="2"/>
              <a:buChar char="§"/>
            </a:pPr>
            <a:r>
              <a:rPr lang="es-MX" sz="1700" dirty="0">
                <a:latin typeface="Garamond" charset="0"/>
                <a:ea typeface="Garamond" charset="0"/>
                <a:cs typeface="Garamond" charset="0"/>
              </a:rPr>
              <a:t>Los cuatro ejes principales de esta Reforma son:</a:t>
            </a:r>
            <a:endParaRPr lang="en-US" sz="1700" dirty="0">
              <a:latin typeface="Garamond" charset="0"/>
              <a:ea typeface="Garamond" charset="0"/>
              <a:cs typeface="Garamond" charset="0"/>
            </a:endParaRPr>
          </a:p>
        </p:txBody>
      </p:sp>
      <p:sp>
        <p:nvSpPr>
          <p:cNvPr id="19" name="Line 4"/>
          <p:cNvSpPr>
            <a:spLocks noChangeShapeType="1"/>
          </p:cNvSpPr>
          <p:nvPr>
            <p:custDataLst>
              <p:tags r:id="rId2"/>
            </p:custDataLst>
          </p:nvPr>
        </p:nvSpPr>
        <p:spPr bwMode="gray">
          <a:xfrm>
            <a:off x="186270" y="6415914"/>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n-US" dirty="0"/>
          </a:p>
        </p:txBody>
      </p:sp>
      <p:sp>
        <p:nvSpPr>
          <p:cNvPr id="3" name="Slide Number Placeholder 2"/>
          <p:cNvSpPr>
            <a:spLocks noGrp="1"/>
          </p:cNvSpPr>
          <p:nvPr>
            <p:ph type="sldNum" sz="quarter" idx="12"/>
          </p:nvPr>
        </p:nvSpPr>
        <p:spPr/>
        <p:txBody>
          <a:bodyPr/>
          <a:lstStyle/>
          <a:p>
            <a:fld id="{4C9B934E-0274-8B4E-8D7F-8F2242346186}" type="slidenum">
              <a:rPr lang="en-US" smtClean="0">
                <a:latin typeface="Garamond"/>
                <a:cs typeface="Garamond"/>
              </a:rPr>
              <a:t>6</a:t>
            </a:fld>
            <a:endParaRPr lang="en-US" dirty="0">
              <a:latin typeface="Garamond"/>
              <a:cs typeface="Garamond"/>
            </a:endParaRPr>
          </a:p>
        </p:txBody>
      </p:sp>
      <p:pic>
        <p:nvPicPr>
          <p:cNvPr id="11" name="Picture 2" descr="http://www.sct.gob.mx/logoSCT_hoz.png"/>
          <p:cNvPicPr>
            <a:picLocks noChangeAspect="1" noChangeArrowheads="1"/>
          </p:cNvPicPr>
          <p:nvPr/>
        </p:nvPicPr>
        <p:blipFill>
          <a:blip r:embed="rId4" cstate="print"/>
          <a:srcRect/>
          <a:stretch>
            <a:fillRect/>
          </a:stretch>
        </p:blipFill>
        <p:spPr bwMode="auto">
          <a:xfrm>
            <a:off x="7149121" y="115380"/>
            <a:ext cx="2448271" cy="587586"/>
          </a:xfrm>
          <a:prstGeom prst="rect">
            <a:avLst/>
          </a:prstGeom>
          <a:noFill/>
        </p:spPr>
      </p:pic>
      <p:graphicFrame>
        <p:nvGraphicFramePr>
          <p:cNvPr id="9" name="Diagrama 8"/>
          <p:cNvGraphicFramePr/>
          <p:nvPr>
            <p:extLst>
              <p:ext uri="{D42A27DB-BD31-4B8C-83A1-F6EECF244321}">
                <p14:modId xmlns:p14="http://schemas.microsoft.com/office/powerpoint/2010/main" val="112524909"/>
              </p:ext>
            </p:extLst>
          </p:nvPr>
        </p:nvGraphicFramePr>
        <p:xfrm>
          <a:off x="1362090" y="1965420"/>
          <a:ext cx="6447779" cy="424365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28847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itle 1"/>
          <p:cNvSpPr>
            <a:spLocks noGrp="1"/>
          </p:cNvSpPr>
          <p:nvPr>
            <p:ph type="title"/>
          </p:nvPr>
        </p:nvSpPr>
        <p:spPr>
          <a:xfrm>
            <a:off x="186268" y="214101"/>
            <a:ext cx="9411125" cy="533208"/>
          </a:xfrm>
          <a:prstGeom prst="rect">
            <a:avLst/>
          </a:prstGeom>
        </p:spPr>
        <p:txBody>
          <a:bodyPr/>
          <a:lstStyle>
            <a:lvl1pPr algn="l">
              <a:defRPr sz="2800" b="1">
                <a:latin typeface="Garamond"/>
                <a:ea typeface="Garamond"/>
                <a:cs typeface="Garamond"/>
                <a:sym typeface="Garamond"/>
              </a:defRPr>
            </a:lvl1pPr>
          </a:lstStyle>
          <a:p>
            <a:r>
              <a:rPr lang="es-MX" dirty="0">
                <a:latin typeface="Garamond" charset="0"/>
                <a:ea typeface="Garamond" charset="0"/>
                <a:cs typeface="Garamond" charset="0"/>
              </a:rPr>
              <a:t>Proyectos de Infraestructura Pasiva</a:t>
            </a:r>
            <a:endParaRPr dirty="0">
              <a:latin typeface="Garamond" charset="0"/>
              <a:ea typeface="Garamond" charset="0"/>
              <a:cs typeface="Garamond" charset="0"/>
            </a:endParaRPr>
          </a:p>
        </p:txBody>
      </p:sp>
      <p:sp>
        <p:nvSpPr>
          <p:cNvPr id="168" name="Slide Number Placeholder 10"/>
          <p:cNvSpPr>
            <a:spLocks noGrp="1"/>
          </p:cNvSpPr>
          <p:nvPr>
            <p:ph type="sldNum" sz="quarter" idx="4294967295"/>
          </p:nvPr>
        </p:nvSpPr>
        <p:spPr>
          <a:xfrm>
            <a:off x="8575108" y="6411632"/>
            <a:ext cx="181382"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dirty="0"/>
          </a:p>
        </p:txBody>
      </p:sp>
      <p:sp>
        <p:nvSpPr>
          <p:cNvPr id="169" name="Line 4"/>
          <p:cNvSpPr/>
          <p:nvPr/>
        </p:nvSpPr>
        <p:spPr>
          <a:xfrm>
            <a:off x="186267" y="765848"/>
            <a:ext cx="8799429" cy="1"/>
          </a:xfrm>
          <a:prstGeom prst="line">
            <a:avLst/>
          </a:prstGeom>
          <a:ln w="38100">
            <a:solidFill>
              <a:srgbClr val="CC0033"/>
            </a:solidFill>
          </a:ln>
        </p:spPr>
        <p:txBody>
          <a:bodyPr lIns="45719" rIns="45719"/>
          <a:lstStyle/>
          <a:p>
            <a:endParaRPr/>
          </a:p>
        </p:txBody>
      </p:sp>
      <p:sp>
        <p:nvSpPr>
          <p:cNvPr id="170" name="Line 4"/>
          <p:cNvSpPr/>
          <p:nvPr/>
        </p:nvSpPr>
        <p:spPr>
          <a:xfrm>
            <a:off x="172285" y="6699413"/>
            <a:ext cx="8799430" cy="1"/>
          </a:xfrm>
          <a:prstGeom prst="line">
            <a:avLst/>
          </a:prstGeom>
          <a:ln w="38100">
            <a:solidFill>
              <a:srgbClr val="CC0033"/>
            </a:solidFill>
          </a:ln>
        </p:spPr>
        <p:txBody>
          <a:bodyPr lIns="45719" rIns="45719"/>
          <a:lstStyle/>
          <a:p>
            <a:endParaRPr/>
          </a:p>
        </p:txBody>
      </p:sp>
      <p:grpSp>
        <p:nvGrpSpPr>
          <p:cNvPr id="2" name="Agrupar 1"/>
          <p:cNvGrpSpPr/>
          <p:nvPr/>
        </p:nvGrpSpPr>
        <p:grpSpPr>
          <a:xfrm>
            <a:off x="713899" y="868671"/>
            <a:ext cx="7951900" cy="5690840"/>
            <a:chOff x="591418" y="851785"/>
            <a:chExt cx="7951900" cy="5690840"/>
          </a:xfrm>
        </p:grpSpPr>
        <p:grpSp>
          <p:nvGrpSpPr>
            <p:cNvPr id="189" name="Grupo"/>
            <p:cNvGrpSpPr/>
            <p:nvPr/>
          </p:nvGrpSpPr>
          <p:grpSpPr>
            <a:xfrm>
              <a:off x="591418" y="857840"/>
              <a:ext cx="3865128" cy="2795610"/>
              <a:chOff x="0" y="0"/>
              <a:chExt cx="3865126" cy="2795608"/>
            </a:xfrm>
          </p:grpSpPr>
          <p:sp>
            <p:nvSpPr>
              <p:cNvPr id="184" name="Rectángulo"/>
              <p:cNvSpPr/>
              <p:nvPr/>
            </p:nvSpPr>
            <p:spPr>
              <a:xfrm>
                <a:off x="0" y="0"/>
                <a:ext cx="3865126" cy="2795608"/>
              </a:xfrm>
              <a:prstGeom prst="rect">
                <a:avLst/>
              </a:prstGeom>
              <a:solidFill>
                <a:srgbClr val="FFFFFF"/>
              </a:solidFill>
              <a:ln w="25400" cap="flat">
                <a:solidFill>
                  <a:schemeClr val="accent2"/>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endParaRPr/>
              </a:p>
            </p:txBody>
          </p:sp>
          <p:grpSp>
            <p:nvGrpSpPr>
              <p:cNvPr id="187" name="Grupo 36"/>
              <p:cNvGrpSpPr/>
              <p:nvPr/>
            </p:nvGrpSpPr>
            <p:grpSpPr>
              <a:xfrm>
                <a:off x="527110" y="114168"/>
                <a:ext cx="2642769" cy="973890"/>
                <a:chOff x="-246144" y="0"/>
                <a:chExt cx="2642768" cy="973888"/>
              </a:xfrm>
            </p:grpSpPr>
            <p:pic>
              <p:nvPicPr>
                <p:cNvPr id="185" name="Picture 2" descr="Picture 2"/>
                <p:cNvPicPr>
                  <a:picLocks noChangeAspect="1"/>
                </p:cNvPicPr>
                <p:nvPr/>
              </p:nvPicPr>
              <p:blipFill>
                <a:blip r:embed="rId2">
                  <a:extLst/>
                </a:blip>
                <a:srcRect l="42773" t="30586" r="43500" b="40532"/>
                <a:stretch>
                  <a:fillRect/>
                </a:stretch>
              </p:blipFill>
              <p:spPr>
                <a:xfrm>
                  <a:off x="649345" y="0"/>
                  <a:ext cx="930413" cy="636808"/>
                </a:xfrm>
                <a:prstGeom prst="rect">
                  <a:avLst/>
                </a:prstGeom>
                <a:ln w="12700" cap="flat">
                  <a:noFill/>
                  <a:miter lim="400000"/>
                </a:ln>
                <a:effectLst/>
              </p:spPr>
            </p:pic>
            <p:sp>
              <p:nvSpPr>
                <p:cNvPr id="186" name="11 CuadroTexto"/>
                <p:cNvSpPr/>
                <p:nvPr/>
              </p:nvSpPr>
              <p:spPr>
                <a:xfrm>
                  <a:off x="-246145" y="642414"/>
                  <a:ext cx="2642769" cy="3314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a:defRPr sz="1500" b="1">
                      <a:latin typeface="Garamond"/>
                      <a:ea typeface="Garamond"/>
                      <a:cs typeface="Garamond"/>
                      <a:sym typeface="Garamond"/>
                    </a:defRPr>
                  </a:lvl1pPr>
                </a:lstStyle>
                <a:p>
                  <a:r>
                    <a:rPr lang="es-MX" dirty="0">
                      <a:latin typeface="Garamond" charset="0"/>
                      <a:ea typeface="Garamond" charset="0"/>
                      <a:cs typeface="Garamond" charset="0"/>
                    </a:rPr>
                    <a:t>Arrendamiento de Inmuebles</a:t>
                  </a:r>
                  <a:endParaRPr dirty="0">
                    <a:latin typeface="Garamond" charset="0"/>
                    <a:ea typeface="Garamond" charset="0"/>
                    <a:cs typeface="Garamond" charset="0"/>
                  </a:endParaRPr>
                </a:p>
              </p:txBody>
            </p:sp>
          </p:grpSp>
          <p:sp>
            <p:nvSpPr>
              <p:cNvPr id="188" name="2047 CuadroTexto"/>
              <p:cNvSpPr/>
              <p:nvPr/>
            </p:nvSpPr>
            <p:spPr>
              <a:xfrm>
                <a:off x="120147" y="978196"/>
                <a:ext cx="3456694" cy="160043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171450" indent="-171450" algn="just">
                  <a:buClr>
                    <a:srgbClr val="C00000"/>
                  </a:buClr>
                  <a:buSzPct val="100000"/>
                  <a:buFont typeface="Helvetica"/>
                  <a:buChar char="-"/>
                  <a:defRPr sz="1400">
                    <a:latin typeface="Garamond"/>
                    <a:ea typeface="Garamond"/>
                    <a:cs typeface="Garamond"/>
                    <a:sym typeface="Garamond"/>
                  </a:defRPr>
                </a:pPr>
                <a:r>
                  <a:rPr lang="es-MX" dirty="0">
                    <a:latin typeface="Garamond" charset="0"/>
                    <a:ea typeface="Garamond" charset="0"/>
                    <a:cs typeface="Garamond" charset="0"/>
                  </a:rPr>
                  <a:t>Poner inmuebles federales a disposición del mercado</a:t>
                </a:r>
                <a:endParaRPr dirty="0">
                  <a:latin typeface="Garamond" charset="0"/>
                  <a:ea typeface="Garamond" charset="0"/>
                  <a:cs typeface="Garamond" charset="0"/>
                </a:endParaRPr>
              </a:p>
              <a:p>
                <a:pPr marL="171450" indent="-171450" algn="just">
                  <a:buClr>
                    <a:srgbClr val="C00000"/>
                  </a:buClr>
                  <a:buSzPct val="100000"/>
                  <a:buFont typeface="Helvetica"/>
                  <a:buChar char="-"/>
                  <a:defRPr sz="1400">
                    <a:latin typeface="Garamond"/>
                    <a:ea typeface="Garamond"/>
                    <a:cs typeface="Garamond"/>
                    <a:sym typeface="Garamond"/>
                  </a:defRPr>
                </a:pPr>
                <a:r>
                  <a:rPr dirty="0">
                    <a:latin typeface="Garamond" charset="0"/>
                    <a:ea typeface="Garamond" charset="0"/>
                    <a:cs typeface="Garamond" charset="0"/>
                  </a:rPr>
                  <a:t>1</a:t>
                </a:r>
                <a:r>
                  <a:rPr lang="es-MX" dirty="0">
                    <a:latin typeface="Garamond" charset="0"/>
                    <a:ea typeface="Garamond" charset="0"/>
                    <a:cs typeface="Garamond" charset="0"/>
                  </a:rPr>
                  <a:t>ª. Fase: Inmuebles federales</a:t>
                </a:r>
                <a:endParaRPr dirty="0">
                  <a:latin typeface="Garamond" charset="0"/>
                  <a:ea typeface="Garamond" charset="0"/>
                  <a:cs typeface="Garamond" charset="0"/>
                </a:endParaRPr>
              </a:p>
              <a:p>
                <a:pPr marL="171450" indent="-171450" algn="just">
                  <a:buClr>
                    <a:srgbClr val="C00000"/>
                  </a:buClr>
                  <a:buSzPct val="100000"/>
                  <a:buFont typeface="Helvetica"/>
                  <a:buChar char="-"/>
                  <a:defRPr sz="1400">
                    <a:latin typeface="Garamond"/>
                    <a:ea typeface="Garamond"/>
                    <a:cs typeface="Garamond"/>
                    <a:sym typeface="Garamond"/>
                  </a:defRPr>
                </a:pPr>
                <a:r>
                  <a:rPr dirty="0">
                    <a:latin typeface="Garamond" charset="0"/>
                    <a:ea typeface="Garamond" charset="0"/>
                    <a:cs typeface="Garamond" charset="0"/>
                  </a:rPr>
                  <a:t>2</a:t>
                </a:r>
                <a:r>
                  <a:rPr lang="es-MX" dirty="0">
                    <a:latin typeface="Garamond" charset="0"/>
                    <a:ea typeface="Garamond" charset="0"/>
                    <a:cs typeface="Garamond" charset="0"/>
                  </a:rPr>
                  <a:t>ª. Fase: Inmuebles locales</a:t>
                </a:r>
                <a:endParaRPr dirty="0">
                  <a:latin typeface="Garamond" charset="0"/>
                  <a:ea typeface="Garamond" charset="0"/>
                  <a:cs typeface="Garamond" charset="0"/>
                </a:endParaRPr>
              </a:p>
              <a:p>
                <a:pPr marL="171450" indent="-171450" algn="just">
                  <a:buClr>
                    <a:srgbClr val="C00000"/>
                  </a:buClr>
                  <a:buSzPct val="100000"/>
                  <a:buFont typeface="Helvetica"/>
                  <a:buChar char="-"/>
                  <a:defRPr sz="1400">
                    <a:latin typeface="Garamond"/>
                    <a:ea typeface="Garamond"/>
                    <a:cs typeface="Garamond"/>
                    <a:sym typeface="Garamond"/>
                  </a:defRPr>
                </a:pPr>
                <a:r>
                  <a:rPr lang="es-MX" dirty="0">
                    <a:latin typeface="Garamond" charset="0"/>
                    <a:ea typeface="Garamond" charset="0"/>
                    <a:cs typeface="Garamond" charset="0"/>
                  </a:rPr>
                  <a:t>Uso compartido y no-discriminatorio</a:t>
                </a:r>
                <a:r>
                  <a:rPr dirty="0">
                    <a:latin typeface="Garamond" charset="0"/>
                    <a:ea typeface="Garamond" charset="0"/>
                    <a:cs typeface="Garamond" charset="0"/>
                  </a:rPr>
                  <a:t> </a:t>
                </a:r>
              </a:p>
              <a:p>
                <a:pPr marL="171450" indent="-171450" algn="just">
                  <a:buClr>
                    <a:srgbClr val="C00000"/>
                  </a:buClr>
                  <a:buSzPct val="100000"/>
                  <a:buFont typeface="Helvetica"/>
                  <a:buChar char="-"/>
                  <a:defRPr sz="1400">
                    <a:latin typeface="Garamond"/>
                    <a:ea typeface="Garamond"/>
                    <a:cs typeface="Garamond"/>
                    <a:sym typeface="Garamond"/>
                  </a:defRPr>
                </a:pPr>
                <a:r>
                  <a:rPr lang="es-MX" dirty="0">
                    <a:latin typeface="Garamond" charset="0"/>
                    <a:ea typeface="Garamond" charset="0"/>
                    <a:cs typeface="Garamond" charset="0"/>
                  </a:rPr>
                  <a:t>Precio de renta fijado por el mercado</a:t>
                </a:r>
                <a:endParaRPr dirty="0">
                  <a:latin typeface="Garamond" charset="0"/>
                  <a:ea typeface="Garamond" charset="0"/>
                  <a:cs typeface="Garamond" charset="0"/>
                </a:endParaRPr>
              </a:p>
              <a:p>
                <a:pPr marL="171450" indent="-171450" algn="just">
                  <a:buClr>
                    <a:srgbClr val="C00000"/>
                  </a:buClr>
                  <a:buSzPct val="100000"/>
                  <a:buFont typeface="Helvetica"/>
                  <a:buChar char="-"/>
                  <a:defRPr sz="1400">
                    <a:latin typeface="Garamond"/>
                    <a:ea typeface="Garamond"/>
                    <a:cs typeface="Garamond"/>
                    <a:sym typeface="Garamond"/>
                  </a:defRPr>
                </a:pPr>
                <a:r>
                  <a:rPr lang="es-MX" dirty="0">
                    <a:latin typeface="Garamond" charset="0"/>
                    <a:ea typeface="Garamond" charset="0"/>
                    <a:cs typeface="Garamond" charset="0"/>
                  </a:rPr>
                  <a:t>Ventanilla única del </a:t>
                </a:r>
                <a:r>
                  <a:rPr dirty="0">
                    <a:latin typeface="Garamond" charset="0"/>
                    <a:ea typeface="Garamond" charset="0"/>
                    <a:cs typeface="Garamond" charset="0"/>
                  </a:rPr>
                  <a:t>INDAABIN</a:t>
                </a:r>
              </a:p>
            </p:txBody>
          </p:sp>
        </p:grpSp>
        <p:grpSp>
          <p:nvGrpSpPr>
            <p:cNvPr id="194" name="Grupo"/>
            <p:cNvGrpSpPr/>
            <p:nvPr/>
          </p:nvGrpSpPr>
          <p:grpSpPr>
            <a:xfrm>
              <a:off x="591418" y="3624789"/>
              <a:ext cx="3865128" cy="2909710"/>
              <a:chOff x="0" y="0"/>
              <a:chExt cx="3865126" cy="2909708"/>
            </a:xfrm>
          </p:grpSpPr>
          <p:sp>
            <p:nvSpPr>
              <p:cNvPr id="190" name="Rectángulo"/>
              <p:cNvSpPr/>
              <p:nvPr/>
            </p:nvSpPr>
            <p:spPr>
              <a:xfrm>
                <a:off x="0" y="114099"/>
                <a:ext cx="3865126" cy="2795609"/>
              </a:xfrm>
              <a:prstGeom prst="rect">
                <a:avLst/>
              </a:prstGeom>
              <a:solidFill>
                <a:srgbClr val="FFFFFF"/>
              </a:solidFill>
              <a:ln w="25400" cap="flat">
                <a:solidFill>
                  <a:srgbClr val="C00000"/>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endParaRPr/>
              </a:p>
            </p:txBody>
          </p:sp>
          <p:sp>
            <p:nvSpPr>
              <p:cNvPr id="191" name="Grupo 39"/>
              <p:cNvSpPr/>
              <p:nvPr/>
            </p:nvSpPr>
            <p:spPr>
              <a:xfrm>
                <a:off x="72942" y="775306"/>
                <a:ext cx="3719243" cy="81448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a:defRPr sz="1500" b="1">
                    <a:latin typeface="Garamond"/>
                    <a:ea typeface="Garamond"/>
                    <a:cs typeface="Garamond"/>
                    <a:sym typeface="Garamond"/>
                  </a:defRPr>
                </a:lvl1pPr>
              </a:lstStyle>
              <a:p>
                <a:r>
                  <a:rPr dirty="0" err="1">
                    <a:latin typeface="Garamond" charset="0"/>
                    <a:ea typeface="Garamond" charset="0"/>
                    <a:cs typeface="Garamond" charset="0"/>
                  </a:rPr>
                  <a:t>Recom</a:t>
                </a:r>
                <a:r>
                  <a:rPr lang="es-MX" dirty="0" err="1">
                    <a:latin typeface="Garamond" charset="0"/>
                    <a:ea typeface="Garamond" charset="0"/>
                    <a:cs typeface="Garamond" charset="0"/>
                  </a:rPr>
                  <a:t>endaciones</a:t>
                </a:r>
                <a:r>
                  <a:rPr lang="es-MX" dirty="0">
                    <a:latin typeface="Garamond" charset="0"/>
                    <a:ea typeface="Garamond" charset="0"/>
                    <a:cs typeface="Garamond" charset="0"/>
                  </a:rPr>
                  <a:t> a estados y municipios</a:t>
                </a:r>
                <a:endParaRPr dirty="0">
                  <a:latin typeface="Garamond" charset="0"/>
                  <a:ea typeface="Garamond" charset="0"/>
                  <a:cs typeface="Garamond" charset="0"/>
                </a:endParaRPr>
              </a:p>
            </p:txBody>
          </p:sp>
          <p:pic>
            <p:nvPicPr>
              <p:cNvPr id="192" name="pasted-image.pdf" descr="pasted-image.pdf"/>
              <p:cNvPicPr>
                <a:picLocks noChangeAspect="1"/>
              </p:cNvPicPr>
              <p:nvPr/>
            </p:nvPicPr>
            <p:blipFill>
              <a:blip r:embed="rId3">
                <a:extLst/>
              </a:blip>
              <a:stretch>
                <a:fillRect/>
              </a:stretch>
            </p:blipFill>
            <p:spPr>
              <a:xfrm>
                <a:off x="1391153" y="0"/>
                <a:ext cx="1082821" cy="1082821"/>
              </a:xfrm>
              <a:prstGeom prst="rect">
                <a:avLst/>
              </a:prstGeom>
              <a:ln w="12700" cap="flat">
                <a:noFill/>
                <a:miter lim="400000"/>
              </a:ln>
              <a:effectLst/>
            </p:spPr>
          </p:pic>
          <p:sp>
            <p:nvSpPr>
              <p:cNvPr id="193" name="37 CuadroTexto"/>
              <p:cNvSpPr/>
              <p:nvPr/>
            </p:nvSpPr>
            <p:spPr>
              <a:xfrm>
                <a:off x="100241" y="1208894"/>
                <a:ext cx="3694711" cy="1513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p>
                <a:pPr marL="171450" indent="-171450" algn="just">
                  <a:buClr>
                    <a:srgbClr val="C00000"/>
                  </a:buClr>
                  <a:buSzPct val="100000"/>
                  <a:buFont typeface="Helvetica"/>
                  <a:buChar char="-"/>
                  <a:defRPr sz="1400">
                    <a:latin typeface="Garamond"/>
                    <a:ea typeface="Garamond"/>
                    <a:cs typeface="Garamond"/>
                    <a:sym typeface="Garamond"/>
                  </a:defRPr>
                </a:pPr>
                <a:r>
                  <a:rPr lang="es-MX" dirty="0">
                    <a:latin typeface="Garamond" charset="0"/>
                    <a:ea typeface="Garamond" charset="0"/>
                    <a:cs typeface="Garamond" charset="0"/>
                  </a:rPr>
                  <a:t>Regulación uniforme</a:t>
                </a:r>
                <a:r>
                  <a:rPr dirty="0">
                    <a:latin typeface="Garamond" charset="0"/>
                    <a:ea typeface="Garamond" charset="0"/>
                    <a:cs typeface="Garamond" charset="0"/>
                  </a:rPr>
                  <a:t>:</a:t>
                </a:r>
              </a:p>
              <a:p>
                <a:pPr marL="361950" lvl="1" indent="-179387" algn="just">
                  <a:buClr>
                    <a:srgbClr val="C00000"/>
                  </a:buClr>
                  <a:buSzPct val="100000"/>
                  <a:buChar char="‣"/>
                  <a:defRPr sz="1400">
                    <a:latin typeface="Garamond"/>
                    <a:ea typeface="Garamond"/>
                    <a:cs typeface="Garamond"/>
                    <a:sym typeface="Garamond"/>
                  </a:defRPr>
                </a:pPr>
                <a:r>
                  <a:rPr lang="es-MX" dirty="0">
                    <a:latin typeface="Garamond" charset="0"/>
                    <a:ea typeface="Garamond" charset="0"/>
                    <a:cs typeface="Garamond" charset="0"/>
                  </a:rPr>
                  <a:t>Homologación de procedimientos</a:t>
                </a:r>
                <a:endParaRPr dirty="0">
                  <a:latin typeface="Garamond" charset="0"/>
                  <a:ea typeface="Garamond" charset="0"/>
                  <a:cs typeface="Garamond" charset="0"/>
                </a:endParaRPr>
              </a:p>
              <a:p>
                <a:pPr marL="361950" lvl="1" indent="-179387" algn="just">
                  <a:buClr>
                    <a:srgbClr val="C00000"/>
                  </a:buClr>
                  <a:buSzPct val="100000"/>
                  <a:buChar char="‣"/>
                  <a:defRPr sz="1400">
                    <a:latin typeface="Garamond"/>
                    <a:ea typeface="Garamond"/>
                    <a:cs typeface="Garamond"/>
                    <a:sym typeface="Garamond"/>
                  </a:defRPr>
                </a:pPr>
                <a:r>
                  <a:rPr lang="es-MX" dirty="0">
                    <a:latin typeface="Garamond" charset="0"/>
                    <a:ea typeface="Garamond" charset="0"/>
                    <a:cs typeface="Garamond" charset="0"/>
                  </a:rPr>
                  <a:t>Reducción de plazos</a:t>
                </a:r>
                <a:endParaRPr dirty="0">
                  <a:latin typeface="Garamond" charset="0"/>
                  <a:ea typeface="Garamond" charset="0"/>
                  <a:cs typeface="Garamond" charset="0"/>
                </a:endParaRPr>
              </a:p>
              <a:p>
                <a:pPr marL="361950" lvl="1" indent="-179387" algn="just">
                  <a:buClr>
                    <a:srgbClr val="C00000"/>
                  </a:buClr>
                  <a:buSzPct val="100000"/>
                  <a:buChar char="‣"/>
                  <a:defRPr sz="1400">
                    <a:latin typeface="Garamond"/>
                    <a:ea typeface="Garamond"/>
                    <a:cs typeface="Garamond"/>
                    <a:sym typeface="Garamond"/>
                  </a:defRPr>
                </a:pPr>
                <a:r>
                  <a:rPr lang="es-MX" dirty="0">
                    <a:latin typeface="Garamond" charset="0"/>
                    <a:ea typeface="Garamond" charset="0"/>
                    <a:cs typeface="Garamond" charset="0"/>
                  </a:rPr>
                  <a:t>Estandarización de infraestructura</a:t>
                </a:r>
                <a:endParaRPr dirty="0">
                  <a:latin typeface="Garamond" charset="0"/>
                  <a:ea typeface="Garamond" charset="0"/>
                  <a:cs typeface="Garamond" charset="0"/>
                </a:endParaRPr>
              </a:p>
              <a:p>
                <a:pPr marL="361950" lvl="1" indent="-179387" algn="just">
                  <a:buClr>
                    <a:srgbClr val="C00000"/>
                  </a:buClr>
                  <a:buSzPct val="100000"/>
                  <a:buChar char="‣"/>
                  <a:defRPr sz="1400">
                    <a:latin typeface="Garamond"/>
                    <a:ea typeface="Garamond"/>
                    <a:cs typeface="Garamond"/>
                    <a:sym typeface="Garamond"/>
                  </a:defRPr>
                </a:pPr>
                <a:r>
                  <a:rPr lang="es-MX" dirty="0">
                    <a:latin typeface="Garamond" charset="0"/>
                    <a:ea typeface="Garamond" charset="0"/>
                    <a:cs typeface="Garamond" charset="0"/>
                  </a:rPr>
                  <a:t>Uso compartido obligatorio</a:t>
                </a:r>
                <a:endParaRPr dirty="0">
                  <a:latin typeface="Garamond" charset="0"/>
                  <a:ea typeface="Garamond" charset="0"/>
                  <a:cs typeface="Garamond" charset="0"/>
                </a:endParaRPr>
              </a:p>
              <a:p>
                <a:pPr marL="171450" indent="-171450" algn="just">
                  <a:buClr>
                    <a:srgbClr val="C00000"/>
                  </a:buClr>
                  <a:buSzPct val="100000"/>
                  <a:buFont typeface="Helvetica"/>
                  <a:buChar char="-"/>
                  <a:defRPr sz="1400">
                    <a:latin typeface="Garamond"/>
                    <a:ea typeface="Garamond"/>
                    <a:cs typeface="Garamond"/>
                    <a:sym typeface="Garamond"/>
                  </a:defRPr>
                </a:pPr>
                <a:r>
                  <a:rPr lang="es-MX" dirty="0">
                    <a:latin typeface="Garamond" charset="0"/>
                    <a:ea typeface="Garamond" charset="0"/>
                    <a:cs typeface="Garamond" charset="0"/>
                  </a:rPr>
                  <a:t>Compatible con uso de suelo</a:t>
                </a:r>
                <a:endParaRPr dirty="0">
                  <a:latin typeface="Garamond" charset="0"/>
                  <a:ea typeface="Garamond" charset="0"/>
                  <a:cs typeface="Garamond" charset="0"/>
                </a:endParaRPr>
              </a:p>
              <a:p>
                <a:pPr marL="171450" indent="-171450" algn="just">
                  <a:buClr>
                    <a:srgbClr val="C00000"/>
                  </a:buClr>
                  <a:buSzPct val="100000"/>
                  <a:buFont typeface="Helvetica"/>
                  <a:buChar char="-"/>
                  <a:defRPr sz="1400">
                    <a:latin typeface="Garamond"/>
                    <a:ea typeface="Garamond"/>
                    <a:cs typeface="Garamond"/>
                    <a:sym typeface="Garamond"/>
                  </a:defRPr>
                </a:pPr>
                <a:r>
                  <a:rPr dirty="0">
                    <a:latin typeface="Garamond" charset="0"/>
                    <a:ea typeface="Garamond" charset="0"/>
                    <a:cs typeface="Garamond" charset="0"/>
                  </a:rPr>
                  <a:t>Norm</a:t>
                </a:r>
                <a:r>
                  <a:rPr lang="es-MX" dirty="0">
                    <a:latin typeface="Garamond" charset="0"/>
                    <a:ea typeface="Garamond" charset="0"/>
                    <a:cs typeface="Garamond" charset="0"/>
                  </a:rPr>
                  <a:t>a para emisiones electro magnéticas</a:t>
                </a:r>
                <a:endParaRPr dirty="0">
                  <a:latin typeface="Garamond" charset="0"/>
                  <a:ea typeface="Garamond" charset="0"/>
                  <a:cs typeface="Garamond" charset="0"/>
                </a:endParaRPr>
              </a:p>
            </p:txBody>
          </p:sp>
        </p:grpSp>
        <p:grpSp>
          <p:nvGrpSpPr>
            <p:cNvPr id="200" name="Grupo"/>
            <p:cNvGrpSpPr/>
            <p:nvPr/>
          </p:nvGrpSpPr>
          <p:grpSpPr>
            <a:xfrm>
              <a:off x="4617420" y="3740388"/>
              <a:ext cx="3742007" cy="2802237"/>
              <a:chOff x="0" y="0"/>
              <a:chExt cx="3742006" cy="2802236"/>
            </a:xfrm>
          </p:grpSpPr>
          <p:sp>
            <p:nvSpPr>
              <p:cNvPr id="195" name="Rectángulo"/>
              <p:cNvSpPr/>
              <p:nvPr/>
            </p:nvSpPr>
            <p:spPr>
              <a:xfrm>
                <a:off x="0" y="0"/>
                <a:ext cx="3742006" cy="2802236"/>
              </a:xfrm>
              <a:prstGeom prst="rect">
                <a:avLst/>
              </a:prstGeom>
              <a:solidFill>
                <a:srgbClr val="FFFFFF"/>
              </a:solidFill>
              <a:ln w="25400" cap="flat">
                <a:solidFill>
                  <a:srgbClr val="C00000"/>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endParaRPr/>
              </a:p>
            </p:txBody>
          </p:sp>
          <p:grpSp>
            <p:nvGrpSpPr>
              <p:cNvPr id="198" name="Grupo 42"/>
              <p:cNvGrpSpPr/>
              <p:nvPr/>
            </p:nvGrpSpPr>
            <p:grpSpPr>
              <a:xfrm>
                <a:off x="772727" y="96957"/>
                <a:ext cx="2033772" cy="887452"/>
                <a:chOff x="0" y="0"/>
                <a:chExt cx="2033770" cy="887451"/>
              </a:xfrm>
            </p:grpSpPr>
            <p:pic>
              <p:nvPicPr>
                <p:cNvPr id="196" name="Picture 6" descr="Picture 6"/>
                <p:cNvPicPr>
                  <a:picLocks noChangeAspect="1"/>
                </p:cNvPicPr>
                <p:nvPr/>
              </p:nvPicPr>
              <p:blipFill>
                <a:blip r:embed="rId4">
                  <a:extLst/>
                </a:blip>
                <a:stretch>
                  <a:fillRect/>
                </a:stretch>
              </p:blipFill>
              <p:spPr>
                <a:xfrm>
                  <a:off x="417734" y="0"/>
                  <a:ext cx="1198301" cy="509785"/>
                </a:xfrm>
                <a:prstGeom prst="rect">
                  <a:avLst/>
                </a:prstGeom>
                <a:ln w="12700" cap="flat">
                  <a:noFill/>
                  <a:miter lim="400000"/>
                </a:ln>
                <a:effectLst/>
              </p:spPr>
            </p:pic>
            <p:sp>
              <p:nvSpPr>
                <p:cNvPr id="197" name="28 CuadroTexto"/>
                <p:cNvSpPr/>
                <p:nvPr/>
              </p:nvSpPr>
              <p:spPr>
                <a:xfrm>
                  <a:off x="0" y="585548"/>
                  <a:ext cx="2033770" cy="30190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a:defRPr sz="1500" b="1">
                      <a:latin typeface="Garamond"/>
                      <a:ea typeface="Garamond"/>
                      <a:cs typeface="Garamond"/>
                      <a:sym typeface="Garamond"/>
                    </a:defRPr>
                  </a:lvl1pPr>
                </a:lstStyle>
                <a:p>
                  <a:r>
                    <a:rPr lang="es-MX" dirty="0">
                      <a:latin typeface="Garamond" charset="0"/>
                      <a:ea typeface="Garamond" charset="0"/>
                      <a:cs typeface="Garamond" charset="0"/>
                    </a:rPr>
                    <a:t>Derechos de vía</a:t>
                  </a:r>
                  <a:endParaRPr dirty="0">
                    <a:latin typeface="Garamond" charset="0"/>
                    <a:ea typeface="Garamond" charset="0"/>
                    <a:cs typeface="Garamond" charset="0"/>
                  </a:endParaRPr>
                </a:p>
              </p:txBody>
            </p:sp>
          </p:grpSp>
          <p:sp>
            <p:nvSpPr>
              <p:cNvPr id="199" name="38 CuadroTexto"/>
              <p:cNvSpPr/>
              <p:nvPr/>
            </p:nvSpPr>
            <p:spPr>
              <a:xfrm>
                <a:off x="68118" y="993131"/>
                <a:ext cx="3605769" cy="154669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p>
                <a:pPr marL="171450" indent="-171450" algn="just">
                  <a:buClr>
                    <a:srgbClr val="C00000"/>
                  </a:buClr>
                  <a:buSzPct val="100000"/>
                  <a:buFont typeface="Helvetica"/>
                  <a:buChar char="-"/>
                  <a:defRPr sz="1400">
                    <a:latin typeface="Garamond"/>
                    <a:ea typeface="Garamond"/>
                    <a:cs typeface="Garamond"/>
                    <a:sym typeface="Garamond"/>
                  </a:defRPr>
                </a:pPr>
                <a:r>
                  <a:rPr lang="es-MX" dirty="0">
                    <a:latin typeface="Garamond" charset="0"/>
                    <a:ea typeface="Garamond" charset="0"/>
                    <a:cs typeface="Garamond" charset="0"/>
                  </a:rPr>
                  <a:t>Impacto en el crecimiento y redundancia de las redes</a:t>
                </a:r>
                <a:endParaRPr dirty="0">
                  <a:latin typeface="Garamond" charset="0"/>
                  <a:ea typeface="Garamond" charset="0"/>
                  <a:cs typeface="Garamond" charset="0"/>
                </a:endParaRPr>
              </a:p>
              <a:p>
                <a:pPr marL="171450" indent="-171450" algn="just">
                  <a:buClr>
                    <a:srgbClr val="C00000"/>
                  </a:buClr>
                  <a:buSzPct val="100000"/>
                  <a:buFont typeface="Helvetica"/>
                  <a:buChar char="-"/>
                  <a:defRPr sz="1400">
                    <a:latin typeface="Garamond"/>
                    <a:ea typeface="Garamond"/>
                    <a:cs typeface="Garamond"/>
                    <a:sym typeface="Garamond"/>
                  </a:defRPr>
                </a:pPr>
                <a:r>
                  <a:rPr dirty="0" err="1">
                    <a:latin typeface="Garamond" charset="0"/>
                    <a:ea typeface="Garamond" charset="0"/>
                    <a:cs typeface="Garamond" charset="0"/>
                  </a:rPr>
                  <a:t>Instal</a:t>
                </a:r>
                <a:r>
                  <a:rPr lang="es-MX" dirty="0" err="1">
                    <a:latin typeface="Garamond" charset="0"/>
                    <a:ea typeface="Garamond" charset="0"/>
                    <a:cs typeface="Garamond" charset="0"/>
                  </a:rPr>
                  <a:t>ación</a:t>
                </a:r>
                <a:r>
                  <a:rPr lang="es-MX" dirty="0">
                    <a:latin typeface="Garamond" charset="0"/>
                    <a:ea typeface="Garamond" charset="0"/>
                    <a:cs typeface="Garamond" charset="0"/>
                  </a:rPr>
                  <a:t> de </a:t>
                </a:r>
                <a:r>
                  <a:rPr lang="es-MX" dirty="0" err="1">
                    <a:latin typeface="Garamond" charset="0"/>
                    <a:ea typeface="Garamond" charset="0"/>
                    <a:cs typeface="Garamond" charset="0"/>
                  </a:rPr>
                  <a:t>triductos</a:t>
                </a:r>
                <a:r>
                  <a:rPr lang="es-MX" dirty="0">
                    <a:latin typeface="Garamond" charset="0"/>
                    <a:ea typeface="Garamond" charset="0"/>
                    <a:cs typeface="Garamond" charset="0"/>
                  </a:rPr>
                  <a:t> para el despliegue y uso de fibra óptica</a:t>
                </a:r>
                <a:endParaRPr dirty="0">
                  <a:latin typeface="Garamond" charset="0"/>
                  <a:ea typeface="Garamond" charset="0"/>
                  <a:cs typeface="Garamond" charset="0"/>
                </a:endParaRPr>
              </a:p>
              <a:p>
                <a:pPr marL="171450" indent="-171450" algn="just">
                  <a:buClr>
                    <a:srgbClr val="C00000"/>
                  </a:buClr>
                  <a:buSzPct val="100000"/>
                  <a:buFont typeface="Helvetica"/>
                  <a:buChar char="-"/>
                  <a:defRPr sz="1400">
                    <a:latin typeface="Garamond"/>
                    <a:ea typeface="Garamond"/>
                    <a:cs typeface="Garamond"/>
                    <a:sym typeface="Garamond"/>
                  </a:defRPr>
                </a:pPr>
                <a:r>
                  <a:rPr dirty="0">
                    <a:latin typeface="Garamond" charset="0"/>
                    <a:ea typeface="Garamond" charset="0"/>
                    <a:cs typeface="Garamond" charset="0"/>
                  </a:rPr>
                  <a:t>1</a:t>
                </a:r>
                <a:r>
                  <a:rPr lang="es-MX" dirty="0">
                    <a:latin typeface="Garamond" charset="0"/>
                    <a:ea typeface="Garamond" charset="0"/>
                    <a:cs typeface="Garamond" charset="0"/>
                  </a:rPr>
                  <a:t>ª. Fase: Generación de una APP para concesiones de BANOBRAS </a:t>
                </a:r>
                <a:r>
                  <a:rPr dirty="0">
                    <a:latin typeface="Garamond" charset="0"/>
                    <a:ea typeface="Garamond" charset="0"/>
                    <a:cs typeface="Garamond" charset="0"/>
                  </a:rPr>
                  <a:t>= 4,400 Km.</a:t>
                </a:r>
              </a:p>
            </p:txBody>
          </p:sp>
        </p:grpSp>
        <p:grpSp>
          <p:nvGrpSpPr>
            <p:cNvPr id="206" name="Grupo"/>
            <p:cNvGrpSpPr/>
            <p:nvPr/>
          </p:nvGrpSpPr>
          <p:grpSpPr>
            <a:xfrm>
              <a:off x="4626337" y="851785"/>
              <a:ext cx="3916981" cy="2824821"/>
              <a:chOff x="0" y="0"/>
              <a:chExt cx="3916979" cy="2824820"/>
            </a:xfrm>
          </p:grpSpPr>
          <p:sp>
            <p:nvSpPr>
              <p:cNvPr id="201" name="Rectángulo"/>
              <p:cNvSpPr/>
              <p:nvPr/>
            </p:nvSpPr>
            <p:spPr>
              <a:xfrm>
                <a:off x="0" y="0"/>
                <a:ext cx="3749327" cy="2807719"/>
              </a:xfrm>
              <a:prstGeom prst="rect">
                <a:avLst/>
              </a:prstGeom>
              <a:solidFill>
                <a:srgbClr val="FFFFFF"/>
              </a:solidFill>
              <a:ln w="25400" cap="flat">
                <a:solidFill>
                  <a:srgbClr val="C00000"/>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endParaRPr/>
              </a:p>
            </p:txBody>
          </p:sp>
          <p:grpSp>
            <p:nvGrpSpPr>
              <p:cNvPr id="204" name="Grupo 45"/>
              <p:cNvGrpSpPr/>
              <p:nvPr/>
            </p:nvGrpSpPr>
            <p:grpSpPr>
              <a:xfrm>
                <a:off x="319578" y="97147"/>
                <a:ext cx="3156637" cy="868338"/>
                <a:chOff x="-301388" y="0"/>
                <a:chExt cx="3156636" cy="868337"/>
              </a:xfrm>
            </p:grpSpPr>
            <p:pic>
              <p:nvPicPr>
                <p:cNvPr id="202" name="Picture 8" descr="Picture 8"/>
                <p:cNvPicPr>
                  <a:picLocks noChangeAspect="1"/>
                </p:cNvPicPr>
                <p:nvPr/>
              </p:nvPicPr>
              <p:blipFill>
                <a:blip r:embed="rId5">
                  <a:extLst/>
                </a:blip>
                <a:stretch>
                  <a:fillRect/>
                </a:stretch>
              </p:blipFill>
              <p:spPr>
                <a:xfrm>
                  <a:off x="841517" y="0"/>
                  <a:ext cx="1008897" cy="560468"/>
                </a:xfrm>
                <a:prstGeom prst="rect">
                  <a:avLst/>
                </a:prstGeom>
                <a:ln w="12700" cap="flat">
                  <a:noFill/>
                  <a:miter lim="400000"/>
                </a:ln>
                <a:effectLst/>
              </p:spPr>
            </p:pic>
            <p:sp>
              <p:nvSpPr>
                <p:cNvPr id="203" name="29 CuadroTexto"/>
                <p:cNvSpPr/>
                <p:nvPr/>
              </p:nvSpPr>
              <p:spPr>
                <a:xfrm>
                  <a:off x="-301388" y="548654"/>
                  <a:ext cx="3156636" cy="31968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a:defRPr sz="1500" b="1">
                      <a:latin typeface="Garamond"/>
                      <a:ea typeface="Garamond"/>
                      <a:cs typeface="Garamond"/>
                      <a:sym typeface="Garamond"/>
                    </a:defRPr>
                  </a:lvl1pPr>
                </a:lstStyle>
                <a:p>
                  <a:r>
                    <a:rPr dirty="0">
                      <a:latin typeface="Garamond" charset="0"/>
                      <a:ea typeface="Garamond" charset="0"/>
                      <a:cs typeface="Garamond" charset="0"/>
                    </a:rPr>
                    <a:t>Post</a:t>
                  </a:r>
                  <a:r>
                    <a:rPr lang="es-MX" dirty="0">
                      <a:latin typeface="Garamond" charset="0"/>
                      <a:ea typeface="Garamond" charset="0"/>
                      <a:cs typeface="Garamond" charset="0"/>
                    </a:rPr>
                    <a:t>es</a:t>
                  </a:r>
                  <a:r>
                    <a:rPr dirty="0">
                      <a:latin typeface="Garamond" charset="0"/>
                      <a:ea typeface="Garamond" charset="0"/>
                      <a:cs typeface="Garamond" charset="0"/>
                    </a:rPr>
                    <a:t>, to</a:t>
                  </a:r>
                  <a:r>
                    <a:rPr lang="es-MX" dirty="0" err="1">
                      <a:latin typeface="Garamond" charset="0"/>
                      <a:ea typeface="Garamond" charset="0"/>
                      <a:cs typeface="Garamond" charset="0"/>
                    </a:rPr>
                    <a:t>rres</a:t>
                  </a:r>
                  <a:r>
                    <a:rPr lang="es-MX" dirty="0">
                      <a:latin typeface="Garamond" charset="0"/>
                      <a:ea typeface="Garamond" charset="0"/>
                      <a:cs typeface="Garamond" charset="0"/>
                    </a:rPr>
                    <a:t>, ductos, etc.</a:t>
                  </a:r>
                  <a:r>
                    <a:rPr dirty="0">
                      <a:latin typeface="Garamond" charset="0"/>
                      <a:ea typeface="Garamond" charset="0"/>
                      <a:cs typeface="Garamond" charset="0"/>
                    </a:rPr>
                    <a:t> duct</a:t>
                  </a:r>
                  <a:r>
                    <a:rPr lang="es-MX" dirty="0">
                      <a:latin typeface="Garamond" charset="0"/>
                      <a:ea typeface="Garamond" charset="0"/>
                      <a:cs typeface="Garamond" charset="0"/>
                    </a:rPr>
                    <a:t>s, </a:t>
                  </a:r>
                  <a:r>
                    <a:rPr dirty="0" err="1">
                      <a:latin typeface="Garamond" charset="0"/>
                      <a:ea typeface="Garamond" charset="0"/>
                      <a:cs typeface="Garamond" charset="0"/>
                    </a:rPr>
                    <a:t>etc</a:t>
                  </a:r>
                  <a:endParaRPr dirty="0">
                    <a:latin typeface="Garamond" charset="0"/>
                    <a:ea typeface="Garamond" charset="0"/>
                    <a:cs typeface="Garamond" charset="0"/>
                  </a:endParaRPr>
                </a:p>
              </p:txBody>
            </p:sp>
          </p:grpSp>
          <p:sp>
            <p:nvSpPr>
              <p:cNvPr id="205" name="39 CuadroTexto"/>
              <p:cNvSpPr/>
              <p:nvPr/>
            </p:nvSpPr>
            <p:spPr>
              <a:xfrm>
                <a:off x="143012" y="979912"/>
                <a:ext cx="3773967" cy="184490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p>
                <a:pPr marL="171450" indent="-171450" algn="just">
                  <a:buClr>
                    <a:srgbClr val="C00000"/>
                  </a:buClr>
                  <a:buSzPct val="100000"/>
                  <a:buFont typeface="Helvetica"/>
                  <a:buChar char="-"/>
                  <a:defRPr sz="1400">
                    <a:latin typeface="Garamond"/>
                    <a:ea typeface="Garamond"/>
                    <a:cs typeface="Garamond"/>
                    <a:sym typeface="Garamond"/>
                  </a:defRPr>
                </a:pPr>
                <a:r>
                  <a:rPr lang="es-MX" dirty="0">
                    <a:latin typeface="Garamond" charset="0"/>
                    <a:ea typeface="Garamond" charset="0"/>
                    <a:cs typeface="Garamond" charset="0"/>
                  </a:rPr>
                  <a:t>Revisión de regulación de CFE</a:t>
                </a:r>
                <a:endParaRPr dirty="0">
                  <a:latin typeface="Garamond" charset="0"/>
                  <a:ea typeface="Garamond" charset="0"/>
                  <a:cs typeface="Garamond" charset="0"/>
                </a:endParaRPr>
              </a:p>
              <a:p>
                <a:pPr marL="361950" lvl="1" indent="-180975" algn="just">
                  <a:buClr>
                    <a:srgbClr val="C00000"/>
                  </a:buClr>
                  <a:buSzPct val="100000"/>
                  <a:buChar char="‣"/>
                  <a:defRPr sz="1400">
                    <a:latin typeface="Garamond"/>
                    <a:ea typeface="Garamond"/>
                    <a:cs typeface="Garamond"/>
                    <a:sym typeface="Garamond"/>
                  </a:defRPr>
                </a:pPr>
                <a:r>
                  <a:rPr lang="es-MX" dirty="0">
                    <a:latin typeface="Garamond" charset="0"/>
                    <a:ea typeface="Garamond" charset="0"/>
                    <a:cs typeface="Garamond" charset="0"/>
                  </a:rPr>
                  <a:t>Maximizar  aprovechamiento</a:t>
                </a:r>
                <a:endParaRPr dirty="0">
                  <a:latin typeface="Garamond" charset="0"/>
                  <a:ea typeface="Garamond" charset="0"/>
                  <a:cs typeface="Garamond" charset="0"/>
                </a:endParaRPr>
              </a:p>
              <a:p>
                <a:pPr marL="361950" lvl="1" indent="-180975" algn="just">
                  <a:buClr>
                    <a:srgbClr val="C00000"/>
                  </a:buClr>
                  <a:buSzPct val="100000"/>
                  <a:buChar char="‣"/>
                  <a:defRPr sz="1400">
                    <a:latin typeface="Garamond"/>
                    <a:ea typeface="Garamond"/>
                    <a:cs typeface="Garamond"/>
                    <a:sym typeface="Garamond"/>
                  </a:defRPr>
                </a:pPr>
                <a:r>
                  <a:rPr lang="es-MX" dirty="0">
                    <a:latin typeface="Garamond" charset="0"/>
                    <a:ea typeface="Garamond" charset="0"/>
                    <a:cs typeface="Garamond" charset="0"/>
                  </a:rPr>
                  <a:t>Uso compartido</a:t>
                </a:r>
                <a:endParaRPr dirty="0">
                  <a:latin typeface="Garamond" charset="0"/>
                  <a:ea typeface="Garamond" charset="0"/>
                  <a:cs typeface="Garamond" charset="0"/>
                </a:endParaRPr>
              </a:p>
              <a:p>
                <a:pPr marL="361950" lvl="1" indent="-180975" algn="just">
                  <a:buClr>
                    <a:srgbClr val="C00000"/>
                  </a:buClr>
                  <a:buSzPct val="100000"/>
                  <a:buChar char="‣"/>
                  <a:defRPr sz="1400">
                    <a:latin typeface="Garamond"/>
                    <a:ea typeface="Garamond"/>
                    <a:cs typeface="Garamond"/>
                    <a:sym typeface="Garamond"/>
                  </a:defRPr>
                </a:pPr>
                <a:r>
                  <a:rPr dirty="0">
                    <a:latin typeface="Garamond" charset="0"/>
                    <a:ea typeface="Garamond" charset="0"/>
                    <a:cs typeface="Garamond" charset="0"/>
                  </a:rPr>
                  <a:t>No</a:t>
                </a:r>
                <a:r>
                  <a:rPr lang="es-MX" dirty="0">
                    <a:latin typeface="Garamond" charset="0"/>
                    <a:ea typeface="Garamond" charset="0"/>
                    <a:cs typeface="Garamond" charset="0"/>
                  </a:rPr>
                  <a:t>-discriminatorio</a:t>
                </a:r>
                <a:endParaRPr dirty="0">
                  <a:latin typeface="Garamond" charset="0"/>
                  <a:ea typeface="Garamond" charset="0"/>
                  <a:cs typeface="Garamond" charset="0"/>
                </a:endParaRPr>
              </a:p>
              <a:p>
                <a:pPr marL="361950" lvl="1" indent="-180975" algn="just">
                  <a:buClr>
                    <a:srgbClr val="C00000"/>
                  </a:buClr>
                  <a:buSzPct val="100000"/>
                  <a:buChar char="‣"/>
                  <a:defRPr sz="1400">
                    <a:latin typeface="Garamond"/>
                    <a:ea typeface="Garamond"/>
                    <a:cs typeface="Garamond"/>
                    <a:sym typeface="Garamond"/>
                  </a:defRPr>
                </a:pPr>
                <a:r>
                  <a:rPr lang="es-MX" dirty="0">
                    <a:latin typeface="Garamond" charset="0"/>
                    <a:ea typeface="Garamond" charset="0"/>
                    <a:cs typeface="Garamond" charset="0"/>
                  </a:rPr>
                  <a:t>Homologación de criterios</a:t>
                </a:r>
                <a:endParaRPr dirty="0">
                  <a:latin typeface="Garamond" charset="0"/>
                  <a:ea typeface="Garamond" charset="0"/>
                  <a:cs typeface="Garamond" charset="0"/>
                </a:endParaRPr>
              </a:p>
              <a:p>
                <a:pPr marL="171450" lvl="1" indent="-171450">
                  <a:buClr>
                    <a:srgbClr val="C00000"/>
                  </a:buClr>
                  <a:buSzPct val="100000"/>
                  <a:buFont typeface="Helvetica"/>
                  <a:buChar char="-"/>
                  <a:defRPr sz="1400">
                    <a:latin typeface="Garamond"/>
                    <a:ea typeface="Garamond"/>
                    <a:cs typeface="Garamond"/>
                    <a:sym typeface="Garamond"/>
                  </a:defRPr>
                </a:pPr>
                <a:r>
                  <a:rPr lang="es-MX" dirty="0">
                    <a:latin typeface="Garamond" charset="0"/>
                    <a:ea typeface="Garamond" charset="0"/>
                    <a:cs typeface="Garamond" charset="0"/>
                  </a:rPr>
                  <a:t>Inventarios de</a:t>
                </a:r>
                <a:r>
                  <a:rPr dirty="0">
                    <a:latin typeface="Garamond" charset="0"/>
                    <a:ea typeface="Garamond" charset="0"/>
                    <a:cs typeface="Garamond" charset="0"/>
                  </a:rPr>
                  <a:t> CFE, PEMEX, </a:t>
                </a:r>
                <a:r>
                  <a:rPr lang="es-MX" dirty="0">
                    <a:latin typeface="Garamond" charset="0"/>
                    <a:ea typeface="Garamond" charset="0"/>
                    <a:cs typeface="Garamond" charset="0"/>
                  </a:rPr>
                  <a:t>organismos descentralizados</a:t>
                </a:r>
                <a:r>
                  <a:rPr dirty="0">
                    <a:latin typeface="Garamond" charset="0"/>
                    <a:ea typeface="Garamond" charset="0"/>
                    <a:cs typeface="Garamond" charset="0"/>
                  </a:rPr>
                  <a:t>, etc.</a:t>
                </a:r>
                <a:endParaRPr lang="es-MX" dirty="0">
                  <a:latin typeface="Garamond" charset="0"/>
                  <a:ea typeface="Garamond" charset="0"/>
                  <a:cs typeface="Garamond" charset="0"/>
                </a:endParaRPr>
              </a:p>
              <a:p>
                <a:pPr marL="171450" lvl="1" indent="-171450">
                  <a:buClr>
                    <a:srgbClr val="C00000"/>
                  </a:buClr>
                  <a:buSzPct val="100000"/>
                  <a:buFont typeface="Helvetica"/>
                  <a:buChar char="-"/>
                  <a:defRPr sz="1400">
                    <a:latin typeface="Garamond"/>
                    <a:ea typeface="Garamond"/>
                    <a:cs typeface="Garamond"/>
                    <a:sym typeface="Garamond"/>
                  </a:defRPr>
                </a:pPr>
                <a:r>
                  <a:rPr lang="es-MX" sz="1400" dirty="0">
                    <a:latin typeface="Garamond" charset="0"/>
                    <a:ea typeface="Garamond" charset="0"/>
                    <a:cs typeface="Garamond" charset="0"/>
                  </a:rPr>
                  <a:t>Generación de estándares de uso</a:t>
                </a:r>
                <a:endParaRPr sz="1400" dirty="0">
                  <a:latin typeface="Garamond" charset="0"/>
                  <a:ea typeface="Garamond" charset="0"/>
                  <a:cs typeface="Garamond" charset="0"/>
                </a:endParaRPr>
              </a:p>
            </p:txBody>
          </p:sp>
        </p:grpSp>
      </p:grpSp>
      <p:grpSp>
        <p:nvGrpSpPr>
          <p:cNvPr id="57" name="Grupo"/>
          <p:cNvGrpSpPr/>
          <p:nvPr/>
        </p:nvGrpSpPr>
        <p:grpSpPr>
          <a:xfrm>
            <a:off x="6660346" y="114310"/>
            <a:ext cx="2370392" cy="529591"/>
            <a:chOff x="0" y="0"/>
            <a:chExt cx="2370391" cy="529589"/>
          </a:xfrm>
        </p:grpSpPr>
        <p:grpSp>
          <p:nvGrpSpPr>
            <p:cNvPr id="58" name="object 23"/>
            <p:cNvGrpSpPr/>
            <p:nvPr/>
          </p:nvGrpSpPr>
          <p:grpSpPr>
            <a:xfrm>
              <a:off x="-1" y="27629"/>
              <a:ext cx="452089" cy="474332"/>
              <a:chOff x="0" y="0"/>
              <a:chExt cx="452087" cy="474330"/>
            </a:xfrm>
          </p:grpSpPr>
          <p:sp>
            <p:nvSpPr>
              <p:cNvPr id="60" name="Figura"/>
              <p:cNvSpPr/>
              <p:nvPr/>
            </p:nvSpPr>
            <p:spPr>
              <a:xfrm>
                <a:off x="0" y="138167"/>
                <a:ext cx="375343" cy="336164"/>
              </a:xfrm>
              <a:custGeom>
                <a:avLst/>
                <a:gdLst/>
                <a:ahLst/>
                <a:cxnLst>
                  <a:cxn ang="0">
                    <a:pos x="wd2" y="hd2"/>
                  </a:cxn>
                  <a:cxn ang="5400000">
                    <a:pos x="wd2" y="hd2"/>
                  </a:cxn>
                  <a:cxn ang="10800000">
                    <a:pos x="wd2" y="hd2"/>
                  </a:cxn>
                  <a:cxn ang="16200000">
                    <a:pos x="wd2" y="hd2"/>
                  </a:cxn>
                </a:cxnLst>
                <a:rect l="0" t="0" r="r" b="b"/>
                <a:pathLst>
                  <a:path w="21600" h="21600" extrusionOk="0">
                    <a:moveTo>
                      <a:pt x="15150" y="0"/>
                    </a:moveTo>
                    <a:lnTo>
                      <a:pt x="10866" y="0"/>
                    </a:lnTo>
                    <a:lnTo>
                      <a:pt x="9168" y="7762"/>
                    </a:lnTo>
                    <a:lnTo>
                      <a:pt x="5433" y="14700"/>
                    </a:lnTo>
                    <a:lnTo>
                      <a:pt x="1698" y="19687"/>
                    </a:lnTo>
                    <a:lnTo>
                      <a:pt x="0" y="21600"/>
                    </a:lnTo>
                    <a:lnTo>
                      <a:pt x="6700" y="21600"/>
                    </a:lnTo>
                    <a:lnTo>
                      <a:pt x="7812" y="20167"/>
                    </a:lnTo>
                    <a:lnTo>
                      <a:pt x="3690" y="20167"/>
                    </a:lnTo>
                    <a:lnTo>
                      <a:pt x="4555" y="19430"/>
                    </a:lnTo>
                    <a:lnTo>
                      <a:pt x="5972" y="18390"/>
                    </a:lnTo>
                    <a:lnTo>
                      <a:pt x="7295" y="17461"/>
                    </a:lnTo>
                    <a:lnTo>
                      <a:pt x="7880" y="17060"/>
                    </a:lnTo>
                    <a:lnTo>
                      <a:pt x="10222" y="17060"/>
                    </a:lnTo>
                    <a:lnTo>
                      <a:pt x="10320" y="16933"/>
                    </a:lnTo>
                    <a:lnTo>
                      <a:pt x="21600" y="16933"/>
                    </a:lnTo>
                    <a:lnTo>
                      <a:pt x="20481" y="15751"/>
                    </a:lnTo>
                    <a:lnTo>
                      <a:pt x="7018" y="15751"/>
                    </a:lnTo>
                    <a:lnTo>
                      <a:pt x="7542" y="14962"/>
                    </a:lnTo>
                    <a:lnTo>
                      <a:pt x="8054" y="14158"/>
                    </a:lnTo>
                    <a:lnTo>
                      <a:pt x="8565" y="13318"/>
                    </a:lnTo>
                    <a:lnTo>
                      <a:pt x="9067" y="12452"/>
                    </a:lnTo>
                    <a:lnTo>
                      <a:pt x="12598" y="12452"/>
                    </a:lnTo>
                    <a:lnTo>
                      <a:pt x="11723" y="12015"/>
                    </a:lnTo>
                    <a:lnTo>
                      <a:pt x="13993" y="11097"/>
                    </a:lnTo>
                    <a:lnTo>
                      <a:pt x="9889" y="11097"/>
                    </a:lnTo>
                    <a:lnTo>
                      <a:pt x="9821" y="11063"/>
                    </a:lnTo>
                    <a:lnTo>
                      <a:pt x="10290" y="10117"/>
                    </a:lnTo>
                    <a:lnTo>
                      <a:pt x="10735" y="9152"/>
                    </a:lnTo>
                    <a:lnTo>
                      <a:pt x="11152" y="8170"/>
                    </a:lnTo>
                    <a:lnTo>
                      <a:pt x="11535" y="7173"/>
                    </a:lnTo>
                    <a:lnTo>
                      <a:pt x="15592" y="7173"/>
                    </a:lnTo>
                    <a:lnTo>
                      <a:pt x="15494" y="6817"/>
                    </a:lnTo>
                    <a:lnTo>
                      <a:pt x="14357" y="6817"/>
                    </a:lnTo>
                    <a:lnTo>
                      <a:pt x="12039" y="5657"/>
                    </a:lnTo>
                    <a:lnTo>
                      <a:pt x="12051" y="5610"/>
                    </a:lnTo>
                    <a:lnTo>
                      <a:pt x="13770" y="4917"/>
                    </a:lnTo>
                    <a:lnTo>
                      <a:pt x="15285" y="4917"/>
                    </a:lnTo>
                    <a:lnTo>
                      <a:pt x="15254" y="3766"/>
                    </a:lnTo>
                    <a:lnTo>
                      <a:pt x="12517" y="3766"/>
                    </a:lnTo>
                    <a:lnTo>
                      <a:pt x="12680" y="2991"/>
                    </a:lnTo>
                    <a:lnTo>
                      <a:pt x="12800" y="2213"/>
                    </a:lnTo>
                    <a:lnTo>
                      <a:pt x="12866" y="1433"/>
                    </a:lnTo>
                    <a:lnTo>
                      <a:pt x="15190" y="1433"/>
                    </a:lnTo>
                    <a:lnTo>
                      <a:pt x="15150" y="0"/>
                    </a:lnTo>
                    <a:close/>
                  </a:path>
                </a:pathLst>
              </a:custGeom>
              <a:solidFill>
                <a:srgbClr val="808080"/>
              </a:solidFill>
              <a:ln w="12700" cap="flat">
                <a:noFill/>
                <a:miter lim="400000"/>
              </a:ln>
              <a:effectLst/>
            </p:spPr>
            <p:txBody>
              <a:bodyPr wrap="square" lIns="45719" tIns="45719" rIns="45719" bIns="45719" numCol="1" anchor="t">
                <a:noAutofit/>
              </a:bodyPr>
              <a:lstStyle/>
              <a:p>
                <a:pPr>
                  <a:defRPr sz="1500"/>
                </a:pPr>
                <a:endParaRPr/>
              </a:p>
            </p:txBody>
          </p:sp>
          <p:sp>
            <p:nvSpPr>
              <p:cNvPr id="61" name="Figura"/>
              <p:cNvSpPr/>
              <p:nvPr/>
            </p:nvSpPr>
            <p:spPr>
              <a:xfrm>
                <a:off x="272758" y="401703"/>
                <a:ext cx="179330" cy="72628"/>
              </a:xfrm>
              <a:custGeom>
                <a:avLst/>
                <a:gdLst/>
                <a:ahLst/>
                <a:cxnLst>
                  <a:cxn ang="0">
                    <a:pos x="wd2" y="hd2"/>
                  </a:cxn>
                  <a:cxn ang="5400000">
                    <a:pos x="wd2" y="hd2"/>
                  </a:cxn>
                  <a:cxn ang="10800000">
                    <a:pos x="wd2" y="hd2"/>
                  </a:cxn>
                  <a:cxn ang="16200000">
                    <a:pos x="wd2" y="hd2"/>
                  </a:cxn>
                </a:cxnLst>
                <a:rect l="0" t="0" r="r" b="b"/>
                <a:pathLst>
                  <a:path w="21600" h="21600" extrusionOk="0">
                    <a:moveTo>
                      <a:pt x="12356" y="0"/>
                    </a:moveTo>
                    <a:lnTo>
                      <a:pt x="0" y="0"/>
                    </a:lnTo>
                    <a:lnTo>
                      <a:pt x="7576" y="21600"/>
                    </a:lnTo>
                    <a:lnTo>
                      <a:pt x="21600" y="21600"/>
                    </a:lnTo>
                    <a:lnTo>
                      <a:pt x="18761" y="14966"/>
                    </a:lnTo>
                    <a:lnTo>
                      <a:pt x="10149" y="14966"/>
                    </a:lnTo>
                    <a:lnTo>
                      <a:pt x="4920" y="45"/>
                    </a:lnTo>
                    <a:lnTo>
                      <a:pt x="12376" y="45"/>
                    </a:lnTo>
                    <a:close/>
                  </a:path>
                </a:pathLst>
              </a:custGeom>
              <a:solidFill>
                <a:srgbClr val="808080"/>
              </a:solidFill>
              <a:ln w="12700" cap="flat">
                <a:noFill/>
                <a:miter lim="400000"/>
              </a:ln>
              <a:effectLst/>
            </p:spPr>
            <p:txBody>
              <a:bodyPr wrap="square" lIns="45719" tIns="45719" rIns="45719" bIns="45719" numCol="1" anchor="t">
                <a:noAutofit/>
              </a:bodyPr>
              <a:lstStyle/>
              <a:p>
                <a:pPr>
                  <a:defRPr sz="1500"/>
                </a:pPr>
                <a:endParaRPr/>
              </a:p>
            </p:txBody>
          </p:sp>
          <p:sp>
            <p:nvSpPr>
              <p:cNvPr id="62" name="Figura"/>
              <p:cNvSpPr/>
              <p:nvPr/>
            </p:nvSpPr>
            <p:spPr>
              <a:xfrm>
                <a:off x="368440" y="76"/>
                <a:ext cx="83013" cy="170262"/>
              </a:xfrm>
              <a:custGeom>
                <a:avLst/>
                <a:gdLst/>
                <a:ahLst/>
                <a:cxnLst>
                  <a:cxn ang="0">
                    <a:pos x="wd2" y="hd2"/>
                  </a:cxn>
                  <a:cxn ang="5400000">
                    <a:pos x="wd2" y="hd2"/>
                  </a:cxn>
                  <a:cxn ang="10800000">
                    <a:pos x="wd2" y="hd2"/>
                  </a:cxn>
                  <a:cxn ang="16200000">
                    <a:pos x="wd2" y="hd2"/>
                  </a:cxn>
                </a:cxnLst>
                <a:rect l="0" t="0" r="r" b="b"/>
                <a:pathLst>
                  <a:path w="21600" h="21600" extrusionOk="0">
                    <a:moveTo>
                      <a:pt x="5590" y="0"/>
                    </a:moveTo>
                    <a:lnTo>
                      <a:pt x="3109" y="16"/>
                    </a:lnTo>
                    <a:lnTo>
                      <a:pt x="184" y="864"/>
                    </a:lnTo>
                    <a:lnTo>
                      <a:pt x="138" y="1562"/>
                    </a:lnTo>
                    <a:lnTo>
                      <a:pt x="1682" y="1956"/>
                    </a:lnTo>
                    <a:lnTo>
                      <a:pt x="2949" y="2354"/>
                    </a:lnTo>
                    <a:lnTo>
                      <a:pt x="8703" y="4651"/>
                    </a:lnTo>
                    <a:lnTo>
                      <a:pt x="12527" y="7302"/>
                    </a:lnTo>
                    <a:lnTo>
                      <a:pt x="14096" y="10055"/>
                    </a:lnTo>
                    <a:lnTo>
                      <a:pt x="14129" y="10376"/>
                    </a:lnTo>
                    <a:lnTo>
                      <a:pt x="13406" y="13218"/>
                    </a:lnTo>
                    <a:lnTo>
                      <a:pt x="53" y="20028"/>
                    </a:lnTo>
                    <a:lnTo>
                      <a:pt x="0" y="20348"/>
                    </a:lnTo>
                    <a:lnTo>
                      <a:pt x="85" y="20675"/>
                    </a:lnTo>
                    <a:lnTo>
                      <a:pt x="3098" y="21548"/>
                    </a:lnTo>
                    <a:lnTo>
                      <a:pt x="5463" y="21600"/>
                    </a:lnTo>
                    <a:lnTo>
                      <a:pt x="6857" y="21238"/>
                    </a:lnTo>
                    <a:lnTo>
                      <a:pt x="21565" y="10376"/>
                    </a:lnTo>
                    <a:lnTo>
                      <a:pt x="21600" y="10055"/>
                    </a:lnTo>
                    <a:lnTo>
                      <a:pt x="19728" y="6706"/>
                    </a:lnTo>
                    <a:lnTo>
                      <a:pt x="15276" y="3580"/>
                    </a:lnTo>
                    <a:lnTo>
                      <a:pt x="8561" y="864"/>
                    </a:lnTo>
                    <a:lnTo>
                      <a:pt x="7230" y="436"/>
                    </a:lnTo>
                    <a:lnTo>
                      <a:pt x="5590" y="0"/>
                    </a:lnTo>
                    <a:close/>
                  </a:path>
                </a:pathLst>
              </a:custGeom>
              <a:solidFill>
                <a:srgbClr val="808080"/>
              </a:solidFill>
              <a:ln w="12700" cap="flat">
                <a:noFill/>
                <a:miter lim="400000"/>
              </a:ln>
              <a:effectLst/>
            </p:spPr>
            <p:txBody>
              <a:bodyPr wrap="square" lIns="45719" tIns="45719" rIns="45719" bIns="45719" numCol="1" anchor="t">
                <a:noAutofit/>
              </a:bodyPr>
              <a:lstStyle/>
              <a:p>
                <a:pPr>
                  <a:defRPr sz="1500"/>
                </a:pPr>
                <a:endParaRPr/>
              </a:p>
            </p:txBody>
          </p:sp>
          <p:sp>
            <p:nvSpPr>
              <p:cNvPr id="63" name="Figura"/>
              <p:cNvSpPr/>
              <p:nvPr/>
            </p:nvSpPr>
            <p:spPr>
              <a:xfrm>
                <a:off x="657" y="0"/>
                <a:ext cx="83277" cy="170262"/>
              </a:xfrm>
              <a:custGeom>
                <a:avLst/>
                <a:gdLst/>
                <a:ahLst/>
                <a:cxnLst>
                  <a:cxn ang="0">
                    <a:pos x="wd2" y="hd2"/>
                  </a:cxn>
                  <a:cxn ang="5400000">
                    <a:pos x="wd2" y="hd2"/>
                  </a:cxn>
                  <a:cxn ang="10800000">
                    <a:pos x="wd2" y="hd2"/>
                  </a:cxn>
                  <a:cxn ang="16200000">
                    <a:pos x="wd2" y="hd2"/>
                  </a:cxn>
                </a:cxnLst>
                <a:rect l="0" t="0" r="r" b="b"/>
                <a:pathLst>
                  <a:path w="21600" h="21600" extrusionOk="0">
                    <a:moveTo>
                      <a:pt x="16091" y="0"/>
                    </a:moveTo>
                    <a:lnTo>
                      <a:pt x="35" y="11226"/>
                    </a:lnTo>
                    <a:lnTo>
                      <a:pt x="0" y="11549"/>
                    </a:lnTo>
                    <a:lnTo>
                      <a:pt x="1868" y="14895"/>
                    </a:lnTo>
                    <a:lnTo>
                      <a:pt x="6303" y="18021"/>
                    </a:lnTo>
                    <a:lnTo>
                      <a:pt x="12991" y="20740"/>
                    </a:lnTo>
                    <a:lnTo>
                      <a:pt x="14318" y="21163"/>
                    </a:lnTo>
                    <a:lnTo>
                      <a:pt x="15963" y="21600"/>
                    </a:lnTo>
                    <a:lnTo>
                      <a:pt x="18426" y="21587"/>
                    </a:lnTo>
                    <a:lnTo>
                      <a:pt x="21352" y="20740"/>
                    </a:lnTo>
                    <a:lnTo>
                      <a:pt x="21388" y="20038"/>
                    </a:lnTo>
                    <a:lnTo>
                      <a:pt x="19859" y="19647"/>
                    </a:lnTo>
                    <a:lnTo>
                      <a:pt x="18596" y="19249"/>
                    </a:lnTo>
                    <a:lnTo>
                      <a:pt x="12855" y="16950"/>
                    </a:lnTo>
                    <a:lnTo>
                      <a:pt x="9040" y="14300"/>
                    </a:lnTo>
                    <a:lnTo>
                      <a:pt x="7475" y="11549"/>
                    </a:lnTo>
                    <a:lnTo>
                      <a:pt x="7441" y="11226"/>
                    </a:lnTo>
                    <a:lnTo>
                      <a:pt x="8162" y="8386"/>
                    </a:lnTo>
                    <a:lnTo>
                      <a:pt x="21600" y="1542"/>
                    </a:lnTo>
                    <a:lnTo>
                      <a:pt x="21441" y="928"/>
                    </a:lnTo>
                    <a:lnTo>
                      <a:pt x="18437" y="52"/>
                    </a:lnTo>
                    <a:lnTo>
                      <a:pt x="16091" y="0"/>
                    </a:lnTo>
                    <a:close/>
                  </a:path>
                </a:pathLst>
              </a:custGeom>
              <a:solidFill>
                <a:srgbClr val="808080"/>
              </a:solidFill>
              <a:ln w="12700" cap="flat">
                <a:noFill/>
                <a:miter lim="400000"/>
              </a:ln>
              <a:effectLst/>
            </p:spPr>
            <p:txBody>
              <a:bodyPr wrap="square" lIns="45719" tIns="45719" rIns="45719" bIns="45719" numCol="1" anchor="t">
                <a:noAutofit/>
              </a:bodyPr>
              <a:lstStyle/>
              <a:p>
                <a:pPr>
                  <a:defRPr sz="1500"/>
                </a:pPr>
                <a:endParaRPr/>
              </a:p>
            </p:txBody>
          </p:sp>
          <p:sp>
            <p:nvSpPr>
              <p:cNvPr id="64" name="Figura"/>
              <p:cNvSpPr/>
              <p:nvPr/>
            </p:nvSpPr>
            <p:spPr>
              <a:xfrm>
                <a:off x="57822" y="24904"/>
                <a:ext cx="67652" cy="120578"/>
              </a:xfrm>
              <a:custGeom>
                <a:avLst/>
                <a:gdLst/>
                <a:ahLst/>
                <a:cxnLst>
                  <a:cxn ang="0">
                    <a:pos x="wd2" y="hd2"/>
                  </a:cxn>
                  <a:cxn ang="5400000">
                    <a:pos x="wd2" y="hd2"/>
                  </a:cxn>
                  <a:cxn ang="10800000">
                    <a:pos x="wd2" y="hd2"/>
                  </a:cxn>
                  <a:cxn ang="16200000">
                    <a:pos x="wd2" y="hd2"/>
                  </a:cxn>
                </a:cxnLst>
                <a:rect l="0" t="0" r="r" b="b"/>
                <a:pathLst>
                  <a:path w="21600" h="21600" extrusionOk="0">
                    <a:moveTo>
                      <a:pt x="14805" y="0"/>
                    </a:moveTo>
                    <a:lnTo>
                      <a:pt x="0" y="11390"/>
                    </a:lnTo>
                    <a:lnTo>
                      <a:pt x="77" y="11636"/>
                    </a:lnTo>
                    <a:lnTo>
                      <a:pt x="14726" y="21600"/>
                    </a:lnTo>
                    <a:lnTo>
                      <a:pt x="17823" y="21554"/>
                    </a:lnTo>
                    <a:lnTo>
                      <a:pt x="21600" y="20294"/>
                    </a:lnTo>
                    <a:lnTo>
                      <a:pt x="21548" y="19408"/>
                    </a:lnTo>
                    <a:lnTo>
                      <a:pt x="19639" y="18915"/>
                    </a:lnTo>
                    <a:lnTo>
                      <a:pt x="18189" y="18417"/>
                    </a:lnTo>
                    <a:lnTo>
                      <a:pt x="13577" y="16371"/>
                    </a:lnTo>
                    <a:lnTo>
                      <a:pt x="10498" y="13994"/>
                    </a:lnTo>
                    <a:lnTo>
                      <a:pt x="9151" y="11390"/>
                    </a:lnTo>
                    <a:lnTo>
                      <a:pt x="9735" y="8663"/>
                    </a:lnTo>
                    <a:lnTo>
                      <a:pt x="11003" y="6503"/>
                    </a:lnTo>
                    <a:lnTo>
                      <a:pt x="14060" y="4622"/>
                    </a:lnTo>
                    <a:lnTo>
                      <a:pt x="19798" y="2663"/>
                    </a:lnTo>
                    <a:lnTo>
                      <a:pt x="21587" y="2215"/>
                    </a:lnTo>
                    <a:lnTo>
                      <a:pt x="21502" y="1302"/>
                    </a:lnTo>
                    <a:lnTo>
                      <a:pt x="17823" y="73"/>
                    </a:lnTo>
                    <a:lnTo>
                      <a:pt x="14805" y="0"/>
                    </a:lnTo>
                    <a:close/>
                  </a:path>
                </a:pathLst>
              </a:custGeom>
              <a:solidFill>
                <a:srgbClr val="808080"/>
              </a:solidFill>
              <a:ln w="12700" cap="flat">
                <a:noFill/>
                <a:miter lim="400000"/>
              </a:ln>
              <a:effectLst/>
            </p:spPr>
            <p:txBody>
              <a:bodyPr wrap="square" lIns="45719" tIns="45719" rIns="45719" bIns="45719" numCol="1" anchor="t">
                <a:noAutofit/>
              </a:bodyPr>
              <a:lstStyle/>
              <a:p>
                <a:pPr>
                  <a:defRPr sz="1500"/>
                </a:pPr>
                <a:endParaRPr/>
              </a:p>
            </p:txBody>
          </p:sp>
          <p:sp>
            <p:nvSpPr>
              <p:cNvPr id="65" name="Figura"/>
              <p:cNvSpPr/>
              <p:nvPr/>
            </p:nvSpPr>
            <p:spPr>
              <a:xfrm>
                <a:off x="326613" y="24853"/>
                <a:ext cx="67659" cy="120605"/>
              </a:xfrm>
              <a:custGeom>
                <a:avLst/>
                <a:gdLst/>
                <a:ahLst/>
                <a:cxnLst>
                  <a:cxn ang="0">
                    <a:pos x="wd2" y="hd2"/>
                  </a:cxn>
                  <a:cxn ang="5400000">
                    <a:pos x="wd2" y="hd2"/>
                  </a:cxn>
                  <a:cxn ang="10800000">
                    <a:pos x="wd2" y="hd2"/>
                  </a:cxn>
                  <a:cxn ang="16200000">
                    <a:pos x="wd2" y="hd2"/>
                  </a:cxn>
                </a:cxnLst>
                <a:rect l="0" t="0" r="r" b="b"/>
                <a:pathLst>
                  <a:path w="21600" h="21600" extrusionOk="0">
                    <a:moveTo>
                      <a:pt x="6872" y="0"/>
                    </a:moveTo>
                    <a:lnTo>
                      <a:pt x="3776" y="46"/>
                    </a:lnTo>
                    <a:lnTo>
                      <a:pt x="0" y="1310"/>
                    </a:lnTo>
                    <a:lnTo>
                      <a:pt x="48" y="2129"/>
                    </a:lnTo>
                    <a:lnTo>
                      <a:pt x="160" y="2223"/>
                    </a:lnTo>
                    <a:lnTo>
                      <a:pt x="1961" y="2685"/>
                    </a:lnTo>
                    <a:lnTo>
                      <a:pt x="3410" y="3187"/>
                    </a:lnTo>
                    <a:lnTo>
                      <a:pt x="8027" y="5232"/>
                    </a:lnTo>
                    <a:lnTo>
                      <a:pt x="11108" y="7609"/>
                    </a:lnTo>
                    <a:lnTo>
                      <a:pt x="12455" y="10211"/>
                    </a:lnTo>
                    <a:lnTo>
                      <a:pt x="11876" y="12934"/>
                    </a:lnTo>
                    <a:lnTo>
                      <a:pt x="10610" y="15099"/>
                    </a:lnTo>
                    <a:lnTo>
                      <a:pt x="7539" y="16975"/>
                    </a:lnTo>
                    <a:lnTo>
                      <a:pt x="1801" y="18934"/>
                    </a:lnTo>
                    <a:lnTo>
                      <a:pt x="13" y="19386"/>
                    </a:lnTo>
                    <a:lnTo>
                      <a:pt x="110" y="20299"/>
                    </a:lnTo>
                    <a:lnTo>
                      <a:pt x="3776" y="21522"/>
                    </a:lnTo>
                    <a:lnTo>
                      <a:pt x="6794" y="21600"/>
                    </a:lnTo>
                    <a:lnTo>
                      <a:pt x="8650" y="21084"/>
                    </a:lnTo>
                    <a:lnTo>
                      <a:pt x="15417" y="18692"/>
                    </a:lnTo>
                    <a:lnTo>
                      <a:pt x="19233" y="16313"/>
                    </a:lnTo>
                    <a:lnTo>
                      <a:pt x="20840" y="13578"/>
                    </a:lnTo>
                    <a:lnTo>
                      <a:pt x="21600" y="10211"/>
                    </a:lnTo>
                    <a:lnTo>
                      <a:pt x="21518" y="9954"/>
                    </a:lnTo>
                    <a:lnTo>
                      <a:pt x="20032" y="6871"/>
                    </a:lnTo>
                    <a:lnTo>
                      <a:pt x="16321" y="3853"/>
                    </a:lnTo>
                    <a:lnTo>
                      <a:pt x="10740" y="1233"/>
                    </a:lnTo>
                    <a:lnTo>
                      <a:pt x="9068" y="617"/>
                    </a:lnTo>
                    <a:lnTo>
                      <a:pt x="6872" y="0"/>
                    </a:lnTo>
                    <a:close/>
                  </a:path>
                </a:pathLst>
              </a:custGeom>
              <a:solidFill>
                <a:srgbClr val="808080"/>
              </a:solidFill>
              <a:ln w="12700" cap="flat">
                <a:noFill/>
                <a:miter lim="400000"/>
              </a:ln>
              <a:effectLst/>
            </p:spPr>
            <p:txBody>
              <a:bodyPr wrap="square" lIns="45719" tIns="45719" rIns="45719" bIns="45719" numCol="1" anchor="t">
                <a:noAutofit/>
              </a:bodyPr>
              <a:lstStyle/>
              <a:p>
                <a:pPr>
                  <a:defRPr sz="1500"/>
                </a:pPr>
                <a:endParaRPr/>
              </a:p>
            </p:txBody>
          </p:sp>
          <p:sp>
            <p:nvSpPr>
              <p:cNvPr id="66" name="Figura"/>
              <p:cNvSpPr/>
              <p:nvPr/>
            </p:nvSpPr>
            <p:spPr>
              <a:xfrm>
                <a:off x="186408" y="62632"/>
                <a:ext cx="79271" cy="75536"/>
              </a:xfrm>
              <a:custGeom>
                <a:avLst/>
                <a:gdLst/>
                <a:ahLst/>
                <a:cxnLst>
                  <a:cxn ang="0">
                    <a:pos x="wd2" y="hd2"/>
                  </a:cxn>
                  <a:cxn ang="5400000">
                    <a:pos x="wd2" y="hd2"/>
                  </a:cxn>
                  <a:cxn ang="10800000">
                    <a:pos x="wd2" y="hd2"/>
                  </a:cxn>
                  <a:cxn ang="16200000">
                    <a:pos x="wd2" y="hd2"/>
                  </a:cxn>
                </a:cxnLst>
                <a:rect l="0" t="0" r="r" b="b"/>
                <a:pathLst>
                  <a:path w="21600" h="21600" extrusionOk="0">
                    <a:moveTo>
                      <a:pt x="16760" y="0"/>
                    </a:moveTo>
                    <a:lnTo>
                      <a:pt x="4840" y="0"/>
                    </a:lnTo>
                    <a:lnTo>
                      <a:pt x="0" y="3164"/>
                    </a:lnTo>
                    <a:lnTo>
                      <a:pt x="0" y="10213"/>
                    </a:lnTo>
                    <a:lnTo>
                      <a:pt x="3167" y="12874"/>
                    </a:lnTo>
                    <a:lnTo>
                      <a:pt x="7527" y="13785"/>
                    </a:lnTo>
                    <a:lnTo>
                      <a:pt x="7527" y="21600"/>
                    </a:lnTo>
                    <a:lnTo>
                      <a:pt x="14072" y="21600"/>
                    </a:lnTo>
                    <a:lnTo>
                      <a:pt x="14072" y="13785"/>
                    </a:lnTo>
                    <a:lnTo>
                      <a:pt x="18433" y="12874"/>
                    </a:lnTo>
                    <a:lnTo>
                      <a:pt x="21600" y="10213"/>
                    </a:lnTo>
                    <a:lnTo>
                      <a:pt x="21600" y="3164"/>
                    </a:lnTo>
                    <a:lnTo>
                      <a:pt x="16760" y="0"/>
                    </a:lnTo>
                    <a:close/>
                  </a:path>
                </a:pathLst>
              </a:custGeom>
              <a:solidFill>
                <a:srgbClr val="808080"/>
              </a:solidFill>
              <a:ln w="12700" cap="flat">
                <a:noFill/>
                <a:miter lim="400000"/>
              </a:ln>
              <a:effectLst/>
            </p:spPr>
            <p:txBody>
              <a:bodyPr wrap="square" lIns="45719" tIns="45719" rIns="45719" bIns="45719" numCol="1" anchor="t">
                <a:noAutofit/>
              </a:bodyPr>
              <a:lstStyle/>
              <a:p>
                <a:pPr>
                  <a:defRPr sz="1500"/>
                </a:pPr>
                <a:endParaRPr/>
              </a:p>
            </p:txBody>
          </p:sp>
          <p:sp>
            <p:nvSpPr>
              <p:cNvPr id="67" name="Figura"/>
              <p:cNvSpPr/>
              <p:nvPr/>
            </p:nvSpPr>
            <p:spPr>
              <a:xfrm>
                <a:off x="111719" y="48101"/>
                <a:ext cx="56316" cy="74772"/>
              </a:xfrm>
              <a:custGeom>
                <a:avLst/>
                <a:gdLst/>
                <a:ahLst/>
                <a:cxnLst>
                  <a:cxn ang="0">
                    <a:pos x="wd2" y="hd2"/>
                  </a:cxn>
                  <a:cxn ang="5400000">
                    <a:pos x="wd2" y="hd2"/>
                  </a:cxn>
                  <a:cxn ang="10800000">
                    <a:pos x="wd2" y="hd2"/>
                  </a:cxn>
                  <a:cxn ang="16200000">
                    <a:pos x="wd2" y="hd2"/>
                  </a:cxn>
                </a:cxnLst>
                <a:rect l="0" t="0" r="r" b="b"/>
                <a:pathLst>
                  <a:path w="21600" h="21600" extrusionOk="0">
                    <a:moveTo>
                      <a:pt x="16043" y="0"/>
                    </a:moveTo>
                    <a:lnTo>
                      <a:pt x="10722" y="1297"/>
                    </a:lnTo>
                    <a:lnTo>
                      <a:pt x="5369" y="3800"/>
                    </a:lnTo>
                    <a:lnTo>
                      <a:pt x="2842" y="5891"/>
                    </a:lnTo>
                    <a:lnTo>
                      <a:pt x="0" y="12402"/>
                    </a:lnTo>
                    <a:lnTo>
                      <a:pt x="2842" y="16430"/>
                    </a:lnTo>
                    <a:lnTo>
                      <a:pt x="10606" y="20134"/>
                    </a:lnTo>
                    <a:lnTo>
                      <a:pt x="15603" y="21600"/>
                    </a:lnTo>
                    <a:lnTo>
                      <a:pt x="21144" y="18824"/>
                    </a:lnTo>
                    <a:lnTo>
                      <a:pt x="19888" y="16901"/>
                    </a:lnTo>
                    <a:lnTo>
                      <a:pt x="13752" y="14736"/>
                    </a:lnTo>
                    <a:lnTo>
                      <a:pt x="11382" y="12082"/>
                    </a:lnTo>
                    <a:lnTo>
                      <a:pt x="11539" y="11666"/>
                    </a:lnTo>
                    <a:lnTo>
                      <a:pt x="13248" y="7770"/>
                    </a:lnTo>
                    <a:lnTo>
                      <a:pt x="15007" y="6437"/>
                    </a:lnTo>
                    <a:lnTo>
                      <a:pt x="19355" y="4691"/>
                    </a:lnTo>
                    <a:lnTo>
                      <a:pt x="21600" y="2946"/>
                    </a:lnTo>
                    <a:lnTo>
                      <a:pt x="16043" y="0"/>
                    </a:lnTo>
                    <a:close/>
                  </a:path>
                </a:pathLst>
              </a:custGeom>
              <a:solidFill>
                <a:srgbClr val="808080"/>
              </a:solidFill>
              <a:ln w="12700" cap="flat">
                <a:noFill/>
                <a:miter lim="400000"/>
              </a:ln>
              <a:effectLst/>
            </p:spPr>
            <p:txBody>
              <a:bodyPr wrap="square" lIns="45719" tIns="45719" rIns="45719" bIns="45719" numCol="1" anchor="t">
                <a:noAutofit/>
              </a:bodyPr>
              <a:lstStyle/>
              <a:p>
                <a:pPr>
                  <a:defRPr sz="1500"/>
                </a:pPr>
                <a:endParaRPr/>
              </a:p>
            </p:txBody>
          </p:sp>
          <p:sp>
            <p:nvSpPr>
              <p:cNvPr id="68" name="Figura"/>
              <p:cNvSpPr/>
              <p:nvPr/>
            </p:nvSpPr>
            <p:spPr>
              <a:xfrm>
                <a:off x="284052" y="47491"/>
                <a:ext cx="56312" cy="74769"/>
              </a:xfrm>
              <a:custGeom>
                <a:avLst/>
                <a:gdLst/>
                <a:ahLst/>
                <a:cxnLst>
                  <a:cxn ang="0">
                    <a:pos x="wd2" y="hd2"/>
                  </a:cxn>
                  <a:cxn ang="5400000">
                    <a:pos x="wd2" y="hd2"/>
                  </a:cxn>
                  <a:cxn ang="10800000">
                    <a:pos x="wd2" y="hd2"/>
                  </a:cxn>
                  <a:cxn ang="16200000">
                    <a:pos x="wd2" y="hd2"/>
                  </a:cxn>
                </a:cxnLst>
                <a:rect l="0" t="0" r="r" b="b"/>
                <a:pathLst>
                  <a:path w="21600" h="21600" extrusionOk="0">
                    <a:moveTo>
                      <a:pt x="5997" y="0"/>
                    </a:moveTo>
                    <a:lnTo>
                      <a:pt x="455" y="2769"/>
                    </a:lnTo>
                    <a:lnTo>
                      <a:pt x="1711" y="4698"/>
                    </a:lnTo>
                    <a:lnTo>
                      <a:pt x="7849" y="6856"/>
                    </a:lnTo>
                    <a:lnTo>
                      <a:pt x="10052" y="9331"/>
                    </a:lnTo>
                    <a:lnTo>
                      <a:pt x="10103" y="9835"/>
                    </a:lnTo>
                    <a:lnTo>
                      <a:pt x="8367" y="13823"/>
                    </a:lnTo>
                    <a:lnTo>
                      <a:pt x="6593" y="15163"/>
                    </a:lnTo>
                    <a:lnTo>
                      <a:pt x="2245" y="16901"/>
                    </a:lnTo>
                    <a:lnTo>
                      <a:pt x="0" y="18647"/>
                    </a:lnTo>
                    <a:lnTo>
                      <a:pt x="5573" y="21600"/>
                    </a:lnTo>
                    <a:lnTo>
                      <a:pt x="10878" y="20304"/>
                    </a:lnTo>
                    <a:lnTo>
                      <a:pt x="16248" y="17792"/>
                    </a:lnTo>
                    <a:lnTo>
                      <a:pt x="18760" y="15701"/>
                    </a:lnTo>
                    <a:lnTo>
                      <a:pt x="21600" y="9198"/>
                    </a:lnTo>
                    <a:lnTo>
                      <a:pt x="18760" y="5170"/>
                    </a:lnTo>
                    <a:lnTo>
                      <a:pt x="11011" y="1465"/>
                    </a:lnTo>
                    <a:lnTo>
                      <a:pt x="5997" y="0"/>
                    </a:lnTo>
                    <a:close/>
                  </a:path>
                </a:pathLst>
              </a:custGeom>
              <a:solidFill>
                <a:srgbClr val="808080"/>
              </a:solidFill>
              <a:ln w="12700" cap="flat">
                <a:noFill/>
                <a:miter lim="400000"/>
              </a:ln>
              <a:effectLst/>
            </p:spPr>
            <p:txBody>
              <a:bodyPr wrap="square" lIns="45719" tIns="45719" rIns="45719" bIns="45719" numCol="1" anchor="t">
                <a:noAutofit/>
              </a:bodyPr>
              <a:lstStyle/>
              <a:p>
                <a:pPr>
                  <a:defRPr sz="1500"/>
                </a:pPr>
                <a:endParaRPr/>
              </a:p>
            </p:txBody>
          </p:sp>
          <p:sp>
            <p:nvSpPr>
              <p:cNvPr id="69" name="Figura"/>
              <p:cNvSpPr/>
              <p:nvPr/>
            </p:nvSpPr>
            <p:spPr>
              <a:xfrm>
                <a:off x="95066" y="160472"/>
                <a:ext cx="333453" cy="291554"/>
              </a:xfrm>
              <a:custGeom>
                <a:avLst/>
                <a:gdLst/>
                <a:ahLst/>
                <a:cxnLst>
                  <a:cxn ang="0">
                    <a:pos x="wd2" y="hd2"/>
                  </a:cxn>
                  <a:cxn ang="5400000">
                    <a:pos x="wd2" y="hd2"/>
                  </a:cxn>
                  <a:cxn ang="10800000">
                    <a:pos x="wd2" y="hd2"/>
                  </a:cxn>
                  <a:cxn ang="16200000">
                    <a:pos x="wd2" y="hd2"/>
                  </a:cxn>
                </a:cxnLst>
                <a:rect l="0" t="0" r="r" b="b"/>
                <a:pathLst>
                  <a:path w="21600" h="21600" extrusionOk="0">
                    <a:moveTo>
                      <a:pt x="10940" y="0"/>
                    </a:moveTo>
                    <a:lnTo>
                      <a:pt x="8645" y="0"/>
                    </a:lnTo>
                    <a:lnTo>
                      <a:pt x="8703" y="701"/>
                    </a:lnTo>
                    <a:lnTo>
                      <a:pt x="8814" y="1513"/>
                    </a:lnTo>
                    <a:lnTo>
                      <a:pt x="8955" y="2264"/>
                    </a:lnTo>
                    <a:lnTo>
                      <a:pt x="7932" y="2689"/>
                    </a:lnTo>
                    <a:lnTo>
                      <a:pt x="11012" y="2689"/>
                    </a:lnTo>
                    <a:lnTo>
                      <a:pt x="10940" y="0"/>
                    </a:lnTo>
                    <a:close/>
                    <a:moveTo>
                      <a:pt x="5348" y="18017"/>
                    </a:moveTo>
                    <a:lnTo>
                      <a:pt x="2712" y="18017"/>
                    </a:lnTo>
                    <a:lnTo>
                      <a:pt x="0" y="21600"/>
                    </a:lnTo>
                    <a:lnTo>
                      <a:pt x="2635" y="21600"/>
                    </a:lnTo>
                    <a:lnTo>
                      <a:pt x="5348" y="18017"/>
                    </a:lnTo>
                    <a:close/>
                    <a:moveTo>
                      <a:pt x="18166" y="17883"/>
                    </a:moveTo>
                    <a:lnTo>
                      <a:pt x="14156" y="17883"/>
                    </a:lnTo>
                    <a:lnTo>
                      <a:pt x="16665" y="19692"/>
                    </a:lnTo>
                    <a:lnTo>
                      <a:pt x="18003" y="20682"/>
                    </a:lnTo>
                    <a:lnTo>
                      <a:pt x="18622" y="21202"/>
                    </a:lnTo>
                    <a:lnTo>
                      <a:pt x="18973" y="21600"/>
                    </a:lnTo>
                    <a:lnTo>
                      <a:pt x="21600" y="21600"/>
                    </a:lnTo>
                    <a:lnTo>
                      <a:pt x="18166" y="17883"/>
                    </a:lnTo>
                    <a:close/>
                    <a:moveTo>
                      <a:pt x="8022" y="12705"/>
                    </a:moveTo>
                    <a:lnTo>
                      <a:pt x="4048" y="12705"/>
                    </a:lnTo>
                    <a:lnTo>
                      <a:pt x="7123" y="14280"/>
                    </a:lnTo>
                    <a:lnTo>
                      <a:pt x="1741" y="16508"/>
                    </a:lnTo>
                    <a:lnTo>
                      <a:pt x="16896" y="16508"/>
                    </a:lnTo>
                    <a:lnTo>
                      <a:pt x="16740" y="16340"/>
                    </a:lnTo>
                    <a:lnTo>
                      <a:pt x="15118" y="16340"/>
                    </a:lnTo>
                    <a:lnTo>
                      <a:pt x="14882" y="16219"/>
                    </a:lnTo>
                    <a:lnTo>
                      <a:pt x="7059" y="16219"/>
                    </a:lnTo>
                    <a:lnTo>
                      <a:pt x="9188" y="15337"/>
                    </a:lnTo>
                    <a:lnTo>
                      <a:pt x="13161" y="15337"/>
                    </a:lnTo>
                    <a:lnTo>
                      <a:pt x="8022" y="12705"/>
                    </a:lnTo>
                    <a:close/>
                    <a:moveTo>
                      <a:pt x="12378" y="10282"/>
                    </a:moveTo>
                    <a:lnTo>
                      <a:pt x="11672" y="10282"/>
                    </a:lnTo>
                    <a:lnTo>
                      <a:pt x="12483" y="11896"/>
                    </a:lnTo>
                    <a:lnTo>
                      <a:pt x="13338" y="13449"/>
                    </a:lnTo>
                    <a:lnTo>
                      <a:pt x="14222" y="14933"/>
                    </a:lnTo>
                    <a:lnTo>
                      <a:pt x="15118" y="16340"/>
                    </a:lnTo>
                    <a:lnTo>
                      <a:pt x="16740" y="16340"/>
                    </a:lnTo>
                    <a:lnTo>
                      <a:pt x="16056" y="15599"/>
                    </a:lnTo>
                    <a:lnTo>
                      <a:pt x="12424" y="10454"/>
                    </a:lnTo>
                    <a:lnTo>
                      <a:pt x="12378" y="10282"/>
                    </a:lnTo>
                    <a:close/>
                    <a:moveTo>
                      <a:pt x="13161" y="15337"/>
                    </a:moveTo>
                    <a:lnTo>
                      <a:pt x="9188" y="15337"/>
                    </a:lnTo>
                    <a:lnTo>
                      <a:pt x="10906" y="16219"/>
                    </a:lnTo>
                    <a:lnTo>
                      <a:pt x="14882" y="16219"/>
                    </a:lnTo>
                    <a:lnTo>
                      <a:pt x="13161" y="15337"/>
                    </a:lnTo>
                    <a:close/>
                    <a:moveTo>
                      <a:pt x="11392" y="6618"/>
                    </a:moveTo>
                    <a:lnTo>
                      <a:pt x="6826" y="6618"/>
                    </a:lnTo>
                    <a:lnTo>
                      <a:pt x="10885" y="8697"/>
                    </a:lnTo>
                    <a:lnTo>
                      <a:pt x="4973" y="11143"/>
                    </a:lnTo>
                    <a:lnTo>
                      <a:pt x="9592" y="11143"/>
                    </a:lnTo>
                    <a:lnTo>
                      <a:pt x="11672" y="10282"/>
                    </a:lnTo>
                    <a:lnTo>
                      <a:pt x="12378" y="10282"/>
                    </a:lnTo>
                    <a:lnTo>
                      <a:pt x="11392" y="6618"/>
                    </a:lnTo>
                    <a:close/>
                    <a:moveTo>
                      <a:pt x="11047" y="4017"/>
                    </a:moveTo>
                    <a:lnTo>
                      <a:pt x="9342" y="4017"/>
                    </a:lnTo>
                    <a:lnTo>
                      <a:pt x="9568" y="4871"/>
                    </a:lnTo>
                    <a:lnTo>
                      <a:pt x="9755" y="5485"/>
                    </a:lnTo>
                    <a:lnTo>
                      <a:pt x="10002" y="6208"/>
                    </a:lnTo>
                    <a:lnTo>
                      <a:pt x="11282" y="6208"/>
                    </a:lnTo>
                    <a:lnTo>
                      <a:pt x="11087" y="5485"/>
                    </a:lnTo>
                    <a:lnTo>
                      <a:pt x="11047" y="4017"/>
                    </a:lnTo>
                    <a:close/>
                  </a:path>
                </a:pathLst>
              </a:custGeom>
              <a:noFill/>
              <a:ln w="12700" cap="flat">
                <a:noFill/>
                <a:miter lim="400000"/>
              </a:ln>
              <a:effectLst/>
            </p:spPr>
            <p:txBody>
              <a:bodyPr wrap="square" lIns="45719" tIns="45719" rIns="45719" bIns="45719" numCol="1" anchor="t">
                <a:noAutofit/>
              </a:bodyPr>
              <a:lstStyle/>
              <a:p>
                <a:pPr>
                  <a:defRPr sz="1500"/>
                </a:pPr>
                <a:endParaRPr/>
              </a:p>
            </p:txBody>
          </p:sp>
        </p:grpSp>
        <p:sp>
          <p:nvSpPr>
            <p:cNvPr id="59" name="CuadroTexto 8"/>
            <p:cNvSpPr/>
            <p:nvPr/>
          </p:nvSpPr>
          <p:spPr>
            <a:xfrm>
              <a:off x="522095" y="0"/>
              <a:ext cx="1848297" cy="52959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400">
                  <a:solidFill>
                    <a:srgbClr val="CC0033"/>
                  </a:solidFill>
                  <a:latin typeface="Soberana Titular"/>
                  <a:ea typeface="Soberana Titular"/>
                  <a:cs typeface="Soberana Titular"/>
                  <a:sym typeface="Soberana Titular"/>
                </a:defRPr>
              </a:pPr>
              <a:r>
                <a:rPr dirty="0"/>
                <a:t>Infra</a:t>
              </a:r>
              <a:r>
                <a:rPr lang="es-MX" dirty="0"/>
                <a:t>e</a:t>
              </a:r>
              <a:r>
                <a:rPr dirty="0" err="1"/>
                <a:t>structur</a:t>
              </a:r>
              <a:r>
                <a:rPr lang="es-MX" dirty="0"/>
                <a:t>a </a:t>
              </a:r>
              <a:r>
                <a:rPr lang="es-MX" dirty="0">
                  <a:solidFill>
                    <a:schemeClr val="bg1">
                      <a:lumMod val="50000"/>
                    </a:schemeClr>
                  </a:solidFill>
                </a:rPr>
                <a:t>Pasiva</a:t>
              </a:r>
              <a:r>
                <a:rPr dirty="0">
                  <a:solidFill>
                    <a:srgbClr val="808080"/>
                  </a:solidFill>
                </a:rPr>
                <a:t> </a:t>
              </a:r>
            </a:p>
            <a:p>
              <a:pPr>
                <a:defRPr sz="1400">
                  <a:solidFill>
                    <a:srgbClr val="CC0033"/>
                  </a:solidFill>
                  <a:latin typeface="Soberana Titular"/>
                  <a:ea typeface="Soberana Titular"/>
                  <a:cs typeface="Soberana Titular"/>
                  <a:sym typeface="Soberana Titular"/>
                </a:defRPr>
              </a:pPr>
              <a:endParaRPr dirty="0">
                <a:solidFill>
                  <a:srgbClr val="808080"/>
                </a:solidFill>
              </a:endParaRPr>
            </a:p>
          </p:txBody>
        </p:sp>
      </p:grpSp>
      <p:pic>
        <p:nvPicPr>
          <p:cNvPr id="3" name="Imagen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06620" y="956575"/>
            <a:ext cx="569086" cy="569086"/>
          </a:xfrm>
          <a:prstGeom prst="rect">
            <a:avLst/>
          </a:prstGeom>
        </p:spPr>
      </p:pic>
    </p:spTree>
    <p:extLst>
      <p:ext uri="{BB962C8B-B14F-4D97-AF65-F5344CB8AC3E}">
        <p14:creationId xmlns:p14="http://schemas.microsoft.com/office/powerpoint/2010/main" val="207038692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custDataLst>
              <p:tags r:id="rId1"/>
            </p:custDataLst>
          </p:nvPr>
        </p:nvSpPr>
        <p:spPr bwMode="gray">
          <a:xfrm>
            <a:off x="186267" y="3695285"/>
            <a:ext cx="8799429"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lIns="91328" tIns="45662" rIns="91328" bIns="45662"/>
          <a:lstStyle/>
          <a:p>
            <a:endParaRPr lang="es-MX" dirty="0"/>
          </a:p>
        </p:txBody>
      </p:sp>
      <p:sp>
        <p:nvSpPr>
          <p:cNvPr id="7" name="Rectangle 3"/>
          <p:cNvSpPr txBox="1">
            <a:spLocks noChangeArrowheads="1"/>
          </p:cNvSpPr>
          <p:nvPr>
            <p:custDataLst>
              <p:tags r:id="rId2"/>
            </p:custDataLst>
          </p:nvPr>
        </p:nvSpPr>
        <p:spPr bwMode="gray">
          <a:xfrm>
            <a:off x="874583" y="7378782"/>
            <a:ext cx="8226425" cy="23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328" tIns="0" rIns="0" bIns="0" numCol="1" anchor="t" anchorCtr="0" compatLnSpc="1">
            <a:prstTxWarp prst="textNoShape">
              <a:avLst/>
            </a:prstTxWarp>
            <a:spAutoFit/>
          </a:bodyPr>
          <a:lstStyle>
            <a:lvl1pPr marL="3172" indent="0" algn="l" defTabSz="1017864" rtl="0" eaLnBrk="0" fontAlgn="base" hangingPunct="0">
              <a:lnSpc>
                <a:spcPct val="95000"/>
              </a:lnSpc>
              <a:spcBef>
                <a:spcPct val="35000"/>
              </a:spcBef>
              <a:spcAft>
                <a:spcPct val="0"/>
              </a:spcAft>
              <a:buClr>
                <a:schemeClr val="accent1"/>
              </a:buClr>
              <a:buSzPct val="75000"/>
              <a:buFont typeface="Wingdings" pitchFamily="2" charset="2"/>
              <a:buNone/>
              <a:defRPr sz="1800" b="1">
                <a:solidFill>
                  <a:schemeClr val="accent1"/>
                </a:solidFill>
                <a:latin typeface="+mn-lt"/>
                <a:ea typeface="+mn-ea"/>
                <a:cs typeface="+mn-cs"/>
              </a:defRPr>
            </a:lvl1pPr>
            <a:lvl2pPr marL="684918" indent="-280628" algn="l" defTabSz="1017864" rtl="0" eaLnBrk="0" fontAlgn="base" hangingPunct="0">
              <a:lnSpc>
                <a:spcPct val="95000"/>
              </a:lnSpc>
              <a:spcBef>
                <a:spcPct val="50000"/>
              </a:spcBef>
              <a:spcAft>
                <a:spcPct val="0"/>
              </a:spcAft>
              <a:buClr>
                <a:schemeClr val="tx1"/>
              </a:buClr>
              <a:buFont typeface="Garamond" pitchFamily="18" charset="0"/>
              <a:buChar char="–"/>
              <a:defRPr sz="1400">
                <a:solidFill>
                  <a:schemeClr val="tx1"/>
                </a:solidFill>
                <a:latin typeface="+mn-lt"/>
              </a:defRPr>
            </a:lvl2pPr>
            <a:lvl3pPr marL="1027376" indent="-228306" algn="l" defTabSz="1017864" rtl="0" eaLnBrk="0" fontAlgn="base" hangingPunct="0">
              <a:lnSpc>
                <a:spcPct val="95000"/>
              </a:lnSpc>
              <a:spcBef>
                <a:spcPct val="50000"/>
              </a:spcBef>
              <a:spcAft>
                <a:spcPct val="0"/>
              </a:spcAft>
              <a:buClr>
                <a:schemeClr val="bg2"/>
              </a:buClr>
              <a:buFont typeface="Garamond" pitchFamily="18" charset="0"/>
              <a:buChar char="●"/>
              <a:defRPr sz="1400">
                <a:solidFill>
                  <a:schemeClr val="tx1"/>
                </a:solidFill>
                <a:latin typeface="+mn-lt"/>
              </a:defRPr>
            </a:lvl3pPr>
            <a:lvl4pPr marL="1369836" indent="-228306" algn="l" defTabSz="1017864" rtl="0" eaLnBrk="0" fontAlgn="base" hangingPunct="0">
              <a:lnSpc>
                <a:spcPct val="95000"/>
              </a:lnSpc>
              <a:spcBef>
                <a:spcPct val="50000"/>
              </a:spcBef>
              <a:spcAft>
                <a:spcPct val="0"/>
              </a:spcAft>
              <a:buClr>
                <a:schemeClr val="tx1"/>
              </a:buClr>
              <a:buFont typeface="Garamond" pitchFamily="18" charset="0"/>
              <a:buChar char="−"/>
              <a:defRPr sz="1400">
                <a:solidFill>
                  <a:schemeClr val="tx1"/>
                </a:solidFill>
                <a:latin typeface="+mn-lt"/>
              </a:defRPr>
            </a:lvl4pPr>
            <a:lvl5pPr marL="1655220" indent="-171229" algn="l" defTabSz="1017864" rtl="0" eaLnBrk="0" fontAlgn="base" hangingPunct="0">
              <a:lnSpc>
                <a:spcPct val="95000"/>
              </a:lnSpc>
              <a:spcBef>
                <a:spcPct val="50000"/>
              </a:spcBef>
              <a:spcAft>
                <a:spcPct val="0"/>
              </a:spcAft>
              <a:buClr>
                <a:schemeClr val="bg2"/>
              </a:buClr>
              <a:buFont typeface="Wingdings" pitchFamily="2" charset="2"/>
              <a:buChar char="§"/>
              <a:defRPr sz="1400">
                <a:solidFill>
                  <a:schemeClr val="tx1"/>
                </a:solidFill>
                <a:latin typeface="+mn-lt"/>
              </a:defRPr>
            </a:lvl5pPr>
            <a:lvl6pPr marL="2111834" indent="-171229" algn="l" defTabSz="1017864"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6pPr>
            <a:lvl7pPr marL="2568442" indent="-171229" algn="l" defTabSz="1017864"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7pPr>
            <a:lvl8pPr marL="3025057" indent="-171229" algn="l" defTabSz="1017864"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8pPr>
            <a:lvl9pPr marL="3481669" indent="-171229" algn="l" defTabSz="1017864" rtl="0" fontAlgn="base">
              <a:lnSpc>
                <a:spcPct val="95000"/>
              </a:lnSpc>
              <a:spcBef>
                <a:spcPct val="50000"/>
              </a:spcBef>
              <a:spcAft>
                <a:spcPct val="0"/>
              </a:spcAft>
              <a:buClr>
                <a:schemeClr val="bg2"/>
              </a:buClr>
              <a:buFont typeface="Wingdings" pitchFamily="2" charset="2"/>
              <a:buChar char="§"/>
              <a:defRPr sz="1400">
                <a:solidFill>
                  <a:schemeClr val="tx1"/>
                </a:solidFill>
                <a:latin typeface="+mn-lt"/>
              </a:defRPr>
            </a:lvl9pPr>
          </a:lstStyle>
          <a:p>
            <a:pPr algn="ctr" eaLnBrk="1" hangingPunct="1"/>
            <a:r>
              <a:rPr lang="es-MX" sz="1600" kern="0" dirty="0">
                <a:solidFill>
                  <a:schemeClr val="bg1">
                    <a:lumMod val="50000"/>
                  </a:schemeClr>
                </a:solidFill>
                <a:latin typeface="Garamond" panose="02020404030301010803" pitchFamily="18" charset="0"/>
              </a:rPr>
              <a:t>CONFIDENTIAL</a:t>
            </a:r>
          </a:p>
        </p:txBody>
      </p:sp>
      <p:sp>
        <p:nvSpPr>
          <p:cNvPr id="10" name="TextBox 9"/>
          <p:cNvSpPr txBox="1"/>
          <p:nvPr/>
        </p:nvSpPr>
        <p:spPr>
          <a:xfrm>
            <a:off x="8985696" y="7120490"/>
            <a:ext cx="184666" cy="328295"/>
          </a:xfrm>
          <a:prstGeom prst="rect">
            <a:avLst/>
          </a:prstGeom>
          <a:noFill/>
        </p:spPr>
        <p:txBody>
          <a:bodyPr wrap="none" rtlCol="0">
            <a:spAutoFit/>
          </a:bodyPr>
          <a:lstStyle/>
          <a:p>
            <a:endParaRPr lang="en-US" dirty="0"/>
          </a:p>
        </p:txBody>
      </p:sp>
      <p:sp>
        <p:nvSpPr>
          <p:cNvPr id="8" name="Title 1"/>
          <p:cNvSpPr txBox="1">
            <a:spLocks/>
          </p:cNvSpPr>
          <p:nvPr/>
        </p:nvSpPr>
        <p:spPr>
          <a:xfrm>
            <a:off x="1632834" y="2478583"/>
            <a:ext cx="5906294" cy="10875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hangingPunct="0">
              <a:spcBef>
                <a:spcPts val="0"/>
              </a:spcBef>
              <a:defRPr sz="3000">
                <a:solidFill>
                  <a:srgbClr val="CC0033"/>
                </a:solidFill>
                <a:latin typeface="Soberana Titular"/>
                <a:ea typeface="Soberana Titular"/>
                <a:cs typeface="Soberana Titular"/>
                <a:sym typeface="Soberana Titular"/>
              </a:defRPr>
            </a:pPr>
            <a:r>
              <a:rPr lang="es-MX" sz="2400" b="1">
                <a:solidFill>
                  <a:schemeClr val="tx1">
                    <a:lumMod val="65000"/>
                    <a:lumOff val="35000"/>
                  </a:schemeClr>
                </a:solidFill>
                <a:latin typeface="Soberana Titular"/>
                <a:ea typeface="Soberana Titular"/>
                <a:cs typeface="Soberana Titular"/>
              </a:rPr>
              <a:t>¡GRACIAS!</a:t>
            </a:r>
            <a:endParaRPr lang="es-MX" sz="1800" b="1" dirty="0">
              <a:solidFill>
                <a:schemeClr val="tx1">
                  <a:lumMod val="65000"/>
                  <a:lumOff val="35000"/>
                </a:schemeClr>
              </a:solidFill>
              <a:latin typeface="Soberana Titular"/>
              <a:ea typeface="Soberana Titular"/>
              <a:cs typeface="Soberana Titular"/>
            </a:endParaRPr>
          </a:p>
        </p:txBody>
      </p:sp>
      <p:pic>
        <p:nvPicPr>
          <p:cNvPr id="9" name="Imagen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81962" y="318199"/>
            <a:ext cx="3008037" cy="1354159"/>
          </a:xfrm>
          <a:prstGeom prst="rect">
            <a:avLst/>
          </a:prstGeom>
        </p:spPr>
      </p:pic>
    </p:spTree>
    <p:extLst>
      <p:ext uri="{BB962C8B-B14F-4D97-AF65-F5344CB8AC3E}">
        <p14:creationId xmlns:p14="http://schemas.microsoft.com/office/powerpoint/2010/main" val="1650479534"/>
      </p:ext>
    </p:extLst>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Rectangle 5"/>
  <p:tag name="FORMATSSLIDEID" val="380"/>
  <p:tag name="FORMATSFILENAME" val="Standard Slides.pot"/>
  <p:tag name="POSITIONSHAPE" val="Rectangle 5"/>
  <p:tag name="POSITIONSLIDEID" val="380"/>
  <p:tag name="SIZESHAPE" val="Rectangle 5"/>
  <p:tag name="SIZESLIDEID" val="380"/>
</p:tagLst>
</file>

<file path=ppt/tags/tag10.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ags/tag11.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ags/tag12.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ags/tag13.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Rectangle 5"/>
  <p:tag name="FORMATSSLIDEID" val="380"/>
  <p:tag name="FORMATSFILENAME" val="Standard Slides.pot"/>
  <p:tag name="POSITIONSHAPE" val="Rectangle 5"/>
  <p:tag name="POSITIONSLIDEID" val="380"/>
  <p:tag name="SIZESHAPE" val="Rectangle 5"/>
  <p:tag name="SIZESLIDEID" val="380"/>
</p:tagLst>
</file>

<file path=ppt/tags/tag2.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ags/tag3.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Rectangle 5"/>
  <p:tag name="FORMATSSLIDEID" val="380"/>
  <p:tag name="FORMATSFILENAME" val="Standard Slides.pot"/>
  <p:tag name="POSITIONSHAPE" val="Rectangle 5"/>
  <p:tag name="POSITIONSLIDEID" val="380"/>
  <p:tag name="SIZESHAPE" val="Rectangle 5"/>
  <p:tag name="SIZESLIDEID" val="380"/>
</p:tagLst>
</file>

<file path=ppt/tags/tag4.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ags/tag5.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ags/tag6.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ags/tag7.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ags/tag8.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ags/tag9.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Line 7"/>
  <p:tag name="FORMATSSLIDEID" val="380"/>
  <p:tag name="FORMATSFILENAME" val="Standard Slides.pot"/>
  <p:tag name="POSITIONSHAPE" val="Line 7"/>
  <p:tag name="POSITIONSLIDEID" val="380"/>
  <p:tag name="SIZESHAPE" val="Line 7"/>
  <p:tag name="SIZESLIDEID" val="380"/>
</p:tagLst>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3184</TotalTime>
  <Words>741</Words>
  <Application>Microsoft Office PowerPoint</Application>
  <PresentationFormat>Presentación en pantalla (4:3)</PresentationFormat>
  <Paragraphs>151</Paragraphs>
  <Slides>8</Slides>
  <Notes>2</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Office Theme</vt:lpstr>
      <vt:lpstr>Presentación de PowerPoint</vt:lpstr>
      <vt:lpstr>Infraestructura | Crecimiento económico</vt:lpstr>
      <vt:lpstr>Infraestructura en Telecomunicaciones</vt:lpstr>
      <vt:lpstr>Ranking Internacional de Infraestructura de Telecomunicaciones</vt:lpstr>
      <vt:lpstr>Infraestructura en Telecomunicaciones | Política pública</vt:lpstr>
      <vt:lpstr>Reforma de Telecomunicaciones</vt:lpstr>
      <vt:lpstr>Proyectos de Infraestructura Pasiva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Mario Ocampo Rosales</dc:creator>
  <cp:lastModifiedBy>Administrador</cp:lastModifiedBy>
  <cp:revision>259</cp:revision>
  <cp:lastPrinted>2017-07-28T01:05:26Z</cp:lastPrinted>
  <dcterms:modified xsi:type="dcterms:W3CDTF">2017-09-14T16:06:17Z</dcterms:modified>
</cp:coreProperties>
</file>