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401" r:id="rId3"/>
    <p:sldId id="446" r:id="rId4"/>
    <p:sldId id="496" r:id="rId5"/>
    <p:sldId id="497" r:id="rId6"/>
    <p:sldId id="498" r:id="rId7"/>
    <p:sldId id="499" r:id="rId8"/>
    <p:sldId id="447" r:id="rId9"/>
    <p:sldId id="494" r:id="rId10"/>
    <p:sldId id="323" r:id="rId11"/>
    <p:sldId id="353" r:id="rId12"/>
    <p:sldId id="354" r:id="rId13"/>
    <p:sldId id="417" r:id="rId14"/>
    <p:sldId id="356" r:id="rId15"/>
    <p:sldId id="457" r:id="rId16"/>
    <p:sldId id="425" r:id="rId17"/>
    <p:sldId id="428" r:id="rId18"/>
    <p:sldId id="429" r:id="rId19"/>
    <p:sldId id="480" r:id="rId20"/>
    <p:sldId id="342" r:id="rId21"/>
    <p:sldId id="344" r:id="rId22"/>
    <p:sldId id="343" r:id="rId23"/>
    <p:sldId id="490" r:id="rId24"/>
    <p:sldId id="493" r:id="rId25"/>
    <p:sldId id="491" r:id="rId26"/>
    <p:sldId id="492" r:id="rId27"/>
    <p:sldId id="453" r:id="rId28"/>
    <p:sldId id="454" r:id="rId29"/>
    <p:sldId id="458" r:id="rId30"/>
    <p:sldId id="456" r:id="rId31"/>
    <p:sldId id="481" r:id="rId32"/>
    <p:sldId id="482" r:id="rId33"/>
    <p:sldId id="483" r:id="rId34"/>
    <p:sldId id="484" r:id="rId35"/>
    <p:sldId id="485" r:id="rId36"/>
    <p:sldId id="486" r:id="rId37"/>
    <p:sldId id="487" r:id="rId38"/>
    <p:sldId id="488" r:id="rId39"/>
    <p:sldId id="489" r:id="rId40"/>
    <p:sldId id="459" r:id="rId41"/>
    <p:sldId id="495" r:id="rId42"/>
    <p:sldId id="415" r:id="rId4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9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6" d="100"/>
          <a:sy n="96" d="100"/>
        </p:scale>
        <p:origin x="101" y="8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09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ARTHA%20PE&#209;A\INNOVACI&#211;N%202\wef\WEF%20Pilar%20Innovacion%202012-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'2014'!$F$7</c:f>
              <c:strCache>
                <c:ptCount val="1"/>
                <c:pt idx="0">
                  <c:v>Valor índice</c:v>
                </c:pt>
              </c:strCache>
            </c:strRef>
          </c:tx>
          <c:spPr>
            <a:solidFill>
              <a:schemeClr val="accent4"/>
            </a:solidFill>
            <a:ln>
              <a:noFill/>
            </a:ln>
            <a:effectLst/>
          </c:spPr>
          <c:invertIfNegative val="0"/>
          <c:dPt>
            <c:idx val="16"/>
            <c:invertIfNegative val="0"/>
            <c:bubble3D val="0"/>
            <c:spPr>
              <a:solidFill>
                <a:srgbClr val="C00000"/>
              </a:solidFill>
              <a:ln>
                <a:noFill/>
              </a:ln>
              <a:effectLst/>
            </c:spPr>
          </c:dPt>
          <c:dLbls>
            <c:spPr>
              <a:noFill/>
              <a:ln>
                <a:noFill/>
              </a:ln>
              <a:effectLst/>
            </c:spPr>
            <c:txPr>
              <a:bodyPr rot="-5400000" spcFirstLastPara="1" vertOverflow="ellipsis" wrap="square" lIns="38100" tIns="19050" rIns="38100" bIns="19050" anchor="ctr" anchorCtr="1">
                <a:spAutoFit/>
              </a:bodyPr>
              <a:lstStyle/>
              <a:p>
                <a:pPr>
                  <a:defRPr lang="es-ES"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'2014'!$D$8:$D$31</c:f>
              <c:strCache>
                <c:ptCount val="24"/>
                <c:pt idx="0">
                  <c:v>Finland</c:v>
                </c:pt>
                <c:pt idx="1">
                  <c:v>Switzerland</c:v>
                </c:pt>
                <c:pt idx="2">
                  <c:v>Israel</c:v>
                </c:pt>
                <c:pt idx="3">
                  <c:v>Japan</c:v>
                </c:pt>
                <c:pt idx="4">
                  <c:v>United States</c:v>
                </c:pt>
                <c:pt idx="5">
                  <c:v>Germany</c:v>
                </c:pt>
                <c:pt idx="6">
                  <c:v>Sweden</c:v>
                </c:pt>
                <c:pt idx="7">
                  <c:v>Netherlands</c:v>
                </c:pt>
                <c:pt idx="8">
                  <c:v>Singapore</c:v>
                </c:pt>
                <c:pt idx="9">
                  <c:v>Taiwan, China</c:v>
                </c:pt>
                <c:pt idx="10">
                  <c:v>Canadá</c:v>
                </c:pt>
                <c:pt idx="11">
                  <c:v>China</c:v>
                </c:pt>
                <c:pt idx="12">
                  <c:v>Costa Rica</c:v>
                </c:pt>
                <c:pt idx="13">
                  <c:v>Panamá</c:v>
                </c:pt>
                <c:pt idx="14">
                  <c:v>Chile</c:v>
                </c:pt>
                <c:pt idx="15">
                  <c:v>India</c:v>
                </c:pt>
                <c:pt idx="16">
                  <c:v>México</c:v>
                </c:pt>
                <c:pt idx="17">
                  <c:v>Brasil</c:v>
                </c:pt>
                <c:pt idx="18">
                  <c:v>Rusia</c:v>
                </c:pt>
                <c:pt idx="19">
                  <c:v>Colombia</c:v>
                </c:pt>
                <c:pt idx="20">
                  <c:v>Uruguay</c:v>
                </c:pt>
                <c:pt idx="21">
                  <c:v>Bolivia</c:v>
                </c:pt>
                <c:pt idx="22">
                  <c:v>Argentina</c:v>
                </c:pt>
                <c:pt idx="23">
                  <c:v>Perú</c:v>
                </c:pt>
              </c:strCache>
            </c:strRef>
          </c:cat>
          <c:val>
            <c:numRef>
              <c:f>'2014'!$F$8:$F$31</c:f>
              <c:numCache>
                <c:formatCode>General</c:formatCode>
                <c:ptCount val="24"/>
                <c:pt idx="0">
                  <c:v>5.8</c:v>
                </c:pt>
                <c:pt idx="1">
                  <c:v>5.7</c:v>
                </c:pt>
                <c:pt idx="2">
                  <c:v>5.6</c:v>
                </c:pt>
                <c:pt idx="3">
                  <c:v>5.5</c:v>
                </c:pt>
                <c:pt idx="4">
                  <c:v>5.5</c:v>
                </c:pt>
                <c:pt idx="5">
                  <c:v>5.5</c:v>
                </c:pt>
                <c:pt idx="6">
                  <c:v>5.4</c:v>
                </c:pt>
                <c:pt idx="7">
                  <c:v>5.3</c:v>
                </c:pt>
                <c:pt idx="8">
                  <c:v>5.2</c:v>
                </c:pt>
                <c:pt idx="9">
                  <c:v>5.0999999999999996</c:v>
                </c:pt>
                <c:pt idx="10">
                  <c:v>4.54</c:v>
                </c:pt>
                <c:pt idx="11">
                  <c:v>3.9099999999999997</c:v>
                </c:pt>
                <c:pt idx="12">
                  <c:v>3.7800000000000002</c:v>
                </c:pt>
                <c:pt idx="13">
                  <c:v>3.65</c:v>
                </c:pt>
                <c:pt idx="14">
                  <c:v>3.54</c:v>
                </c:pt>
                <c:pt idx="15">
                  <c:v>3.53</c:v>
                </c:pt>
                <c:pt idx="16">
                  <c:v>3.3099999999999987</c:v>
                </c:pt>
                <c:pt idx="17">
                  <c:v>3.3099999999999987</c:v>
                </c:pt>
                <c:pt idx="18">
                  <c:v>3.29</c:v>
                </c:pt>
                <c:pt idx="19">
                  <c:v>3.21</c:v>
                </c:pt>
                <c:pt idx="20">
                  <c:v>3.15</c:v>
                </c:pt>
                <c:pt idx="21">
                  <c:v>3.15</c:v>
                </c:pt>
                <c:pt idx="22">
                  <c:v>3.04</c:v>
                </c:pt>
                <c:pt idx="23">
                  <c:v>2.7600000000000002</c:v>
                </c:pt>
              </c:numCache>
            </c:numRef>
          </c:val>
        </c:ser>
        <c:dLbls>
          <c:showLegendKey val="0"/>
          <c:showVal val="0"/>
          <c:showCatName val="0"/>
          <c:showSerName val="0"/>
          <c:showPercent val="0"/>
          <c:showBubbleSize val="0"/>
        </c:dLbls>
        <c:gapWidth val="199"/>
        <c:axId val="384520456"/>
        <c:axId val="384521240"/>
      </c:barChart>
      <c:catAx>
        <c:axId val="3845204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s-ES" sz="1197" b="0" i="0" u="none" strike="noStrike" kern="1200" cap="none" spc="0" normalizeH="0" baseline="0">
                <a:solidFill>
                  <a:schemeClr val="tx1">
                    <a:lumMod val="65000"/>
                    <a:lumOff val="35000"/>
                  </a:schemeClr>
                </a:solidFill>
                <a:latin typeface="+mn-lt"/>
                <a:ea typeface="+mn-ea"/>
                <a:cs typeface="+mn-cs"/>
              </a:defRPr>
            </a:pPr>
            <a:endParaRPr lang="es-MX"/>
          </a:p>
        </c:txPr>
        <c:crossAx val="384521240"/>
        <c:crosses val="autoZero"/>
        <c:auto val="1"/>
        <c:lblAlgn val="ctr"/>
        <c:lblOffset val="100"/>
        <c:noMultiLvlLbl val="0"/>
      </c:catAx>
      <c:valAx>
        <c:axId val="384521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1">
                    <a:lumMod val="65000"/>
                    <a:lumOff val="35000"/>
                  </a:schemeClr>
                </a:solidFill>
                <a:latin typeface="+mn-lt"/>
                <a:ea typeface="+mn-ea"/>
                <a:cs typeface="+mn-cs"/>
              </a:defRPr>
            </a:pPr>
            <a:endParaRPr lang="es-MX"/>
          </a:p>
        </c:txPr>
        <c:crossAx val="384520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flat" cmpd="dbl" algn="ctr">
              <a:solidFill>
                <a:schemeClr val="accent1">
                  <a:alpha val="50000"/>
                </a:schemeClr>
              </a:solidFill>
              <a:round/>
            </a:ln>
            <a:effectLst/>
          </c:spPr>
          <c:marker>
            <c:symbol val="circle"/>
            <c:size val="6"/>
            <c:spPr>
              <a:solidFill>
                <a:schemeClr val="accent1">
                  <a:lumMod val="75000"/>
                </a:schemeClr>
              </a:solidFill>
              <a:ln w="34925" cap="flat" cmpd="dbl" algn="ctr">
                <a:solidFill>
                  <a:schemeClr val="accent1">
                    <a:lumMod val="75000"/>
                    <a:alpha val="70000"/>
                  </a:schemeClr>
                </a:solidFill>
                <a:round/>
              </a:ln>
              <a:effectLst/>
            </c:spPr>
          </c:marker>
          <c:dPt>
            <c:idx val="9"/>
            <c:marker>
              <c:spPr>
                <a:solidFill>
                  <a:schemeClr val="accent1">
                    <a:lumMod val="75000"/>
                  </a:schemeClr>
                </a:solidFill>
                <a:ln w="28575" cap="flat" cmpd="dbl" algn="ctr">
                  <a:solidFill>
                    <a:schemeClr val="accent1">
                      <a:lumMod val="75000"/>
                      <a:alpha val="70000"/>
                    </a:schemeClr>
                  </a:solidFill>
                  <a:round/>
                </a:ln>
                <a:effectLst/>
              </c:spPr>
            </c:marker>
            <c:bubble3D val="0"/>
            <c:spPr>
              <a:ln w="28575" cap="flat" cmpd="dbl" algn="ctr">
                <a:solidFill>
                  <a:schemeClr val="accent1">
                    <a:alpha val="50000"/>
                  </a:schemeClr>
                </a:solidFill>
                <a:round/>
              </a:ln>
              <a:effectLst/>
            </c:spPr>
          </c:dPt>
          <c:dPt>
            <c:idx val="11"/>
            <c:marker>
              <c:spPr>
                <a:solidFill>
                  <a:srgbClr val="FF0000"/>
                </a:solidFill>
                <a:ln w="34925" cap="flat" cmpd="dbl" algn="ctr">
                  <a:solidFill>
                    <a:schemeClr val="accent1">
                      <a:lumMod val="75000"/>
                      <a:alpha val="70000"/>
                    </a:schemeClr>
                  </a:solidFill>
                  <a:round/>
                </a:ln>
                <a:effectLst/>
              </c:spPr>
            </c:marker>
            <c:bubble3D val="0"/>
          </c:dPt>
          <c:dLbls>
            <c:dLbl>
              <c:idx val="3"/>
              <c:layout>
                <c:manualLayout>
                  <c:x val="-3.0421845505047934E-17"/>
                  <c:y val="-8.2207209637015239E-3"/>
                </c:manualLayout>
              </c:layout>
              <c:showLegendKey val="0"/>
              <c:showVal val="1"/>
              <c:showCatName val="0"/>
              <c:showSerName val="0"/>
              <c:showPercent val="0"/>
              <c:showBubbleSize val="0"/>
              <c:extLst>
                <c:ext xmlns:c15="http://schemas.microsoft.com/office/drawing/2012/chart" uri="{CE6537A1-D6FC-4f65-9D91-7224C49458BB}"/>
              </c:extLst>
            </c:dLbl>
            <c:dLbl>
              <c:idx val="9"/>
              <c:spPr>
                <a:noFill/>
                <a:ln>
                  <a:noFill/>
                </a:ln>
                <a:effectLst/>
              </c:spPr>
              <c:txPr>
                <a:bodyPr rot="0" spcFirstLastPara="1" vertOverflow="ellipsis" vert="horz" wrap="square" lIns="38100" tIns="19050" rIns="38100" bIns="19050" anchor="ctr" anchorCtr="1">
                  <a:spAutoFit/>
                </a:bodyPr>
                <a:lstStyle/>
                <a:p>
                  <a:pPr>
                    <a:defRPr lang="es-ES"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lang="es-ES"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lang="es-ES"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Hoja1!$B$3:$B$17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xVal>
          <c:yVal>
            <c:numRef>
              <c:f>Hoja1!$C$3:$C$17</c:f>
              <c:numCache>
                <c:formatCode>General</c:formatCode>
                <c:ptCount val="15"/>
                <c:pt idx="0">
                  <c:v>0.39000000000000018</c:v>
                </c:pt>
                <c:pt idx="1">
                  <c:v>0.4</c:v>
                </c:pt>
                <c:pt idx="2">
                  <c:v>0.38000000000000017</c:v>
                </c:pt>
                <c:pt idx="3">
                  <c:v>0.37000000000000016</c:v>
                </c:pt>
                <c:pt idx="4">
                  <c:v>0.41000000000000014</c:v>
                </c:pt>
                <c:pt idx="5">
                  <c:v>0.43000000000000016</c:v>
                </c:pt>
                <c:pt idx="6">
                  <c:v>0.45</c:v>
                </c:pt>
                <c:pt idx="7">
                  <c:v>0.42000000000000015</c:v>
                </c:pt>
                <c:pt idx="8">
                  <c:v>0.43000000000000016</c:v>
                </c:pt>
                <c:pt idx="9">
                  <c:v>0.51</c:v>
                </c:pt>
                <c:pt idx="10">
                  <c:v>0.56000000000000005</c:v>
                </c:pt>
                <c:pt idx="11">
                  <c:v>0.66000000000000036</c:v>
                </c:pt>
                <c:pt idx="12">
                  <c:v>0.75000000000000033</c:v>
                </c:pt>
                <c:pt idx="13">
                  <c:v>0.86000000000000032</c:v>
                </c:pt>
                <c:pt idx="14">
                  <c:v>1</c:v>
                </c:pt>
              </c:numCache>
            </c:numRef>
          </c:yVal>
          <c:smooth val="0"/>
        </c:ser>
        <c:dLbls>
          <c:showLegendKey val="0"/>
          <c:showVal val="0"/>
          <c:showCatName val="0"/>
          <c:showSerName val="0"/>
          <c:showPercent val="0"/>
          <c:showBubbleSize val="0"/>
        </c:dLbls>
        <c:axId val="458524376"/>
        <c:axId val="458539272"/>
      </c:scatterChart>
      <c:valAx>
        <c:axId val="458524376"/>
        <c:scaling>
          <c:orientation val="minMax"/>
          <c:max val="2018"/>
          <c:min val="2004"/>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1">
                    <a:lumMod val="65000"/>
                    <a:lumOff val="35000"/>
                  </a:schemeClr>
                </a:solidFill>
                <a:latin typeface="+mn-lt"/>
                <a:ea typeface="+mn-ea"/>
                <a:cs typeface="+mn-cs"/>
              </a:defRPr>
            </a:pPr>
            <a:endParaRPr lang="es-MX"/>
          </a:p>
        </c:txPr>
        <c:crossAx val="458539272"/>
        <c:crosses val="autoZero"/>
        <c:crossBetween val="midCat"/>
        <c:majorUnit val="1"/>
      </c:valAx>
      <c:valAx>
        <c:axId val="458539272"/>
        <c:scaling>
          <c:orientation val="minMax"/>
          <c:max val="1"/>
          <c:min val="0.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197" b="0" i="0" u="none" strike="noStrike" kern="1200" baseline="0">
                <a:solidFill>
                  <a:schemeClr val="tx1">
                    <a:lumMod val="65000"/>
                    <a:lumOff val="35000"/>
                  </a:schemeClr>
                </a:solidFill>
                <a:latin typeface="+mn-lt"/>
                <a:ea typeface="+mn-ea"/>
                <a:cs typeface="+mn-cs"/>
              </a:defRPr>
            </a:pPr>
            <a:endParaRPr lang="es-MX"/>
          </a:p>
        </c:txPr>
        <c:crossAx val="4585243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71329-B30A-4593-81D5-27D6BC1DEE87}" type="doc">
      <dgm:prSet loTypeId="urn:microsoft.com/office/officeart/2005/8/layout/cycle8" loCatId="cycle" qsTypeId="urn:microsoft.com/office/officeart/2005/8/quickstyle/simple5" qsCatId="simple" csTypeId="urn:microsoft.com/office/officeart/2005/8/colors/accent0_3" csCatId="mainScheme" phldr="1"/>
      <dgm:spPr/>
    </dgm:pt>
    <dgm:pt modelId="{B1C78D7A-DDFE-485A-B46E-8D7347B15297}">
      <dgm:prSet phldrT="[Texto]"/>
      <dgm:spPr/>
      <dgm:t>
        <a:bodyPr/>
        <a:lstStyle/>
        <a:p>
          <a:r>
            <a:rPr lang="es-MX" noProof="0" smtClean="0"/>
            <a:t>Gobierno</a:t>
          </a:r>
          <a:endParaRPr lang="es-MX" noProof="0"/>
        </a:p>
      </dgm:t>
    </dgm:pt>
    <dgm:pt modelId="{586AA67F-DCFC-4B0F-B6CB-1367FBDE3276}" type="parTrans" cxnId="{78E86B6A-D1E7-401D-96C3-D45AEA391543}">
      <dgm:prSet/>
      <dgm:spPr/>
      <dgm:t>
        <a:bodyPr/>
        <a:lstStyle/>
        <a:p>
          <a:endParaRPr lang="es-MX" noProof="0"/>
        </a:p>
      </dgm:t>
    </dgm:pt>
    <dgm:pt modelId="{A748489E-29C3-4A73-9F45-223125AA8767}" type="sibTrans" cxnId="{78E86B6A-D1E7-401D-96C3-D45AEA391543}">
      <dgm:prSet/>
      <dgm:spPr/>
      <dgm:t>
        <a:bodyPr/>
        <a:lstStyle/>
        <a:p>
          <a:endParaRPr lang="es-MX" noProof="0"/>
        </a:p>
      </dgm:t>
    </dgm:pt>
    <dgm:pt modelId="{F13FAD32-998E-4388-858B-837915F8D678}">
      <dgm:prSet phldrT="[Texto]"/>
      <dgm:spPr/>
      <dgm:t>
        <a:bodyPr/>
        <a:lstStyle/>
        <a:p>
          <a:r>
            <a:rPr lang="es-MX" noProof="0" smtClean="0"/>
            <a:t>Academia</a:t>
          </a:r>
          <a:endParaRPr lang="es-MX" noProof="0"/>
        </a:p>
      </dgm:t>
    </dgm:pt>
    <dgm:pt modelId="{E3DD7C25-33DD-4704-8412-53063846FBC2}" type="parTrans" cxnId="{2BF073B1-314A-47D4-856F-7822F1CAA0DC}">
      <dgm:prSet/>
      <dgm:spPr/>
      <dgm:t>
        <a:bodyPr/>
        <a:lstStyle/>
        <a:p>
          <a:endParaRPr lang="es-MX" noProof="0"/>
        </a:p>
      </dgm:t>
    </dgm:pt>
    <dgm:pt modelId="{27B3A3B0-8BCB-4306-8377-E6FF1E6E3768}" type="sibTrans" cxnId="{2BF073B1-314A-47D4-856F-7822F1CAA0DC}">
      <dgm:prSet/>
      <dgm:spPr/>
      <dgm:t>
        <a:bodyPr/>
        <a:lstStyle/>
        <a:p>
          <a:endParaRPr lang="es-MX" noProof="0"/>
        </a:p>
      </dgm:t>
    </dgm:pt>
    <dgm:pt modelId="{A8A231E6-DAA5-44C5-B832-9D4EA7615ADA}">
      <dgm:prSet phldrT="[Texto]"/>
      <dgm:spPr/>
      <dgm:t>
        <a:bodyPr/>
        <a:lstStyle/>
        <a:p>
          <a:r>
            <a:rPr lang="es-MX" noProof="0" smtClean="0"/>
            <a:t>Sociedad</a:t>
          </a:r>
          <a:endParaRPr lang="es-MX" noProof="0"/>
        </a:p>
      </dgm:t>
    </dgm:pt>
    <dgm:pt modelId="{6948A30D-34B4-40F0-9046-E5C53EF253C7}" type="parTrans" cxnId="{AD6525B6-0BF4-495E-9461-C5458FBCFFA0}">
      <dgm:prSet/>
      <dgm:spPr/>
      <dgm:t>
        <a:bodyPr/>
        <a:lstStyle/>
        <a:p>
          <a:endParaRPr lang="es-MX" noProof="0"/>
        </a:p>
      </dgm:t>
    </dgm:pt>
    <dgm:pt modelId="{071D923E-8CCE-4B0A-A1EA-1B06597AF6C9}" type="sibTrans" cxnId="{AD6525B6-0BF4-495E-9461-C5458FBCFFA0}">
      <dgm:prSet/>
      <dgm:spPr/>
      <dgm:t>
        <a:bodyPr/>
        <a:lstStyle/>
        <a:p>
          <a:endParaRPr lang="es-MX" noProof="0"/>
        </a:p>
      </dgm:t>
    </dgm:pt>
    <dgm:pt modelId="{C02E918C-B6F6-403B-9865-729800ACEFAE}">
      <dgm:prSet phldrT="[Texto]"/>
      <dgm:spPr/>
      <dgm:t>
        <a:bodyPr/>
        <a:lstStyle/>
        <a:p>
          <a:r>
            <a:rPr lang="es-MX" noProof="0" dirty="0" smtClean="0"/>
            <a:t>Empresas</a:t>
          </a:r>
          <a:endParaRPr lang="es-MX" noProof="0" dirty="0"/>
        </a:p>
      </dgm:t>
    </dgm:pt>
    <dgm:pt modelId="{E94066D0-3C52-417E-9907-671144731CCC}" type="parTrans" cxnId="{043F9AA4-11AD-4BE1-8F6D-EE69F0DB7C4D}">
      <dgm:prSet/>
      <dgm:spPr/>
      <dgm:t>
        <a:bodyPr/>
        <a:lstStyle/>
        <a:p>
          <a:endParaRPr lang="es-MX" noProof="0"/>
        </a:p>
      </dgm:t>
    </dgm:pt>
    <dgm:pt modelId="{1D75F3FF-2BBD-467C-B0BC-2F046CE7EF47}" type="sibTrans" cxnId="{043F9AA4-11AD-4BE1-8F6D-EE69F0DB7C4D}">
      <dgm:prSet/>
      <dgm:spPr/>
      <dgm:t>
        <a:bodyPr/>
        <a:lstStyle/>
        <a:p>
          <a:endParaRPr lang="es-MX" noProof="0"/>
        </a:p>
      </dgm:t>
    </dgm:pt>
    <dgm:pt modelId="{0DACFD0D-9295-4DB4-A489-0DDCE85F6509}" type="pres">
      <dgm:prSet presAssocID="{83871329-B30A-4593-81D5-27D6BC1DEE87}" presName="compositeShape" presStyleCnt="0">
        <dgm:presLayoutVars>
          <dgm:chMax val="7"/>
          <dgm:dir/>
          <dgm:resizeHandles val="exact"/>
        </dgm:presLayoutVars>
      </dgm:prSet>
      <dgm:spPr/>
    </dgm:pt>
    <dgm:pt modelId="{2D0B3864-A555-4B2D-AA39-344A5FED0758}" type="pres">
      <dgm:prSet presAssocID="{83871329-B30A-4593-81D5-27D6BC1DEE87}" presName="wedge1" presStyleLbl="node1" presStyleIdx="0" presStyleCnt="4"/>
      <dgm:spPr/>
      <dgm:t>
        <a:bodyPr/>
        <a:lstStyle/>
        <a:p>
          <a:endParaRPr lang="es-MX"/>
        </a:p>
      </dgm:t>
    </dgm:pt>
    <dgm:pt modelId="{952B9CD8-EE00-4737-8620-EBE983F65AD3}" type="pres">
      <dgm:prSet presAssocID="{83871329-B30A-4593-81D5-27D6BC1DEE87}" presName="dummy1a" presStyleCnt="0"/>
      <dgm:spPr/>
    </dgm:pt>
    <dgm:pt modelId="{5829B12D-6C06-49AD-A99C-CFAD73ED664B}" type="pres">
      <dgm:prSet presAssocID="{83871329-B30A-4593-81D5-27D6BC1DEE87}" presName="dummy1b" presStyleCnt="0"/>
      <dgm:spPr/>
    </dgm:pt>
    <dgm:pt modelId="{CCE1DA4C-AFC8-4374-B0BE-3BF45B4FF6B0}" type="pres">
      <dgm:prSet presAssocID="{83871329-B30A-4593-81D5-27D6BC1DEE87}" presName="wedge1Tx" presStyleLbl="node1" presStyleIdx="0" presStyleCnt="4">
        <dgm:presLayoutVars>
          <dgm:chMax val="0"/>
          <dgm:chPref val="0"/>
          <dgm:bulletEnabled val="1"/>
        </dgm:presLayoutVars>
      </dgm:prSet>
      <dgm:spPr/>
      <dgm:t>
        <a:bodyPr/>
        <a:lstStyle/>
        <a:p>
          <a:endParaRPr lang="es-MX"/>
        </a:p>
      </dgm:t>
    </dgm:pt>
    <dgm:pt modelId="{FBF04D94-CDBD-4D6E-826F-C2857C4F9F3B}" type="pres">
      <dgm:prSet presAssocID="{83871329-B30A-4593-81D5-27D6BC1DEE87}" presName="wedge2" presStyleLbl="node1" presStyleIdx="1" presStyleCnt="4"/>
      <dgm:spPr/>
      <dgm:t>
        <a:bodyPr/>
        <a:lstStyle/>
        <a:p>
          <a:endParaRPr lang="es-MX"/>
        </a:p>
      </dgm:t>
    </dgm:pt>
    <dgm:pt modelId="{9E2411DC-C622-484C-AFA1-6A979E983298}" type="pres">
      <dgm:prSet presAssocID="{83871329-B30A-4593-81D5-27D6BC1DEE87}" presName="dummy2a" presStyleCnt="0"/>
      <dgm:spPr/>
    </dgm:pt>
    <dgm:pt modelId="{4092FE31-8A91-4EE0-BB52-FCCF47A76265}" type="pres">
      <dgm:prSet presAssocID="{83871329-B30A-4593-81D5-27D6BC1DEE87}" presName="dummy2b" presStyleCnt="0"/>
      <dgm:spPr/>
    </dgm:pt>
    <dgm:pt modelId="{31D16EA3-FA7D-49EA-803B-54E10E0D6024}" type="pres">
      <dgm:prSet presAssocID="{83871329-B30A-4593-81D5-27D6BC1DEE87}" presName="wedge2Tx" presStyleLbl="node1" presStyleIdx="1" presStyleCnt="4">
        <dgm:presLayoutVars>
          <dgm:chMax val="0"/>
          <dgm:chPref val="0"/>
          <dgm:bulletEnabled val="1"/>
        </dgm:presLayoutVars>
      </dgm:prSet>
      <dgm:spPr/>
      <dgm:t>
        <a:bodyPr/>
        <a:lstStyle/>
        <a:p>
          <a:endParaRPr lang="es-MX"/>
        </a:p>
      </dgm:t>
    </dgm:pt>
    <dgm:pt modelId="{BE441288-C759-4A37-9016-2A0BA3454DBF}" type="pres">
      <dgm:prSet presAssocID="{83871329-B30A-4593-81D5-27D6BC1DEE87}" presName="wedge3" presStyleLbl="node1" presStyleIdx="2" presStyleCnt="4"/>
      <dgm:spPr/>
      <dgm:t>
        <a:bodyPr/>
        <a:lstStyle/>
        <a:p>
          <a:endParaRPr lang="es-MX"/>
        </a:p>
      </dgm:t>
    </dgm:pt>
    <dgm:pt modelId="{B3A6C34C-DA64-4FDC-8DA3-971B35FB4555}" type="pres">
      <dgm:prSet presAssocID="{83871329-B30A-4593-81D5-27D6BC1DEE87}" presName="dummy3a" presStyleCnt="0"/>
      <dgm:spPr/>
    </dgm:pt>
    <dgm:pt modelId="{18B336FA-E36A-46FF-9E72-1BEF5430354D}" type="pres">
      <dgm:prSet presAssocID="{83871329-B30A-4593-81D5-27D6BC1DEE87}" presName="dummy3b" presStyleCnt="0"/>
      <dgm:spPr/>
    </dgm:pt>
    <dgm:pt modelId="{D9334C2E-7735-4252-A8C3-8FB9F0731DE2}" type="pres">
      <dgm:prSet presAssocID="{83871329-B30A-4593-81D5-27D6BC1DEE87}" presName="wedge3Tx" presStyleLbl="node1" presStyleIdx="2" presStyleCnt="4">
        <dgm:presLayoutVars>
          <dgm:chMax val="0"/>
          <dgm:chPref val="0"/>
          <dgm:bulletEnabled val="1"/>
        </dgm:presLayoutVars>
      </dgm:prSet>
      <dgm:spPr/>
      <dgm:t>
        <a:bodyPr/>
        <a:lstStyle/>
        <a:p>
          <a:endParaRPr lang="es-MX"/>
        </a:p>
      </dgm:t>
    </dgm:pt>
    <dgm:pt modelId="{722D8E9B-12BB-49D5-BDFB-F4DAA35505FE}" type="pres">
      <dgm:prSet presAssocID="{83871329-B30A-4593-81D5-27D6BC1DEE87}" presName="wedge4" presStyleLbl="node1" presStyleIdx="3" presStyleCnt="4"/>
      <dgm:spPr/>
      <dgm:t>
        <a:bodyPr/>
        <a:lstStyle/>
        <a:p>
          <a:endParaRPr lang="es-MX"/>
        </a:p>
      </dgm:t>
    </dgm:pt>
    <dgm:pt modelId="{97CC1860-F543-40EF-B324-99E24C9E8271}" type="pres">
      <dgm:prSet presAssocID="{83871329-B30A-4593-81D5-27D6BC1DEE87}" presName="dummy4a" presStyleCnt="0"/>
      <dgm:spPr/>
    </dgm:pt>
    <dgm:pt modelId="{2C4B6597-EE09-43BD-B81A-F7B1645A4B51}" type="pres">
      <dgm:prSet presAssocID="{83871329-B30A-4593-81D5-27D6BC1DEE87}" presName="dummy4b" presStyleCnt="0"/>
      <dgm:spPr/>
    </dgm:pt>
    <dgm:pt modelId="{8DBBD98E-A104-44F3-94C5-B554E40784E2}" type="pres">
      <dgm:prSet presAssocID="{83871329-B30A-4593-81D5-27D6BC1DEE87}" presName="wedge4Tx" presStyleLbl="node1" presStyleIdx="3" presStyleCnt="4">
        <dgm:presLayoutVars>
          <dgm:chMax val="0"/>
          <dgm:chPref val="0"/>
          <dgm:bulletEnabled val="1"/>
        </dgm:presLayoutVars>
      </dgm:prSet>
      <dgm:spPr/>
      <dgm:t>
        <a:bodyPr/>
        <a:lstStyle/>
        <a:p>
          <a:endParaRPr lang="es-MX"/>
        </a:p>
      </dgm:t>
    </dgm:pt>
    <dgm:pt modelId="{06630DD7-2E55-46F0-BAF4-B8A507A03E2E}" type="pres">
      <dgm:prSet presAssocID="{A748489E-29C3-4A73-9F45-223125AA8767}" presName="arrowWedge1" presStyleLbl="fgSibTrans2D1" presStyleIdx="0" presStyleCnt="4" custLinFactNeighborX="9150" custLinFactNeighborY="-7191"/>
      <dgm:spPr>
        <a:noFill/>
      </dgm:spPr>
    </dgm:pt>
    <dgm:pt modelId="{6859BCD8-04E0-47EE-BFA6-E867191A5813}" type="pres">
      <dgm:prSet presAssocID="{27B3A3B0-8BCB-4306-8377-E6FF1E6E3768}" presName="arrowWedge2" presStyleLbl="fgSibTrans2D1" presStyleIdx="1" presStyleCnt="4" custLinFactNeighborX="17791" custLinFactNeighborY="5751"/>
      <dgm:spPr>
        <a:noFill/>
      </dgm:spPr>
    </dgm:pt>
    <dgm:pt modelId="{A08CCD74-AE4C-44D1-8F01-8E5966E9F335}" type="pres">
      <dgm:prSet presAssocID="{071D923E-8CCE-4B0A-A1EA-1B06597AF6C9}" presName="arrowWedge3" presStyleLbl="fgSibTrans2D1" presStyleIdx="2" presStyleCnt="4" custLinFactNeighborX="-26370"/>
      <dgm:spPr>
        <a:noFill/>
        <a:ln>
          <a:noFill/>
        </a:ln>
      </dgm:spPr>
    </dgm:pt>
    <dgm:pt modelId="{E0BBD2E8-BC91-4BA0-A601-F7086FEF1CE2}" type="pres">
      <dgm:prSet presAssocID="{1D75F3FF-2BBD-467C-B0BC-2F046CE7EF47}" presName="arrowWedge4" presStyleLbl="fgSibTrans2D1" presStyleIdx="3" presStyleCnt="4" custLinFactNeighborX="-18745" custLinFactNeighborY="-4879"/>
      <dgm:spPr>
        <a:noFill/>
      </dgm:spPr>
    </dgm:pt>
  </dgm:ptLst>
  <dgm:cxnLst>
    <dgm:cxn modelId="{DBA1555D-D2CF-412E-B1C5-7E4B5396103B}" type="presOf" srcId="{F13FAD32-998E-4388-858B-837915F8D678}" destId="{FBF04D94-CDBD-4D6E-826F-C2857C4F9F3B}" srcOrd="0" destOrd="0" presId="urn:microsoft.com/office/officeart/2005/8/layout/cycle8"/>
    <dgm:cxn modelId="{2BF073B1-314A-47D4-856F-7822F1CAA0DC}" srcId="{83871329-B30A-4593-81D5-27D6BC1DEE87}" destId="{F13FAD32-998E-4388-858B-837915F8D678}" srcOrd="1" destOrd="0" parTransId="{E3DD7C25-33DD-4704-8412-53063846FBC2}" sibTransId="{27B3A3B0-8BCB-4306-8377-E6FF1E6E3768}"/>
    <dgm:cxn modelId="{043F9AA4-11AD-4BE1-8F6D-EE69F0DB7C4D}" srcId="{83871329-B30A-4593-81D5-27D6BC1DEE87}" destId="{C02E918C-B6F6-403B-9865-729800ACEFAE}" srcOrd="3" destOrd="0" parTransId="{E94066D0-3C52-417E-9907-671144731CCC}" sibTransId="{1D75F3FF-2BBD-467C-B0BC-2F046CE7EF47}"/>
    <dgm:cxn modelId="{83D3E691-77B1-4AC6-AB2B-5851C9C9E51F}" type="presOf" srcId="{C02E918C-B6F6-403B-9865-729800ACEFAE}" destId="{8DBBD98E-A104-44F3-94C5-B554E40784E2}" srcOrd="1" destOrd="0" presId="urn:microsoft.com/office/officeart/2005/8/layout/cycle8"/>
    <dgm:cxn modelId="{DABCCD4B-D4DC-4D0B-BDCA-9B4D3E723D04}" type="presOf" srcId="{A8A231E6-DAA5-44C5-B832-9D4EA7615ADA}" destId="{D9334C2E-7735-4252-A8C3-8FB9F0731DE2}" srcOrd="1" destOrd="0" presId="urn:microsoft.com/office/officeart/2005/8/layout/cycle8"/>
    <dgm:cxn modelId="{8CF8FDA4-689F-4757-B37A-BC7FBC886E52}" type="presOf" srcId="{83871329-B30A-4593-81D5-27D6BC1DEE87}" destId="{0DACFD0D-9295-4DB4-A489-0DDCE85F6509}" srcOrd="0" destOrd="0" presId="urn:microsoft.com/office/officeart/2005/8/layout/cycle8"/>
    <dgm:cxn modelId="{63137C0D-7C60-42D2-9860-168581C52C36}" type="presOf" srcId="{C02E918C-B6F6-403B-9865-729800ACEFAE}" destId="{722D8E9B-12BB-49D5-BDFB-F4DAA35505FE}" srcOrd="0" destOrd="0" presId="urn:microsoft.com/office/officeart/2005/8/layout/cycle8"/>
    <dgm:cxn modelId="{EE840B17-DB79-4194-B734-DE66C4ED7D17}" type="presOf" srcId="{B1C78D7A-DDFE-485A-B46E-8D7347B15297}" destId="{CCE1DA4C-AFC8-4374-B0BE-3BF45B4FF6B0}" srcOrd="1" destOrd="0" presId="urn:microsoft.com/office/officeart/2005/8/layout/cycle8"/>
    <dgm:cxn modelId="{15D33E21-1A09-4F0C-B47A-14E707A65856}" type="presOf" srcId="{A8A231E6-DAA5-44C5-B832-9D4EA7615ADA}" destId="{BE441288-C759-4A37-9016-2A0BA3454DBF}" srcOrd="0" destOrd="0" presId="urn:microsoft.com/office/officeart/2005/8/layout/cycle8"/>
    <dgm:cxn modelId="{78E86B6A-D1E7-401D-96C3-D45AEA391543}" srcId="{83871329-B30A-4593-81D5-27D6BC1DEE87}" destId="{B1C78D7A-DDFE-485A-B46E-8D7347B15297}" srcOrd="0" destOrd="0" parTransId="{586AA67F-DCFC-4B0F-B6CB-1367FBDE3276}" sibTransId="{A748489E-29C3-4A73-9F45-223125AA8767}"/>
    <dgm:cxn modelId="{AC2AFE8D-8FC9-49B2-8FB5-114A639187AA}" type="presOf" srcId="{F13FAD32-998E-4388-858B-837915F8D678}" destId="{31D16EA3-FA7D-49EA-803B-54E10E0D6024}" srcOrd="1" destOrd="0" presId="urn:microsoft.com/office/officeart/2005/8/layout/cycle8"/>
    <dgm:cxn modelId="{01EE0E11-D070-4090-B8DF-C48CAE268E54}" type="presOf" srcId="{B1C78D7A-DDFE-485A-B46E-8D7347B15297}" destId="{2D0B3864-A555-4B2D-AA39-344A5FED0758}" srcOrd="0" destOrd="0" presId="urn:microsoft.com/office/officeart/2005/8/layout/cycle8"/>
    <dgm:cxn modelId="{AD6525B6-0BF4-495E-9461-C5458FBCFFA0}" srcId="{83871329-B30A-4593-81D5-27D6BC1DEE87}" destId="{A8A231E6-DAA5-44C5-B832-9D4EA7615ADA}" srcOrd="2" destOrd="0" parTransId="{6948A30D-34B4-40F0-9046-E5C53EF253C7}" sibTransId="{071D923E-8CCE-4B0A-A1EA-1B06597AF6C9}"/>
    <dgm:cxn modelId="{6C9B7D7B-3A36-4FB6-9949-6EB887733714}" type="presParOf" srcId="{0DACFD0D-9295-4DB4-A489-0DDCE85F6509}" destId="{2D0B3864-A555-4B2D-AA39-344A5FED0758}" srcOrd="0" destOrd="0" presId="urn:microsoft.com/office/officeart/2005/8/layout/cycle8"/>
    <dgm:cxn modelId="{E8FCA6FA-A276-4C31-86CB-EA34C2A35346}" type="presParOf" srcId="{0DACFD0D-9295-4DB4-A489-0DDCE85F6509}" destId="{952B9CD8-EE00-4737-8620-EBE983F65AD3}" srcOrd="1" destOrd="0" presId="urn:microsoft.com/office/officeart/2005/8/layout/cycle8"/>
    <dgm:cxn modelId="{D46D2283-2147-4770-8FB2-49B97A1791DA}" type="presParOf" srcId="{0DACFD0D-9295-4DB4-A489-0DDCE85F6509}" destId="{5829B12D-6C06-49AD-A99C-CFAD73ED664B}" srcOrd="2" destOrd="0" presId="urn:microsoft.com/office/officeart/2005/8/layout/cycle8"/>
    <dgm:cxn modelId="{A982AD61-3F80-4FC9-9D28-07FDCC14F51E}" type="presParOf" srcId="{0DACFD0D-9295-4DB4-A489-0DDCE85F6509}" destId="{CCE1DA4C-AFC8-4374-B0BE-3BF45B4FF6B0}" srcOrd="3" destOrd="0" presId="urn:microsoft.com/office/officeart/2005/8/layout/cycle8"/>
    <dgm:cxn modelId="{8007E8DD-877A-4B70-AE08-15A95CE93C45}" type="presParOf" srcId="{0DACFD0D-9295-4DB4-A489-0DDCE85F6509}" destId="{FBF04D94-CDBD-4D6E-826F-C2857C4F9F3B}" srcOrd="4" destOrd="0" presId="urn:microsoft.com/office/officeart/2005/8/layout/cycle8"/>
    <dgm:cxn modelId="{9CE1B9DC-53B5-4BB7-ADD5-6EB6B1645CFA}" type="presParOf" srcId="{0DACFD0D-9295-4DB4-A489-0DDCE85F6509}" destId="{9E2411DC-C622-484C-AFA1-6A979E983298}" srcOrd="5" destOrd="0" presId="urn:microsoft.com/office/officeart/2005/8/layout/cycle8"/>
    <dgm:cxn modelId="{7E57CD74-0AEA-4624-8717-B77C52F8BCC5}" type="presParOf" srcId="{0DACFD0D-9295-4DB4-A489-0DDCE85F6509}" destId="{4092FE31-8A91-4EE0-BB52-FCCF47A76265}" srcOrd="6" destOrd="0" presId="urn:microsoft.com/office/officeart/2005/8/layout/cycle8"/>
    <dgm:cxn modelId="{A8EC3D66-6388-4C75-8354-8605D83B30C7}" type="presParOf" srcId="{0DACFD0D-9295-4DB4-A489-0DDCE85F6509}" destId="{31D16EA3-FA7D-49EA-803B-54E10E0D6024}" srcOrd="7" destOrd="0" presId="urn:microsoft.com/office/officeart/2005/8/layout/cycle8"/>
    <dgm:cxn modelId="{68365C76-2311-42A1-B833-FDE839CF5A3E}" type="presParOf" srcId="{0DACFD0D-9295-4DB4-A489-0DDCE85F6509}" destId="{BE441288-C759-4A37-9016-2A0BA3454DBF}" srcOrd="8" destOrd="0" presId="urn:microsoft.com/office/officeart/2005/8/layout/cycle8"/>
    <dgm:cxn modelId="{9AA03FD8-227C-4D32-901B-68452CEB5654}" type="presParOf" srcId="{0DACFD0D-9295-4DB4-A489-0DDCE85F6509}" destId="{B3A6C34C-DA64-4FDC-8DA3-971B35FB4555}" srcOrd="9" destOrd="0" presId="urn:microsoft.com/office/officeart/2005/8/layout/cycle8"/>
    <dgm:cxn modelId="{4C7EE60D-3571-495F-81C9-877C7BC75961}" type="presParOf" srcId="{0DACFD0D-9295-4DB4-A489-0DDCE85F6509}" destId="{18B336FA-E36A-46FF-9E72-1BEF5430354D}" srcOrd="10" destOrd="0" presId="urn:microsoft.com/office/officeart/2005/8/layout/cycle8"/>
    <dgm:cxn modelId="{BD0C4D16-8F52-4498-812C-57BED3F69613}" type="presParOf" srcId="{0DACFD0D-9295-4DB4-A489-0DDCE85F6509}" destId="{D9334C2E-7735-4252-A8C3-8FB9F0731DE2}" srcOrd="11" destOrd="0" presId="urn:microsoft.com/office/officeart/2005/8/layout/cycle8"/>
    <dgm:cxn modelId="{9AB59E5E-5C67-4FC7-A66D-DBE22C6E4D7F}" type="presParOf" srcId="{0DACFD0D-9295-4DB4-A489-0DDCE85F6509}" destId="{722D8E9B-12BB-49D5-BDFB-F4DAA35505FE}" srcOrd="12" destOrd="0" presId="urn:microsoft.com/office/officeart/2005/8/layout/cycle8"/>
    <dgm:cxn modelId="{8A6FF96D-2C9C-42ED-8B4F-512E90C78042}" type="presParOf" srcId="{0DACFD0D-9295-4DB4-A489-0DDCE85F6509}" destId="{97CC1860-F543-40EF-B324-99E24C9E8271}" srcOrd="13" destOrd="0" presId="urn:microsoft.com/office/officeart/2005/8/layout/cycle8"/>
    <dgm:cxn modelId="{DA0535CB-3667-4BFA-AAF2-22459B3E1084}" type="presParOf" srcId="{0DACFD0D-9295-4DB4-A489-0DDCE85F6509}" destId="{2C4B6597-EE09-43BD-B81A-F7B1645A4B51}" srcOrd="14" destOrd="0" presId="urn:microsoft.com/office/officeart/2005/8/layout/cycle8"/>
    <dgm:cxn modelId="{A2EA40BE-9BDA-4873-AEE8-CD9958971C54}" type="presParOf" srcId="{0DACFD0D-9295-4DB4-A489-0DDCE85F6509}" destId="{8DBBD98E-A104-44F3-94C5-B554E40784E2}" srcOrd="15" destOrd="0" presId="urn:microsoft.com/office/officeart/2005/8/layout/cycle8"/>
    <dgm:cxn modelId="{00F2CCC1-7301-421C-900C-036C56B7104C}" type="presParOf" srcId="{0DACFD0D-9295-4DB4-A489-0DDCE85F6509}" destId="{06630DD7-2E55-46F0-BAF4-B8A507A03E2E}" srcOrd="16" destOrd="0" presId="urn:microsoft.com/office/officeart/2005/8/layout/cycle8"/>
    <dgm:cxn modelId="{803F95BB-6B0C-421D-B4D1-BE2DEFD2E73D}" type="presParOf" srcId="{0DACFD0D-9295-4DB4-A489-0DDCE85F6509}" destId="{6859BCD8-04E0-47EE-BFA6-E867191A5813}" srcOrd="17" destOrd="0" presId="urn:microsoft.com/office/officeart/2005/8/layout/cycle8"/>
    <dgm:cxn modelId="{CD92CE8F-5C96-4B0A-A4F9-13620B0C3346}" type="presParOf" srcId="{0DACFD0D-9295-4DB4-A489-0DDCE85F6509}" destId="{A08CCD74-AE4C-44D1-8F01-8E5966E9F335}" srcOrd="18" destOrd="0" presId="urn:microsoft.com/office/officeart/2005/8/layout/cycle8"/>
    <dgm:cxn modelId="{FBBF96AF-0524-44E2-8969-ADEB58959166}" type="presParOf" srcId="{0DACFD0D-9295-4DB4-A489-0DDCE85F6509}" destId="{E0BBD2E8-BC91-4BA0-A601-F7086FEF1CE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28735-B6D4-437E-A938-E87AAE67C813}" type="doc">
      <dgm:prSet loTypeId="urn:microsoft.com/office/officeart/2005/8/layout/matrix3" loCatId="matrix" qsTypeId="urn:microsoft.com/office/officeart/2005/8/quickstyle/simple1" qsCatId="simple" csTypeId="urn:microsoft.com/office/officeart/2005/8/colors/accent4_3" csCatId="accent4" phldr="1"/>
      <dgm:spPr/>
      <dgm:t>
        <a:bodyPr/>
        <a:lstStyle/>
        <a:p>
          <a:endParaRPr lang="es-MX"/>
        </a:p>
      </dgm:t>
    </dgm:pt>
    <dgm:pt modelId="{B76ECEE0-873C-4C71-B8CD-C2EE32C8E73B}">
      <dgm:prSet custT="1"/>
      <dgm:spPr>
        <a:solidFill>
          <a:schemeClr val="tx2">
            <a:lumMod val="90000"/>
            <a:lumOff val="10000"/>
          </a:schemeClr>
        </a:solidFill>
        <a:ln>
          <a:noFill/>
        </a:ln>
        <a:effectLst>
          <a:outerShdw blurRad="50800" dist="50800" dir="5400000" algn="ctr" rotWithShape="0">
            <a:schemeClr val="bg1">
              <a:lumMod val="50000"/>
            </a:schemeClr>
          </a:outerShdw>
        </a:effectLst>
      </dgm:spPr>
      <dgm:t>
        <a:bodyPr/>
        <a:lstStyle/>
        <a:p>
          <a:r>
            <a:rPr lang="es-MX" sz="2000" dirty="0" smtClean="0">
              <a:latin typeface="Calibri" panose="020F0502020204030204" pitchFamily="34" charset="0"/>
            </a:rPr>
            <a:t>2. Brindar apoyo a Innovadores</a:t>
          </a:r>
          <a:endParaRPr lang="es-MX" sz="2000" dirty="0">
            <a:latin typeface="Calibri" panose="020F0502020204030204" pitchFamily="34" charset="0"/>
          </a:endParaRPr>
        </a:p>
      </dgm:t>
    </dgm:pt>
    <dgm:pt modelId="{DA2035DC-EE6B-4F59-BC5E-1B7FE7F96D10}" type="parTrans" cxnId="{5DE64F43-1D86-4514-952D-20216FCB341A}">
      <dgm:prSet/>
      <dgm:spPr/>
      <dgm:t>
        <a:bodyPr/>
        <a:lstStyle/>
        <a:p>
          <a:endParaRPr lang="es-MX">
            <a:solidFill>
              <a:schemeClr val="tx1"/>
            </a:solidFill>
          </a:endParaRPr>
        </a:p>
      </dgm:t>
    </dgm:pt>
    <dgm:pt modelId="{F8003123-014A-4B10-888B-1D9FD4A00F34}" type="sibTrans" cxnId="{5DE64F43-1D86-4514-952D-20216FCB341A}">
      <dgm:prSet/>
      <dgm:spPr/>
      <dgm:t>
        <a:bodyPr/>
        <a:lstStyle/>
        <a:p>
          <a:endParaRPr lang="es-MX">
            <a:solidFill>
              <a:schemeClr val="tx1"/>
            </a:solidFill>
          </a:endParaRPr>
        </a:p>
      </dgm:t>
    </dgm:pt>
    <dgm:pt modelId="{485F9D40-1292-4D28-9506-54F6B1D30EB5}">
      <dgm:prSet custT="1"/>
      <dgm:spPr>
        <a:solidFill>
          <a:schemeClr val="tx2">
            <a:lumMod val="90000"/>
            <a:lumOff val="10000"/>
          </a:schemeClr>
        </a:solidFill>
        <a:ln>
          <a:noFill/>
        </a:ln>
        <a:effectLst>
          <a:outerShdw blurRad="50800" dist="50800" dir="5400000" algn="ctr" rotWithShape="0">
            <a:schemeClr val="bg1">
              <a:lumMod val="50000"/>
            </a:schemeClr>
          </a:outerShdw>
        </a:effectLst>
      </dgm:spPr>
      <dgm:t>
        <a:bodyPr/>
        <a:lstStyle/>
        <a:p>
          <a:r>
            <a:rPr lang="es-MX" sz="2000" dirty="0" smtClean="0">
              <a:latin typeface="Calibri" panose="020F0502020204030204" pitchFamily="34" charset="0"/>
            </a:rPr>
            <a:t>4. </a:t>
          </a:r>
          <a:r>
            <a:rPr lang="es-MX" sz="1900" dirty="0" smtClean="0">
              <a:latin typeface="Calibri" panose="020F0502020204030204" pitchFamily="34" charset="0"/>
            </a:rPr>
            <a:t>Aprovechar las oportunidades</a:t>
          </a:r>
          <a:endParaRPr lang="es-MX" sz="1900" dirty="0">
            <a:latin typeface="Calibri" panose="020F0502020204030204" pitchFamily="34" charset="0"/>
          </a:endParaRPr>
        </a:p>
      </dgm:t>
    </dgm:pt>
    <dgm:pt modelId="{5215EE5F-34DC-46D3-97D0-6ED0A0E12EC3}" type="parTrans" cxnId="{03F47D1A-07B9-447A-BE1A-0486BF2AB60A}">
      <dgm:prSet/>
      <dgm:spPr/>
      <dgm:t>
        <a:bodyPr/>
        <a:lstStyle/>
        <a:p>
          <a:endParaRPr lang="es-MX">
            <a:solidFill>
              <a:schemeClr val="tx1"/>
            </a:solidFill>
          </a:endParaRPr>
        </a:p>
      </dgm:t>
    </dgm:pt>
    <dgm:pt modelId="{D60BA9DF-D8C6-454F-80CF-B61CE166F574}" type="sibTrans" cxnId="{03F47D1A-07B9-447A-BE1A-0486BF2AB60A}">
      <dgm:prSet/>
      <dgm:spPr/>
      <dgm:t>
        <a:bodyPr/>
        <a:lstStyle/>
        <a:p>
          <a:endParaRPr lang="es-MX">
            <a:solidFill>
              <a:schemeClr val="tx1"/>
            </a:solidFill>
          </a:endParaRPr>
        </a:p>
      </dgm:t>
    </dgm:pt>
    <dgm:pt modelId="{60A2CA34-8A4F-4DDA-9667-A0511A270044}">
      <dgm:prSet custT="1"/>
      <dgm:spPr>
        <a:solidFill>
          <a:schemeClr val="tx2">
            <a:lumMod val="90000"/>
            <a:lumOff val="10000"/>
          </a:schemeClr>
        </a:solidFill>
        <a:ln>
          <a:noFill/>
        </a:ln>
        <a:effectLst>
          <a:outerShdw blurRad="50800" dist="50800" dir="5400000" algn="ctr" rotWithShape="0">
            <a:schemeClr val="bg1">
              <a:lumMod val="50000"/>
            </a:schemeClr>
          </a:outerShdw>
        </a:effectLst>
      </dgm:spPr>
      <dgm:t>
        <a:bodyPr/>
        <a:lstStyle/>
        <a:p>
          <a:r>
            <a:rPr lang="es-MX" sz="2000" dirty="0" smtClean="0">
              <a:latin typeface="Calibri" panose="020F0502020204030204" pitchFamily="34" charset="0"/>
            </a:rPr>
            <a:t>3. Retirar obstáculos para innovar</a:t>
          </a:r>
          <a:endParaRPr lang="es-MX" sz="2000" dirty="0">
            <a:latin typeface="Calibri" panose="020F0502020204030204" pitchFamily="34" charset="0"/>
          </a:endParaRPr>
        </a:p>
      </dgm:t>
    </dgm:pt>
    <dgm:pt modelId="{43C8BC8F-EFA2-4081-9CF9-F92A264E3CD6}" type="parTrans" cxnId="{7D568704-844D-486F-AF76-1021112DC5A6}">
      <dgm:prSet/>
      <dgm:spPr/>
      <dgm:t>
        <a:bodyPr/>
        <a:lstStyle/>
        <a:p>
          <a:endParaRPr lang="es-MX">
            <a:solidFill>
              <a:schemeClr val="tx1"/>
            </a:solidFill>
          </a:endParaRPr>
        </a:p>
      </dgm:t>
    </dgm:pt>
    <dgm:pt modelId="{D6C0D785-0BF2-4311-8FBA-0F0FF92418E3}" type="sibTrans" cxnId="{7D568704-844D-486F-AF76-1021112DC5A6}">
      <dgm:prSet/>
      <dgm:spPr/>
      <dgm:t>
        <a:bodyPr/>
        <a:lstStyle/>
        <a:p>
          <a:endParaRPr lang="es-MX">
            <a:solidFill>
              <a:schemeClr val="tx1"/>
            </a:solidFill>
          </a:endParaRPr>
        </a:p>
      </dgm:t>
    </dgm:pt>
    <dgm:pt modelId="{18D73726-0C7E-4727-9C6A-AF90D288D456}">
      <dgm:prSet custT="1"/>
      <dgm:spPr>
        <a:solidFill>
          <a:schemeClr val="tx2">
            <a:lumMod val="90000"/>
            <a:lumOff val="10000"/>
          </a:schemeClr>
        </a:solidFill>
        <a:ln>
          <a:noFill/>
        </a:ln>
        <a:effectLst>
          <a:outerShdw blurRad="50800" dist="50800" dir="5400000" algn="ctr" rotWithShape="0">
            <a:schemeClr val="bg1">
              <a:lumMod val="50000"/>
            </a:schemeClr>
          </a:outerShdw>
        </a:effectLst>
      </dgm:spPr>
      <dgm:t>
        <a:bodyPr/>
        <a:lstStyle/>
        <a:p>
          <a:r>
            <a:rPr lang="es-MX" sz="2000" smtClean="0">
              <a:latin typeface="Calibri" panose="020F0502020204030204" pitchFamily="34" charset="0"/>
            </a:rPr>
            <a:t>1. Sentar las bases</a:t>
          </a:r>
          <a:endParaRPr lang="es-MX" sz="2000" dirty="0">
            <a:latin typeface="Calibri" panose="020F0502020204030204" pitchFamily="34" charset="0"/>
          </a:endParaRPr>
        </a:p>
      </dgm:t>
    </dgm:pt>
    <dgm:pt modelId="{1B5B6337-DDC2-4CEB-B872-1ECD6FBD978C}" type="parTrans" cxnId="{9B80A214-AE16-4DA3-BDD8-556E1F02D22D}">
      <dgm:prSet/>
      <dgm:spPr/>
      <dgm:t>
        <a:bodyPr/>
        <a:lstStyle/>
        <a:p>
          <a:endParaRPr lang="es-MX">
            <a:solidFill>
              <a:schemeClr val="tx1"/>
            </a:solidFill>
          </a:endParaRPr>
        </a:p>
      </dgm:t>
    </dgm:pt>
    <dgm:pt modelId="{85B550A2-E91E-4358-B93D-2C163685D47B}" type="sibTrans" cxnId="{9B80A214-AE16-4DA3-BDD8-556E1F02D22D}">
      <dgm:prSet/>
      <dgm:spPr/>
      <dgm:t>
        <a:bodyPr/>
        <a:lstStyle/>
        <a:p>
          <a:endParaRPr lang="es-MX">
            <a:solidFill>
              <a:schemeClr val="tx1"/>
            </a:solidFill>
          </a:endParaRPr>
        </a:p>
      </dgm:t>
    </dgm:pt>
    <dgm:pt modelId="{D539A805-58B4-47A8-9135-16520C095853}" type="pres">
      <dgm:prSet presAssocID="{5E728735-B6D4-437E-A938-E87AAE67C813}" presName="matrix" presStyleCnt="0">
        <dgm:presLayoutVars>
          <dgm:chMax val="1"/>
          <dgm:dir/>
          <dgm:resizeHandles val="exact"/>
        </dgm:presLayoutVars>
      </dgm:prSet>
      <dgm:spPr/>
      <dgm:t>
        <a:bodyPr/>
        <a:lstStyle/>
        <a:p>
          <a:endParaRPr lang="en-US"/>
        </a:p>
      </dgm:t>
    </dgm:pt>
    <dgm:pt modelId="{2068C583-93B0-4253-8F22-FA49A889BA6B}" type="pres">
      <dgm:prSet presAssocID="{5E728735-B6D4-437E-A938-E87AAE67C813}" presName="diamond" presStyleLbl="bgShp" presStyleIdx="0" presStyleCnt="1"/>
      <dgm:spPr>
        <a:noFill/>
        <a:ln>
          <a:solidFill>
            <a:schemeClr val="bg1"/>
          </a:solidFill>
        </a:ln>
      </dgm:spPr>
      <dgm:t>
        <a:bodyPr/>
        <a:lstStyle/>
        <a:p>
          <a:endParaRPr lang="es-MX"/>
        </a:p>
      </dgm:t>
    </dgm:pt>
    <dgm:pt modelId="{10D60D72-7292-4716-9E3A-9F0F61DC0790}" type="pres">
      <dgm:prSet presAssocID="{5E728735-B6D4-437E-A938-E87AAE67C813}" presName="quad1" presStyleLbl="node1" presStyleIdx="0" presStyleCnt="4">
        <dgm:presLayoutVars>
          <dgm:chMax val="0"/>
          <dgm:chPref val="0"/>
          <dgm:bulletEnabled val="1"/>
        </dgm:presLayoutVars>
      </dgm:prSet>
      <dgm:spPr/>
      <dgm:t>
        <a:bodyPr/>
        <a:lstStyle/>
        <a:p>
          <a:endParaRPr lang="es-MX"/>
        </a:p>
      </dgm:t>
    </dgm:pt>
    <dgm:pt modelId="{392EEFC7-076D-4D18-B218-84038E6D6B7C}" type="pres">
      <dgm:prSet presAssocID="{5E728735-B6D4-437E-A938-E87AAE67C813}" presName="quad2" presStyleLbl="node1" presStyleIdx="1" presStyleCnt="4">
        <dgm:presLayoutVars>
          <dgm:chMax val="0"/>
          <dgm:chPref val="0"/>
          <dgm:bulletEnabled val="1"/>
        </dgm:presLayoutVars>
      </dgm:prSet>
      <dgm:spPr/>
      <dgm:t>
        <a:bodyPr/>
        <a:lstStyle/>
        <a:p>
          <a:endParaRPr lang="en-US"/>
        </a:p>
      </dgm:t>
    </dgm:pt>
    <dgm:pt modelId="{EFF7976E-0577-4E26-8C03-F6F318EEC3CA}" type="pres">
      <dgm:prSet presAssocID="{5E728735-B6D4-437E-A938-E87AAE67C813}" presName="quad3" presStyleLbl="node1" presStyleIdx="2" presStyleCnt="4">
        <dgm:presLayoutVars>
          <dgm:chMax val="0"/>
          <dgm:chPref val="0"/>
          <dgm:bulletEnabled val="1"/>
        </dgm:presLayoutVars>
      </dgm:prSet>
      <dgm:spPr/>
      <dgm:t>
        <a:bodyPr/>
        <a:lstStyle/>
        <a:p>
          <a:endParaRPr lang="es-MX"/>
        </a:p>
      </dgm:t>
    </dgm:pt>
    <dgm:pt modelId="{ED6E4CC8-4027-4859-94AF-54A8DFB07A93}" type="pres">
      <dgm:prSet presAssocID="{5E728735-B6D4-437E-A938-E87AAE67C813}" presName="quad4" presStyleLbl="node1" presStyleIdx="3" presStyleCnt="4">
        <dgm:presLayoutVars>
          <dgm:chMax val="0"/>
          <dgm:chPref val="0"/>
          <dgm:bulletEnabled val="1"/>
        </dgm:presLayoutVars>
      </dgm:prSet>
      <dgm:spPr/>
      <dgm:t>
        <a:bodyPr/>
        <a:lstStyle/>
        <a:p>
          <a:endParaRPr lang="es-MX"/>
        </a:p>
      </dgm:t>
    </dgm:pt>
  </dgm:ptLst>
  <dgm:cxnLst>
    <dgm:cxn modelId="{9B80A214-AE16-4DA3-BDD8-556E1F02D22D}" srcId="{5E728735-B6D4-437E-A938-E87AAE67C813}" destId="{18D73726-0C7E-4727-9C6A-AF90D288D456}" srcOrd="2" destOrd="0" parTransId="{1B5B6337-DDC2-4CEB-B872-1ECD6FBD978C}" sibTransId="{85B550A2-E91E-4358-B93D-2C163685D47B}"/>
    <dgm:cxn modelId="{5DE64F43-1D86-4514-952D-20216FCB341A}" srcId="{5E728735-B6D4-437E-A938-E87AAE67C813}" destId="{B76ECEE0-873C-4C71-B8CD-C2EE32C8E73B}" srcOrd="0" destOrd="0" parTransId="{DA2035DC-EE6B-4F59-BC5E-1B7FE7F96D10}" sibTransId="{F8003123-014A-4B10-888B-1D9FD4A00F34}"/>
    <dgm:cxn modelId="{7D568704-844D-486F-AF76-1021112DC5A6}" srcId="{5E728735-B6D4-437E-A938-E87AAE67C813}" destId="{60A2CA34-8A4F-4DDA-9667-A0511A270044}" srcOrd="1" destOrd="0" parTransId="{43C8BC8F-EFA2-4081-9CF9-F92A264E3CD6}" sibTransId="{D6C0D785-0BF2-4311-8FBA-0F0FF92418E3}"/>
    <dgm:cxn modelId="{127294AF-5C0C-4CD0-8926-1579335D78A9}" type="presOf" srcId="{5E728735-B6D4-437E-A938-E87AAE67C813}" destId="{D539A805-58B4-47A8-9135-16520C095853}" srcOrd="0" destOrd="0" presId="urn:microsoft.com/office/officeart/2005/8/layout/matrix3"/>
    <dgm:cxn modelId="{3F30FFBB-3BD5-4F24-86B1-02CE7C7FA92F}" type="presOf" srcId="{60A2CA34-8A4F-4DDA-9667-A0511A270044}" destId="{392EEFC7-076D-4D18-B218-84038E6D6B7C}" srcOrd="0" destOrd="0" presId="urn:microsoft.com/office/officeart/2005/8/layout/matrix3"/>
    <dgm:cxn modelId="{09D58F9B-F892-4A62-B633-B644B5FDEEA2}" type="presOf" srcId="{B76ECEE0-873C-4C71-B8CD-C2EE32C8E73B}" destId="{10D60D72-7292-4716-9E3A-9F0F61DC0790}" srcOrd="0" destOrd="0" presId="urn:microsoft.com/office/officeart/2005/8/layout/matrix3"/>
    <dgm:cxn modelId="{E220A6A6-89B0-4FAF-A1FC-D2ACC46CB2B4}" type="presOf" srcId="{485F9D40-1292-4D28-9506-54F6B1D30EB5}" destId="{ED6E4CC8-4027-4859-94AF-54A8DFB07A93}" srcOrd="0" destOrd="0" presId="urn:microsoft.com/office/officeart/2005/8/layout/matrix3"/>
    <dgm:cxn modelId="{04D3D841-F480-496F-948B-D0B6891152F0}" type="presOf" srcId="{18D73726-0C7E-4727-9C6A-AF90D288D456}" destId="{EFF7976E-0577-4E26-8C03-F6F318EEC3CA}" srcOrd="0" destOrd="0" presId="urn:microsoft.com/office/officeart/2005/8/layout/matrix3"/>
    <dgm:cxn modelId="{03F47D1A-07B9-447A-BE1A-0486BF2AB60A}" srcId="{5E728735-B6D4-437E-A938-E87AAE67C813}" destId="{485F9D40-1292-4D28-9506-54F6B1D30EB5}" srcOrd="3" destOrd="0" parTransId="{5215EE5F-34DC-46D3-97D0-6ED0A0E12EC3}" sibTransId="{D60BA9DF-D8C6-454F-80CF-B61CE166F574}"/>
    <dgm:cxn modelId="{A084E0AC-F6C5-4723-8251-4DC9548BF0AB}" type="presParOf" srcId="{D539A805-58B4-47A8-9135-16520C095853}" destId="{2068C583-93B0-4253-8F22-FA49A889BA6B}" srcOrd="0" destOrd="0" presId="urn:microsoft.com/office/officeart/2005/8/layout/matrix3"/>
    <dgm:cxn modelId="{16DF64E5-6A55-47BC-8338-DCF7E2D027EB}" type="presParOf" srcId="{D539A805-58B4-47A8-9135-16520C095853}" destId="{10D60D72-7292-4716-9E3A-9F0F61DC0790}" srcOrd="1" destOrd="0" presId="urn:microsoft.com/office/officeart/2005/8/layout/matrix3"/>
    <dgm:cxn modelId="{D971A848-ADA9-4FCF-AC2E-9F268890A36C}" type="presParOf" srcId="{D539A805-58B4-47A8-9135-16520C095853}" destId="{392EEFC7-076D-4D18-B218-84038E6D6B7C}" srcOrd="2" destOrd="0" presId="urn:microsoft.com/office/officeart/2005/8/layout/matrix3"/>
    <dgm:cxn modelId="{15A98531-F525-4EE9-9B3E-F80B485D4AC6}" type="presParOf" srcId="{D539A805-58B4-47A8-9135-16520C095853}" destId="{EFF7976E-0577-4E26-8C03-F6F318EEC3CA}" srcOrd="3" destOrd="0" presId="urn:microsoft.com/office/officeart/2005/8/layout/matrix3"/>
    <dgm:cxn modelId="{D5DA0AAF-016C-496F-98EC-4A1A4625B80B}" type="presParOf" srcId="{D539A805-58B4-47A8-9135-16520C095853}" destId="{ED6E4CC8-4027-4859-94AF-54A8DFB07A9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DCDC7E-EA16-496D-BE40-2F71469BBC1E}" type="doc">
      <dgm:prSet loTypeId="urn:microsoft.com/office/officeart/2009/3/layout/PhasedProcess" loCatId="process" qsTypeId="urn:microsoft.com/office/officeart/2005/8/quickstyle/simple1" qsCatId="simple" csTypeId="urn:microsoft.com/office/officeart/2005/8/colors/colorful3" csCatId="colorful" phldr="1"/>
      <dgm:spPr/>
      <dgm:t>
        <a:bodyPr/>
        <a:lstStyle/>
        <a:p>
          <a:endParaRPr lang="es-MX"/>
        </a:p>
      </dgm:t>
    </dgm:pt>
    <dgm:pt modelId="{C74BC463-4BE6-4672-94B1-64394E992496}">
      <dgm:prSet phldrT="[Texto]"/>
      <dgm:spPr/>
      <dgm:t>
        <a:bodyPr/>
        <a:lstStyle/>
        <a:p>
          <a:r>
            <a:rPr lang="es-MX" dirty="0" smtClean="0"/>
            <a:t>CONACYT</a:t>
          </a:r>
          <a:endParaRPr lang="es-MX" dirty="0"/>
        </a:p>
      </dgm:t>
    </dgm:pt>
    <dgm:pt modelId="{AB59627D-A88D-47AC-A836-A2C372AD756F}" type="parTrans" cxnId="{98410EA6-D8A1-4D33-8714-34FB59C8F6D5}">
      <dgm:prSet/>
      <dgm:spPr/>
      <dgm:t>
        <a:bodyPr/>
        <a:lstStyle/>
        <a:p>
          <a:endParaRPr lang="es-MX"/>
        </a:p>
      </dgm:t>
    </dgm:pt>
    <dgm:pt modelId="{4D73BED3-4D60-4880-B9A3-FA39C050BAF3}" type="sibTrans" cxnId="{98410EA6-D8A1-4D33-8714-34FB59C8F6D5}">
      <dgm:prSet/>
      <dgm:spPr/>
      <dgm:t>
        <a:bodyPr/>
        <a:lstStyle/>
        <a:p>
          <a:endParaRPr lang="es-MX"/>
        </a:p>
      </dgm:t>
    </dgm:pt>
    <dgm:pt modelId="{2BD615FB-B52A-49DB-B786-EB341EB8A16A}">
      <dgm:prSet phldrT="[Texto]" custT="1"/>
      <dgm:spPr/>
      <dgm:t>
        <a:bodyPr/>
        <a:lstStyle/>
        <a:p>
          <a:r>
            <a:rPr lang="es-MX" sz="1200" dirty="0" smtClean="0"/>
            <a:t>Sector público: </a:t>
          </a:r>
          <a:r>
            <a:rPr lang="es-MX" sz="1200" dirty="0" err="1" smtClean="0"/>
            <a:t>Sener</a:t>
          </a:r>
          <a:r>
            <a:rPr lang="es-MX" sz="1200" dirty="0" smtClean="0"/>
            <a:t>, Salud, </a:t>
          </a:r>
          <a:r>
            <a:rPr lang="es-MX" sz="1200" dirty="0" err="1" smtClean="0"/>
            <a:t>Sagarpa</a:t>
          </a:r>
          <a:r>
            <a:rPr lang="es-MX" sz="1200" dirty="0" smtClean="0"/>
            <a:t>, SEP</a:t>
          </a:r>
        </a:p>
      </dgm:t>
    </dgm:pt>
    <dgm:pt modelId="{44490745-D5D8-4312-93C8-E8B61585F40D}" type="parTrans" cxnId="{259AB8C1-DB3D-42E6-BA08-F846706D4C3C}">
      <dgm:prSet/>
      <dgm:spPr/>
      <dgm:t>
        <a:bodyPr/>
        <a:lstStyle/>
        <a:p>
          <a:endParaRPr lang="es-MX"/>
        </a:p>
      </dgm:t>
    </dgm:pt>
    <dgm:pt modelId="{BF9D9B91-7370-467B-9A51-BE2E85E73A86}" type="sibTrans" cxnId="{259AB8C1-DB3D-42E6-BA08-F846706D4C3C}">
      <dgm:prSet/>
      <dgm:spPr/>
      <dgm:t>
        <a:bodyPr/>
        <a:lstStyle/>
        <a:p>
          <a:endParaRPr lang="es-MX"/>
        </a:p>
      </dgm:t>
    </dgm:pt>
    <dgm:pt modelId="{84CBBA3D-B5FE-4B47-A88E-D4A5D55C31AD}">
      <dgm:prSet phldrT="[Texto]" custT="1"/>
      <dgm:spPr/>
      <dgm:t>
        <a:bodyPr/>
        <a:lstStyle/>
        <a:p>
          <a:r>
            <a:rPr lang="es-MX" sz="1400" dirty="0" smtClean="0"/>
            <a:t>Centros públicos investigación, Universidades</a:t>
          </a:r>
          <a:endParaRPr lang="es-MX" sz="1400" dirty="0"/>
        </a:p>
      </dgm:t>
    </dgm:pt>
    <dgm:pt modelId="{DFAEE6ED-966E-4B99-9F05-F1344ADA80FC}" type="parTrans" cxnId="{302A8B66-97C8-4E16-9691-D9996C252579}">
      <dgm:prSet/>
      <dgm:spPr/>
      <dgm:t>
        <a:bodyPr/>
        <a:lstStyle/>
        <a:p>
          <a:endParaRPr lang="es-MX"/>
        </a:p>
      </dgm:t>
    </dgm:pt>
    <dgm:pt modelId="{38EDAE6B-B48A-4F5E-9398-914F51CF9C4D}" type="sibTrans" cxnId="{302A8B66-97C8-4E16-9691-D9996C252579}">
      <dgm:prSet/>
      <dgm:spPr/>
      <dgm:t>
        <a:bodyPr/>
        <a:lstStyle/>
        <a:p>
          <a:endParaRPr lang="es-MX"/>
        </a:p>
      </dgm:t>
    </dgm:pt>
    <dgm:pt modelId="{00A7A42F-F91C-4053-9DD5-131E73843C3E}">
      <dgm:prSet phldrT="[Texto]"/>
      <dgm:spPr/>
      <dgm:t>
        <a:bodyPr/>
        <a:lstStyle/>
        <a:p>
          <a:pPr marL="0" indent="0" algn="l"/>
          <a:r>
            <a:rPr lang="es-MX" dirty="0" smtClean="0"/>
            <a:t>CONACYT</a:t>
          </a:r>
          <a:endParaRPr lang="es-MX" dirty="0"/>
        </a:p>
      </dgm:t>
    </dgm:pt>
    <dgm:pt modelId="{4559DBA0-4A70-4898-ABA3-98605B556512}" type="parTrans" cxnId="{9869385A-49B5-4FA8-A82F-EBB4CD99D829}">
      <dgm:prSet/>
      <dgm:spPr/>
      <dgm:t>
        <a:bodyPr/>
        <a:lstStyle/>
        <a:p>
          <a:endParaRPr lang="es-MX"/>
        </a:p>
      </dgm:t>
    </dgm:pt>
    <dgm:pt modelId="{106D9AEE-8BC2-4077-8C48-C2FF964C1C70}" type="sibTrans" cxnId="{9869385A-49B5-4FA8-A82F-EBB4CD99D829}">
      <dgm:prSet/>
      <dgm:spPr/>
      <dgm:t>
        <a:bodyPr/>
        <a:lstStyle/>
        <a:p>
          <a:endParaRPr lang="es-MX"/>
        </a:p>
      </dgm:t>
    </dgm:pt>
    <dgm:pt modelId="{5AC357D9-4EBF-48A3-8D74-AF7B4D900541}">
      <dgm:prSet phldrT="[Texto]" custT="1"/>
      <dgm:spPr/>
      <dgm:t>
        <a:bodyPr/>
        <a:lstStyle/>
        <a:p>
          <a:endParaRPr lang="es-MX" sz="3200" dirty="0"/>
        </a:p>
      </dgm:t>
    </dgm:pt>
    <dgm:pt modelId="{D6F75048-A714-4201-96CD-FBE88555F4BC}" type="parTrans" cxnId="{FEFE6314-39D8-4293-803A-81BC69B847AD}">
      <dgm:prSet/>
      <dgm:spPr/>
      <dgm:t>
        <a:bodyPr/>
        <a:lstStyle/>
        <a:p>
          <a:endParaRPr lang="es-MX"/>
        </a:p>
      </dgm:t>
    </dgm:pt>
    <dgm:pt modelId="{DEB4F416-2D32-4D6C-BE23-6730804AF902}" type="sibTrans" cxnId="{FEFE6314-39D8-4293-803A-81BC69B847AD}">
      <dgm:prSet/>
      <dgm:spPr/>
      <dgm:t>
        <a:bodyPr/>
        <a:lstStyle/>
        <a:p>
          <a:endParaRPr lang="es-MX"/>
        </a:p>
      </dgm:t>
    </dgm:pt>
    <dgm:pt modelId="{BC2F4458-C83D-47B1-9F38-481B0E4EFDBD}">
      <dgm:prSet phldrT="[Texto]"/>
      <dgm:spPr/>
      <dgm:t>
        <a:bodyPr/>
        <a:lstStyle/>
        <a:p>
          <a:r>
            <a:rPr lang="es-MX" dirty="0" smtClean="0"/>
            <a:t>Sectores económicos</a:t>
          </a:r>
          <a:endParaRPr lang="es-MX" dirty="0"/>
        </a:p>
      </dgm:t>
    </dgm:pt>
    <dgm:pt modelId="{B91DA8A2-C4EF-421A-86D0-747F6CB9482A}" type="parTrans" cxnId="{958E1686-9C66-414F-84BD-5BC8A2EA30DD}">
      <dgm:prSet/>
      <dgm:spPr/>
      <dgm:t>
        <a:bodyPr/>
        <a:lstStyle/>
        <a:p>
          <a:endParaRPr lang="es-MX"/>
        </a:p>
      </dgm:t>
    </dgm:pt>
    <dgm:pt modelId="{045B7CDD-9A21-4C2F-9BC0-D937C00F128B}" type="sibTrans" cxnId="{958E1686-9C66-414F-84BD-5BC8A2EA30DD}">
      <dgm:prSet/>
      <dgm:spPr/>
      <dgm:t>
        <a:bodyPr/>
        <a:lstStyle/>
        <a:p>
          <a:endParaRPr lang="es-MX"/>
        </a:p>
      </dgm:t>
    </dgm:pt>
    <dgm:pt modelId="{8C3C452E-1127-4940-AA33-390985EE722F}">
      <dgm:prSet phldrT="[Texto]" custT="1"/>
      <dgm:spPr/>
      <dgm:t>
        <a:bodyPr/>
        <a:lstStyle/>
        <a:p>
          <a:endParaRPr lang="es-MX" sz="1400" dirty="0"/>
        </a:p>
      </dgm:t>
    </dgm:pt>
    <dgm:pt modelId="{FC138019-7EBB-4BA0-9941-0426F77DD613}" type="sibTrans" cxnId="{C7C85E6D-5BDA-4973-8F10-564BD5B21C80}">
      <dgm:prSet/>
      <dgm:spPr/>
      <dgm:t>
        <a:bodyPr/>
        <a:lstStyle/>
        <a:p>
          <a:endParaRPr lang="es-MX"/>
        </a:p>
      </dgm:t>
    </dgm:pt>
    <dgm:pt modelId="{3E8E2FE8-A28F-4413-8B9D-808A56D27F54}" type="parTrans" cxnId="{C7C85E6D-5BDA-4973-8F10-564BD5B21C80}">
      <dgm:prSet/>
      <dgm:spPr/>
      <dgm:t>
        <a:bodyPr/>
        <a:lstStyle/>
        <a:p>
          <a:endParaRPr lang="es-MX"/>
        </a:p>
      </dgm:t>
    </dgm:pt>
    <dgm:pt modelId="{71FE25EE-1E80-4D25-A5AE-FE60114F195F}">
      <dgm:prSet phldrT="[Texto]" custT="1"/>
      <dgm:spPr/>
      <dgm:t>
        <a:bodyPr/>
        <a:lstStyle/>
        <a:p>
          <a:endParaRPr lang="es-MX" sz="1400" dirty="0"/>
        </a:p>
      </dgm:t>
    </dgm:pt>
    <dgm:pt modelId="{442E94CD-1BB9-4A23-A6AA-8B8314CC7CC1}" type="sibTrans" cxnId="{6D7F35AC-B2B4-4C6D-A44E-9AF3D72100B7}">
      <dgm:prSet/>
      <dgm:spPr/>
      <dgm:t>
        <a:bodyPr/>
        <a:lstStyle/>
        <a:p>
          <a:endParaRPr lang="es-MX"/>
        </a:p>
      </dgm:t>
    </dgm:pt>
    <dgm:pt modelId="{4C1CC15E-47F8-4B3B-8E65-B3D89D5C554B}" type="parTrans" cxnId="{6D7F35AC-B2B4-4C6D-A44E-9AF3D72100B7}">
      <dgm:prSet/>
      <dgm:spPr/>
      <dgm:t>
        <a:bodyPr/>
        <a:lstStyle/>
        <a:p>
          <a:endParaRPr lang="es-MX"/>
        </a:p>
      </dgm:t>
    </dgm:pt>
    <dgm:pt modelId="{6BD313C8-A6CF-4842-8230-C5EBC78408A0}">
      <dgm:prSet phldrT="[Texto]"/>
      <dgm:spPr/>
      <dgm:t>
        <a:bodyPr/>
        <a:lstStyle/>
        <a:p>
          <a:r>
            <a:rPr lang="es-MX" dirty="0" smtClean="0"/>
            <a:t>SE, INADEM</a:t>
          </a:r>
          <a:endParaRPr lang="es-MX" dirty="0"/>
        </a:p>
      </dgm:t>
    </dgm:pt>
    <dgm:pt modelId="{DD30F55D-4FDE-4319-886F-21D45B9EA7C1}" type="sibTrans" cxnId="{18987EFC-87B8-426F-8187-3441DA6FF54D}">
      <dgm:prSet/>
      <dgm:spPr/>
      <dgm:t>
        <a:bodyPr/>
        <a:lstStyle/>
        <a:p>
          <a:endParaRPr lang="es-MX"/>
        </a:p>
      </dgm:t>
    </dgm:pt>
    <dgm:pt modelId="{B714D2DF-10A3-43B5-B2FD-015C28B9EC88}" type="parTrans" cxnId="{18987EFC-87B8-426F-8187-3441DA6FF54D}">
      <dgm:prSet/>
      <dgm:spPr/>
      <dgm:t>
        <a:bodyPr/>
        <a:lstStyle/>
        <a:p>
          <a:endParaRPr lang="es-MX"/>
        </a:p>
      </dgm:t>
    </dgm:pt>
    <dgm:pt modelId="{94FA2856-B568-414B-9474-AC78F7398206}">
      <dgm:prSet phldrT="[Texto]"/>
      <dgm:spPr/>
      <dgm:t>
        <a:bodyPr/>
        <a:lstStyle/>
        <a:p>
          <a:r>
            <a:rPr lang="es-MX" dirty="0" smtClean="0"/>
            <a:t>Comunidad científica</a:t>
          </a:r>
          <a:endParaRPr lang="es-MX" dirty="0"/>
        </a:p>
      </dgm:t>
    </dgm:pt>
    <dgm:pt modelId="{58F757D0-5DF7-4B66-AA4D-D2C4C1A9E4ED}" type="parTrans" cxnId="{A85F43A6-3C43-48D3-BBCD-BB1DD0073491}">
      <dgm:prSet/>
      <dgm:spPr/>
      <dgm:t>
        <a:bodyPr/>
        <a:lstStyle/>
        <a:p>
          <a:endParaRPr lang="es-MX"/>
        </a:p>
      </dgm:t>
    </dgm:pt>
    <dgm:pt modelId="{6983E568-EFEB-417B-8C53-0267A1C32B5B}" type="sibTrans" cxnId="{A85F43A6-3C43-48D3-BBCD-BB1DD0073491}">
      <dgm:prSet/>
      <dgm:spPr/>
      <dgm:t>
        <a:bodyPr/>
        <a:lstStyle/>
        <a:p>
          <a:endParaRPr lang="es-MX"/>
        </a:p>
      </dgm:t>
    </dgm:pt>
    <dgm:pt modelId="{74333B69-85ED-4FA4-B6C2-0954E60095D4}" type="pres">
      <dgm:prSet presAssocID="{A6DCDC7E-EA16-496D-BE40-2F71469BBC1E}" presName="Name0" presStyleCnt="0">
        <dgm:presLayoutVars>
          <dgm:chMax val="3"/>
          <dgm:chPref val="3"/>
          <dgm:bulletEnabled val="1"/>
          <dgm:dir/>
          <dgm:animLvl val="lvl"/>
        </dgm:presLayoutVars>
      </dgm:prSet>
      <dgm:spPr/>
      <dgm:t>
        <a:bodyPr/>
        <a:lstStyle/>
        <a:p>
          <a:endParaRPr lang="es-MX"/>
        </a:p>
      </dgm:t>
    </dgm:pt>
    <dgm:pt modelId="{D44F2697-13AF-4B31-A180-C2CB98EECFE6}" type="pres">
      <dgm:prSet presAssocID="{A6DCDC7E-EA16-496D-BE40-2F71469BBC1E}" presName="arc1" presStyleLbl="node1" presStyleIdx="0" presStyleCnt="4"/>
      <dgm:spPr/>
    </dgm:pt>
    <dgm:pt modelId="{960FB41E-EE53-49F2-A010-78FCA9DDD61E}" type="pres">
      <dgm:prSet presAssocID="{A6DCDC7E-EA16-496D-BE40-2F71469BBC1E}" presName="arc3" presStyleLbl="node1" presStyleIdx="1" presStyleCnt="4"/>
      <dgm:spPr/>
    </dgm:pt>
    <dgm:pt modelId="{DA82E5B7-D1F9-4956-98B9-E74464E08472}" type="pres">
      <dgm:prSet presAssocID="{A6DCDC7E-EA16-496D-BE40-2F71469BBC1E}" presName="parentText2" presStyleLbl="revTx" presStyleIdx="0" presStyleCnt="3">
        <dgm:presLayoutVars>
          <dgm:chMax val="4"/>
          <dgm:chPref val="3"/>
          <dgm:bulletEnabled val="1"/>
        </dgm:presLayoutVars>
      </dgm:prSet>
      <dgm:spPr/>
      <dgm:t>
        <a:bodyPr/>
        <a:lstStyle/>
        <a:p>
          <a:endParaRPr lang="es-MX"/>
        </a:p>
      </dgm:t>
    </dgm:pt>
    <dgm:pt modelId="{7F86954C-1254-4641-9169-6969817C940A}" type="pres">
      <dgm:prSet presAssocID="{A6DCDC7E-EA16-496D-BE40-2F71469BBC1E}" presName="arc2" presStyleLbl="node1" presStyleIdx="2" presStyleCnt="4"/>
      <dgm:spPr/>
    </dgm:pt>
    <dgm:pt modelId="{7DA12AA6-72EB-4A44-A0F9-C0CBAF4EA3B6}" type="pres">
      <dgm:prSet presAssocID="{A6DCDC7E-EA16-496D-BE40-2F71469BBC1E}" presName="arc4" presStyleLbl="node1" presStyleIdx="3" presStyleCnt="4"/>
      <dgm:spPr/>
    </dgm:pt>
    <dgm:pt modelId="{BC5C574C-6CFA-4940-B5A4-DCF446B87E37}" type="pres">
      <dgm:prSet presAssocID="{A6DCDC7E-EA16-496D-BE40-2F71469BBC1E}" presName="parentText3" presStyleLbl="revTx" presStyleIdx="1" presStyleCnt="3">
        <dgm:presLayoutVars>
          <dgm:chMax val="1"/>
          <dgm:chPref val="1"/>
          <dgm:bulletEnabled val="1"/>
        </dgm:presLayoutVars>
      </dgm:prSet>
      <dgm:spPr/>
      <dgm:t>
        <a:bodyPr/>
        <a:lstStyle/>
        <a:p>
          <a:endParaRPr lang="es-MX"/>
        </a:p>
      </dgm:t>
    </dgm:pt>
    <dgm:pt modelId="{A9AA4BA6-8F60-43B4-89BB-92656895C8BE}" type="pres">
      <dgm:prSet presAssocID="{A6DCDC7E-EA16-496D-BE40-2F71469BBC1E}" presName="middleComposite" presStyleCnt="0"/>
      <dgm:spPr/>
    </dgm:pt>
    <dgm:pt modelId="{6067F86F-E174-4E59-BE65-A493DCD42F82}" type="pres">
      <dgm:prSet presAssocID="{00A7A42F-F91C-4053-9DD5-131E73843C3E}" presName="circ1" presStyleLbl="vennNode1" presStyleIdx="0" presStyleCnt="11"/>
      <dgm:spPr/>
      <dgm:t>
        <a:bodyPr/>
        <a:lstStyle/>
        <a:p>
          <a:endParaRPr lang="es-MX"/>
        </a:p>
      </dgm:t>
    </dgm:pt>
    <dgm:pt modelId="{167C7FE2-4281-4F6B-A7DB-F2CD6D81EAFB}" type="pres">
      <dgm:prSet presAssocID="{00A7A42F-F91C-4053-9DD5-131E73843C3E}" presName="circ1Tx" presStyleLbl="revTx" presStyleIdx="1" presStyleCnt="3">
        <dgm:presLayoutVars>
          <dgm:chMax val="0"/>
          <dgm:chPref val="0"/>
        </dgm:presLayoutVars>
      </dgm:prSet>
      <dgm:spPr/>
      <dgm:t>
        <a:bodyPr/>
        <a:lstStyle/>
        <a:p>
          <a:endParaRPr lang="es-MX"/>
        </a:p>
      </dgm:t>
    </dgm:pt>
    <dgm:pt modelId="{1C0CCC4C-25E3-4E16-B1E7-B7791862A8C3}" type="pres">
      <dgm:prSet presAssocID="{6BD313C8-A6CF-4842-8230-C5EBC78408A0}" presName="circ2" presStyleLbl="vennNode1" presStyleIdx="1" presStyleCnt="11" custLinFactNeighborX="-4389" custLinFactNeighborY="1155"/>
      <dgm:spPr/>
      <dgm:t>
        <a:bodyPr/>
        <a:lstStyle/>
        <a:p>
          <a:endParaRPr lang="es-MX"/>
        </a:p>
      </dgm:t>
    </dgm:pt>
    <dgm:pt modelId="{B9B7F27C-C9DB-4CFC-AA66-E12EBE407C89}" type="pres">
      <dgm:prSet presAssocID="{6BD313C8-A6CF-4842-8230-C5EBC78408A0}" presName="circ2Tx" presStyleLbl="revTx" presStyleIdx="1" presStyleCnt="3">
        <dgm:presLayoutVars>
          <dgm:chMax val="0"/>
          <dgm:chPref val="0"/>
        </dgm:presLayoutVars>
      </dgm:prSet>
      <dgm:spPr/>
      <dgm:t>
        <a:bodyPr/>
        <a:lstStyle/>
        <a:p>
          <a:endParaRPr lang="es-MX"/>
        </a:p>
      </dgm:t>
    </dgm:pt>
    <dgm:pt modelId="{6A3F9ED2-5FF9-4BCF-92F1-3F9AEBE91DB8}" type="pres">
      <dgm:prSet presAssocID="{A6DCDC7E-EA16-496D-BE40-2F71469BBC1E}" presName="leftComposite" presStyleCnt="0"/>
      <dgm:spPr/>
    </dgm:pt>
    <dgm:pt modelId="{6FA1A552-B0C8-471C-920E-E22636D54434}" type="pres">
      <dgm:prSet presAssocID="{C74BC463-4BE6-4672-94B1-64394E992496}" presName="childText1_1" presStyleLbl="vennNode1" presStyleIdx="2" presStyleCnt="11">
        <dgm:presLayoutVars>
          <dgm:chMax val="0"/>
          <dgm:chPref val="0"/>
        </dgm:presLayoutVars>
      </dgm:prSet>
      <dgm:spPr/>
      <dgm:t>
        <a:bodyPr/>
        <a:lstStyle/>
        <a:p>
          <a:endParaRPr lang="es-MX"/>
        </a:p>
      </dgm:t>
    </dgm:pt>
    <dgm:pt modelId="{6D148FA1-8FC2-4A9C-83DD-819172EFE788}" type="pres">
      <dgm:prSet presAssocID="{C74BC463-4BE6-4672-94B1-64394E992496}" presName="ellipse1" presStyleLbl="vennNode1" presStyleIdx="3" presStyleCnt="11"/>
      <dgm:spPr/>
    </dgm:pt>
    <dgm:pt modelId="{01C3D58B-F92F-4673-A455-FAD49C267D94}" type="pres">
      <dgm:prSet presAssocID="{C74BC463-4BE6-4672-94B1-64394E992496}" presName="ellipse2" presStyleLbl="vennNode1" presStyleIdx="4" presStyleCnt="11"/>
      <dgm:spPr/>
    </dgm:pt>
    <dgm:pt modelId="{3927E109-0653-4648-AF8C-2D1D1E0AEEEA}" type="pres">
      <dgm:prSet presAssocID="{2BD615FB-B52A-49DB-B786-EB341EB8A16A}" presName="childText1_2" presStyleLbl="vennNode1" presStyleIdx="5" presStyleCnt="11">
        <dgm:presLayoutVars>
          <dgm:chMax val="0"/>
          <dgm:chPref val="0"/>
        </dgm:presLayoutVars>
      </dgm:prSet>
      <dgm:spPr/>
      <dgm:t>
        <a:bodyPr/>
        <a:lstStyle/>
        <a:p>
          <a:endParaRPr lang="es-MX"/>
        </a:p>
      </dgm:t>
    </dgm:pt>
    <dgm:pt modelId="{40D9FB68-8C84-4382-837C-E27A057F8664}" type="pres">
      <dgm:prSet presAssocID="{2BD615FB-B52A-49DB-B786-EB341EB8A16A}" presName="ellipse3" presStyleLbl="vennNode1" presStyleIdx="6" presStyleCnt="11"/>
      <dgm:spPr/>
    </dgm:pt>
    <dgm:pt modelId="{49FA0093-97B0-49F8-A840-F73DE5981871}" type="pres">
      <dgm:prSet presAssocID="{84CBBA3D-B5FE-4B47-A88E-D4A5D55C31AD}" presName="childText1_3" presStyleLbl="vennNode1" presStyleIdx="7" presStyleCnt="11" custScaleX="152460" custScaleY="148249">
        <dgm:presLayoutVars>
          <dgm:chMax val="0"/>
          <dgm:chPref val="0"/>
        </dgm:presLayoutVars>
      </dgm:prSet>
      <dgm:spPr/>
      <dgm:t>
        <a:bodyPr/>
        <a:lstStyle/>
        <a:p>
          <a:endParaRPr lang="es-MX"/>
        </a:p>
      </dgm:t>
    </dgm:pt>
    <dgm:pt modelId="{B7A219EE-E84A-4548-9DC3-759125F54E0E}" type="pres">
      <dgm:prSet presAssocID="{94FA2856-B568-414B-9474-AC78F7398206}" presName="childText1_4" presStyleLbl="vennNode1" presStyleIdx="8" presStyleCnt="11">
        <dgm:presLayoutVars>
          <dgm:chMax val="0"/>
          <dgm:chPref val="0"/>
        </dgm:presLayoutVars>
      </dgm:prSet>
      <dgm:spPr/>
      <dgm:t>
        <a:bodyPr/>
        <a:lstStyle/>
        <a:p>
          <a:endParaRPr lang="es-MX"/>
        </a:p>
      </dgm:t>
    </dgm:pt>
    <dgm:pt modelId="{BC700D02-EA23-418A-A50F-3B0B5B92AB4F}" type="pres">
      <dgm:prSet presAssocID="{94FA2856-B568-414B-9474-AC78F7398206}" presName="ellipse4" presStyleLbl="vennNode1" presStyleIdx="9" presStyleCnt="11" custLinFactNeighborX="11350" custLinFactNeighborY="-17721"/>
      <dgm:spPr/>
    </dgm:pt>
    <dgm:pt modelId="{583305CC-C62B-4AED-ABB5-A9AE9B615BD3}" type="pres">
      <dgm:prSet presAssocID="{94FA2856-B568-414B-9474-AC78F7398206}" presName="ellipse5" presStyleLbl="vennNode1" presStyleIdx="10" presStyleCnt="11"/>
      <dgm:spPr/>
    </dgm:pt>
    <dgm:pt modelId="{BECCD44E-C7BD-47F2-9E5F-91F3FE2585E9}" type="pres">
      <dgm:prSet presAssocID="{A6DCDC7E-EA16-496D-BE40-2F71469BBC1E}" presName="rightChild" presStyleLbl="node2" presStyleIdx="0" presStyleCnt="1">
        <dgm:presLayoutVars>
          <dgm:chMax val="0"/>
          <dgm:chPref val="0"/>
        </dgm:presLayoutVars>
      </dgm:prSet>
      <dgm:spPr/>
      <dgm:t>
        <a:bodyPr/>
        <a:lstStyle/>
        <a:p>
          <a:endParaRPr lang="es-MX"/>
        </a:p>
      </dgm:t>
    </dgm:pt>
    <dgm:pt modelId="{5512576D-8CC6-416B-B284-DEF2EE649876}" type="pres">
      <dgm:prSet presAssocID="{A6DCDC7E-EA16-496D-BE40-2F71469BBC1E}" presName="parentText1" presStyleLbl="revTx" presStyleIdx="2" presStyleCnt="3">
        <dgm:presLayoutVars>
          <dgm:chMax val="4"/>
          <dgm:chPref val="3"/>
          <dgm:bulletEnabled val="1"/>
        </dgm:presLayoutVars>
      </dgm:prSet>
      <dgm:spPr/>
      <dgm:t>
        <a:bodyPr/>
        <a:lstStyle/>
        <a:p>
          <a:endParaRPr lang="es-MX"/>
        </a:p>
      </dgm:t>
    </dgm:pt>
  </dgm:ptLst>
  <dgm:cxnLst>
    <dgm:cxn modelId="{50C27C4A-2D1C-44D2-858B-97E6400761A0}" type="presOf" srcId="{8C3C452E-1127-4940-AA33-390985EE722F}" destId="{5512576D-8CC6-416B-B284-DEF2EE649876}" srcOrd="0" destOrd="0" presId="urn:microsoft.com/office/officeart/2009/3/layout/PhasedProcess"/>
    <dgm:cxn modelId="{302A8B66-97C8-4E16-9691-D9996C252579}" srcId="{8C3C452E-1127-4940-AA33-390985EE722F}" destId="{84CBBA3D-B5FE-4B47-A88E-D4A5D55C31AD}" srcOrd="2" destOrd="0" parTransId="{DFAEE6ED-966E-4B99-9F05-F1344ADA80FC}" sibTransId="{38EDAE6B-B48A-4F5E-9398-914F51CF9C4D}"/>
    <dgm:cxn modelId="{A3B45D0A-DF9E-44A7-B0B3-2C261DB836E7}" type="presOf" srcId="{BC2F4458-C83D-47B1-9F38-481B0E4EFDBD}" destId="{BECCD44E-C7BD-47F2-9E5F-91F3FE2585E9}" srcOrd="0" destOrd="0" presId="urn:microsoft.com/office/officeart/2009/3/layout/PhasedProcess"/>
    <dgm:cxn modelId="{4D5ED50B-B1A6-48B1-AC8C-91382CB634F0}" type="presOf" srcId="{71FE25EE-1E80-4D25-A5AE-FE60114F195F}" destId="{DA82E5B7-D1F9-4956-98B9-E74464E08472}" srcOrd="0" destOrd="0" presId="urn:microsoft.com/office/officeart/2009/3/layout/PhasedProcess"/>
    <dgm:cxn modelId="{958E1686-9C66-414F-84BD-5BC8A2EA30DD}" srcId="{5AC357D9-4EBF-48A3-8D74-AF7B4D900541}" destId="{BC2F4458-C83D-47B1-9F38-481B0E4EFDBD}" srcOrd="0" destOrd="0" parTransId="{B91DA8A2-C4EF-421A-86D0-747F6CB9482A}" sibTransId="{045B7CDD-9A21-4C2F-9BC0-D937C00F128B}"/>
    <dgm:cxn modelId="{CDE823FF-9C2D-47C2-B793-B30F1FC30F13}" type="presOf" srcId="{00A7A42F-F91C-4053-9DD5-131E73843C3E}" destId="{167C7FE2-4281-4F6B-A7DB-F2CD6D81EAFB}" srcOrd="1" destOrd="0" presId="urn:microsoft.com/office/officeart/2009/3/layout/PhasedProcess"/>
    <dgm:cxn modelId="{9869385A-49B5-4FA8-A82F-EBB4CD99D829}" srcId="{71FE25EE-1E80-4D25-A5AE-FE60114F195F}" destId="{00A7A42F-F91C-4053-9DD5-131E73843C3E}" srcOrd="0" destOrd="0" parTransId="{4559DBA0-4A70-4898-ABA3-98605B556512}" sibTransId="{106D9AEE-8BC2-4077-8C48-C2FF964C1C70}"/>
    <dgm:cxn modelId="{A85F43A6-3C43-48D3-BBCD-BB1DD0073491}" srcId="{8C3C452E-1127-4940-AA33-390985EE722F}" destId="{94FA2856-B568-414B-9474-AC78F7398206}" srcOrd="3" destOrd="0" parTransId="{58F757D0-5DF7-4B66-AA4D-D2C4C1A9E4ED}" sibTransId="{6983E568-EFEB-417B-8C53-0267A1C32B5B}"/>
    <dgm:cxn modelId="{98410EA6-D8A1-4D33-8714-34FB59C8F6D5}" srcId="{8C3C452E-1127-4940-AA33-390985EE722F}" destId="{C74BC463-4BE6-4672-94B1-64394E992496}" srcOrd="0" destOrd="0" parTransId="{AB59627D-A88D-47AC-A836-A2C372AD756F}" sibTransId="{4D73BED3-4D60-4880-B9A3-FA39C050BAF3}"/>
    <dgm:cxn modelId="{591C1D73-F559-489F-A0A4-A688CD000272}" type="presOf" srcId="{5AC357D9-4EBF-48A3-8D74-AF7B4D900541}" destId="{BC5C574C-6CFA-4940-B5A4-DCF446B87E37}" srcOrd="0" destOrd="0" presId="urn:microsoft.com/office/officeart/2009/3/layout/PhasedProcess"/>
    <dgm:cxn modelId="{2D93F323-88C8-441A-9142-0D1B778DAF6E}" type="presOf" srcId="{00A7A42F-F91C-4053-9DD5-131E73843C3E}" destId="{6067F86F-E174-4E59-BE65-A493DCD42F82}" srcOrd="0" destOrd="0" presId="urn:microsoft.com/office/officeart/2009/3/layout/PhasedProcess"/>
    <dgm:cxn modelId="{C7C85E6D-5BDA-4973-8F10-564BD5B21C80}" srcId="{A6DCDC7E-EA16-496D-BE40-2F71469BBC1E}" destId="{8C3C452E-1127-4940-AA33-390985EE722F}" srcOrd="0" destOrd="0" parTransId="{3E8E2FE8-A28F-4413-8B9D-808A56D27F54}" sibTransId="{FC138019-7EBB-4BA0-9941-0426F77DD613}"/>
    <dgm:cxn modelId="{1B711502-1F7A-4D7F-842D-9E33BE1702C9}" type="presOf" srcId="{6BD313C8-A6CF-4842-8230-C5EBC78408A0}" destId="{B9B7F27C-C9DB-4CFC-AA66-E12EBE407C89}" srcOrd="1" destOrd="0" presId="urn:microsoft.com/office/officeart/2009/3/layout/PhasedProcess"/>
    <dgm:cxn modelId="{5ECF8A12-B3FC-4EE1-AE6E-01E66B28DEA5}" type="presOf" srcId="{84CBBA3D-B5FE-4B47-A88E-D4A5D55C31AD}" destId="{49FA0093-97B0-49F8-A840-F73DE5981871}" srcOrd="0" destOrd="0" presId="urn:microsoft.com/office/officeart/2009/3/layout/PhasedProcess"/>
    <dgm:cxn modelId="{81909D8A-E29C-4D82-A624-02348A5E66D6}" type="presOf" srcId="{2BD615FB-B52A-49DB-B786-EB341EB8A16A}" destId="{3927E109-0653-4648-AF8C-2D1D1E0AEEEA}" srcOrd="0" destOrd="0" presId="urn:microsoft.com/office/officeart/2009/3/layout/PhasedProcess"/>
    <dgm:cxn modelId="{FEFE6314-39D8-4293-803A-81BC69B847AD}" srcId="{A6DCDC7E-EA16-496D-BE40-2F71469BBC1E}" destId="{5AC357D9-4EBF-48A3-8D74-AF7B4D900541}" srcOrd="2" destOrd="0" parTransId="{D6F75048-A714-4201-96CD-FBE88555F4BC}" sibTransId="{DEB4F416-2D32-4D6C-BE23-6730804AF902}"/>
    <dgm:cxn modelId="{9AD7249D-9670-4852-8612-28D5BFE6525E}" type="presOf" srcId="{94FA2856-B568-414B-9474-AC78F7398206}" destId="{B7A219EE-E84A-4548-9DC3-759125F54E0E}" srcOrd="0" destOrd="0" presId="urn:microsoft.com/office/officeart/2009/3/layout/PhasedProcess"/>
    <dgm:cxn modelId="{18987EFC-87B8-426F-8187-3441DA6FF54D}" srcId="{71FE25EE-1E80-4D25-A5AE-FE60114F195F}" destId="{6BD313C8-A6CF-4842-8230-C5EBC78408A0}" srcOrd="1" destOrd="0" parTransId="{B714D2DF-10A3-43B5-B2FD-015C28B9EC88}" sibTransId="{DD30F55D-4FDE-4319-886F-21D45B9EA7C1}"/>
    <dgm:cxn modelId="{A7679D4F-14CF-41A7-9068-8C5198DA9497}" type="presOf" srcId="{C74BC463-4BE6-4672-94B1-64394E992496}" destId="{6FA1A552-B0C8-471C-920E-E22636D54434}" srcOrd="0" destOrd="0" presId="urn:microsoft.com/office/officeart/2009/3/layout/PhasedProcess"/>
    <dgm:cxn modelId="{259AB8C1-DB3D-42E6-BA08-F846706D4C3C}" srcId="{8C3C452E-1127-4940-AA33-390985EE722F}" destId="{2BD615FB-B52A-49DB-B786-EB341EB8A16A}" srcOrd="1" destOrd="0" parTransId="{44490745-D5D8-4312-93C8-E8B61585F40D}" sibTransId="{BF9D9B91-7370-467B-9A51-BE2E85E73A86}"/>
    <dgm:cxn modelId="{95B6481C-84C9-40DA-8532-19EC0CA596E1}" type="presOf" srcId="{6BD313C8-A6CF-4842-8230-C5EBC78408A0}" destId="{1C0CCC4C-25E3-4E16-B1E7-B7791862A8C3}" srcOrd="0" destOrd="0" presId="urn:microsoft.com/office/officeart/2009/3/layout/PhasedProcess"/>
    <dgm:cxn modelId="{8F0EF4CF-BC11-418B-98F0-13B5048658AC}" type="presOf" srcId="{A6DCDC7E-EA16-496D-BE40-2F71469BBC1E}" destId="{74333B69-85ED-4FA4-B6C2-0954E60095D4}" srcOrd="0" destOrd="0" presId="urn:microsoft.com/office/officeart/2009/3/layout/PhasedProcess"/>
    <dgm:cxn modelId="{6D7F35AC-B2B4-4C6D-A44E-9AF3D72100B7}" srcId="{A6DCDC7E-EA16-496D-BE40-2F71469BBC1E}" destId="{71FE25EE-1E80-4D25-A5AE-FE60114F195F}" srcOrd="1" destOrd="0" parTransId="{4C1CC15E-47F8-4B3B-8E65-B3D89D5C554B}" sibTransId="{442E94CD-1BB9-4A23-A6AA-8B8314CC7CC1}"/>
    <dgm:cxn modelId="{A18A1C0B-F40B-4AB1-8AC5-11A44F649136}" type="presParOf" srcId="{74333B69-85ED-4FA4-B6C2-0954E60095D4}" destId="{D44F2697-13AF-4B31-A180-C2CB98EECFE6}" srcOrd="0" destOrd="0" presId="urn:microsoft.com/office/officeart/2009/3/layout/PhasedProcess"/>
    <dgm:cxn modelId="{322B7576-277F-4ABF-8B91-CEFF353A8DB4}" type="presParOf" srcId="{74333B69-85ED-4FA4-B6C2-0954E60095D4}" destId="{960FB41E-EE53-49F2-A010-78FCA9DDD61E}" srcOrd="1" destOrd="0" presId="urn:microsoft.com/office/officeart/2009/3/layout/PhasedProcess"/>
    <dgm:cxn modelId="{90EF600A-8E62-4B50-9A25-F3D4CE5C60F7}" type="presParOf" srcId="{74333B69-85ED-4FA4-B6C2-0954E60095D4}" destId="{DA82E5B7-D1F9-4956-98B9-E74464E08472}" srcOrd="2" destOrd="0" presId="urn:microsoft.com/office/officeart/2009/3/layout/PhasedProcess"/>
    <dgm:cxn modelId="{52BDBD20-DE03-4C05-AABD-174B8676C48D}" type="presParOf" srcId="{74333B69-85ED-4FA4-B6C2-0954E60095D4}" destId="{7F86954C-1254-4641-9169-6969817C940A}" srcOrd="3" destOrd="0" presId="urn:microsoft.com/office/officeart/2009/3/layout/PhasedProcess"/>
    <dgm:cxn modelId="{3DDA0F97-761F-4AFC-861E-B2738590C0EA}" type="presParOf" srcId="{74333B69-85ED-4FA4-B6C2-0954E60095D4}" destId="{7DA12AA6-72EB-4A44-A0F9-C0CBAF4EA3B6}" srcOrd="4" destOrd="0" presId="urn:microsoft.com/office/officeart/2009/3/layout/PhasedProcess"/>
    <dgm:cxn modelId="{85D291CC-AAED-4B94-A6C7-287D59A4AADE}" type="presParOf" srcId="{74333B69-85ED-4FA4-B6C2-0954E60095D4}" destId="{BC5C574C-6CFA-4940-B5A4-DCF446B87E37}" srcOrd="5" destOrd="0" presId="urn:microsoft.com/office/officeart/2009/3/layout/PhasedProcess"/>
    <dgm:cxn modelId="{828231A9-4202-4E1D-8E13-DB525B17CE11}" type="presParOf" srcId="{74333B69-85ED-4FA4-B6C2-0954E60095D4}" destId="{A9AA4BA6-8F60-43B4-89BB-92656895C8BE}" srcOrd="6" destOrd="0" presId="urn:microsoft.com/office/officeart/2009/3/layout/PhasedProcess"/>
    <dgm:cxn modelId="{E261E04A-7B21-4115-9DBB-531B09357F38}" type="presParOf" srcId="{A9AA4BA6-8F60-43B4-89BB-92656895C8BE}" destId="{6067F86F-E174-4E59-BE65-A493DCD42F82}" srcOrd="0" destOrd="0" presId="urn:microsoft.com/office/officeart/2009/3/layout/PhasedProcess"/>
    <dgm:cxn modelId="{52E05456-D745-4BCE-9373-C6DC3DE8FA2B}" type="presParOf" srcId="{A9AA4BA6-8F60-43B4-89BB-92656895C8BE}" destId="{167C7FE2-4281-4F6B-A7DB-F2CD6D81EAFB}" srcOrd="1" destOrd="0" presId="urn:microsoft.com/office/officeart/2009/3/layout/PhasedProcess"/>
    <dgm:cxn modelId="{0A52779D-817C-449B-AA36-5FFBDFF67DE1}" type="presParOf" srcId="{A9AA4BA6-8F60-43B4-89BB-92656895C8BE}" destId="{1C0CCC4C-25E3-4E16-B1E7-B7791862A8C3}" srcOrd="2" destOrd="0" presId="urn:microsoft.com/office/officeart/2009/3/layout/PhasedProcess"/>
    <dgm:cxn modelId="{5EA18C47-9D10-4E0B-A8D0-8CE809D62460}" type="presParOf" srcId="{A9AA4BA6-8F60-43B4-89BB-92656895C8BE}" destId="{B9B7F27C-C9DB-4CFC-AA66-E12EBE407C89}" srcOrd="3" destOrd="0" presId="urn:microsoft.com/office/officeart/2009/3/layout/PhasedProcess"/>
    <dgm:cxn modelId="{797D9397-9E94-49A4-BEC4-A391600E1480}" type="presParOf" srcId="{74333B69-85ED-4FA4-B6C2-0954E60095D4}" destId="{6A3F9ED2-5FF9-4BCF-92F1-3F9AEBE91DB8}" srcOrd="7" destOrd="0" presId="urn:microsoft.com/office/officeart/2009/3/layout/PhasedProcess"/>
    <dgm:cxn modelId="{A9B1362F-36C3-4C97-8B61-196ACEF077CF}" type="presParOf" srcId="{6A3F9ED2-5FF9-4BCF-92F1-3F9AEBE91DB8}" destId="{6FA1A552-B0C8-471C-920E-E22636D54434}" srcOrd="0" destOrd="0" presId="urn:microsoft.com/office/officeart/2009/3/layout/PhasedProcess"/>
    <dgm:cxn modelId="{6B177BBA-2D98-4124-A917-2EF9B50F2182}" type="presParOf" srcId="{6A3F9ED2-5FF9-4BCF-92F1-3F9AEBE91DB8}" destId="{6D148FA1-8FC2-4A9C-83DD-819172EFE788}" srcOrd="1" destOrd="0" presId="urn:microsoft.com/office/officeart/2009/3/layout/PhasedProcess"/>
    <dgm:cxn modelId="{7B98ED42-F7B5-431B-BFF0-3E9E7C2501F4}" type="presParOf" srcId="{6A3F9ED2-5FF9-4BCF-92F1-3F9AEBE91DB8}" destId="{01C3D58B-F92F-4673-A455-FAD49C267D94}" srcOrd="2" destOrd="0" presId="urn:microsoft.com/office/officeart/2009/3/layout/PhasedProcess"/>
    <dgm:cxn modelId="{EB707CB2-1BE6-44DD-8581-C3391970CD22}" type="presParOf" srcId="{6A3F9ED2-5FF9-4BCF-92F1-3F9AEBE91DB8}" destId="{3927E109-0653-4648-AF8C-2D1D1E0AEEEA}" srcOrd="3" destOrd="0" presId="urn:microsoft.com/office/officeart/2009/3/layout/PhasedProcess"/>
    <dgm:cxn modelId="{AD449EE1-ED4E-4EAF-8260-F0ACCE9893CE}" type="presParOf" srcId="{6A3F9ED2-5FF9-4BCF-92F1-3F9AEBE91DB8}" destId="{40D9FB68-8C84-4382-837C-E27A057F8664}" srcOrd="4" destOrd="0" presId="urn:microsoft.com/office/officeart/2009/3/layout/PhasedProcess"/>
    <dgm:cxn modelId="{465BEFC1-024D-4D21-ADDB-8E4EA443794D}" type="presParOf" srcId="{6A3F9ED2-5FF9-4BCF-92F1-3F9AEBE91DB8}" destId="{49FA0093-97B0-49F8-A840-F73DE5981871}" srcOrd="5" destOrd="0" presId="urn:microsoft.com/office/officeart/2009/3/layout/PhasedProcess"/>
    <dgm:cxn modelId="{F11C98E0-6DF6-4363-A9AB-DA74815CC2AA}" type="presParOf" srcId="{6A3F9ED2-5FF9-4BCF-92F1-3F9AEBE91DB8}" destId="{B7A219EE-E84A-4548-9DC3-759125F54E0E}" srcOrd="6" destOrd="0" presId="urn:microsoft.com/office/officeart/2009/3/layout/PhasedProcess"/>
    <dgm:cxn modelId="{1FCFD7DD-0BF6-42E2-BB9B-AE51B7458314}" type="presParOf" srcId="{6A3F9ED2-5FF9-4BCF-92F1-3F9AEBE91DB8}" destId="{BC700D02-EA23-418A-A50F-3B0B5B92AB4F}" srcOrd="7" destOrd="0" presId="urn:microsoft.com/office/officeart/2009/3/layout/PhasedProcess"/>
    <dgm:cxn modelId="{74918B87-6E96-41A4-9E52-27AEACB89EE5}" type="presParOf" srcId="{6A3F9ED2-5FF9-4BCF-92F1-3F9AEBE91DB8}" destId="{583305CC-C62B-4AED-ABB5-A9AE9B615BD3}" srcOrd="8" destOrd="0" presId="urn:microsoft.com/office/officeart/2009/3/layout/PhasedProcess"/>
    <dgm:cxn modelId="{0FF2A4E2-1F3C-4C5B-B4B5-0B37B14287A6}" type="presParOf" srcId="{74333B69-85ED-4FA4-B6C2-0954E60095D4}" destId="{BECCD44E-C7BD-47F2-9E5F-91F3FE2585E9}" srcOrd="8" destOrd="0" presId="urn:microsoft.com/office/officeart/2009/3/layout/PhasedProcess"/>
    <dgm:cxn modelId="{42F41143-E7C4-4F12-B9C2-2CAED655FA97}" type="presParOf" srcId="{74333B69-85ED-4FA4-B6C2-0954E60095D4}" destId="{5512576D-8CC6-416B-B284-DEF2EE649876}"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77A545-2929-7A47-8AF4-C51EC329FB2D}" type="doc">
      <dgm:prSet loTypeId="urn:microsoft.com/office/officeart/2005/8/layout/radial4" loCatId="" qsTypeId="urn:microsoft.com/office/officeart/2005/8/quickstyle/simple4" qsCatId="simple" csTypeId="urn:microsoft.com/office/officeart/2005/8/colors/colorful2" csCatId="colorful" phldr="1"/>
      <dgm:spPr/>
      <dgm:t>
        <a:bodyPr/>
        <a:lstStyle/>
        <a:p>
          <a:endParaRPr lang="es-ES_tradnl"/>
        </a:p>
      </dgm:t>
    </dgm:pt>
    <dgm:pt modelId="{E193C897-D569-CC4E-ACD4-981784CC1499}">
      <dgm:prSet phldrT="[Text]"/>
      <dgm:spPr/>
      <dgm:t>
        <a:bodyPr/>
        <a:lstStyle/>
        <a:p>
          <a:r>
            <a:rPr lang="es-ES_tradnl" dirty="0"/>
            <a:t>Certificaci</a:t>
          </a:r>
          <a:r>
            <a:rPr lang="es-ES" dirty="0"/>
            <a:t>ón</a:t>
          </a:r>
          <a:endParaRPr lang="es-ES_tradnl" dirty="0"/>
        </a:p>
      </dgm:t>
    </dgm:pt>
    <dgm:pt modelId="{148A613A-CA30-1A4A-BF86-1DB19F8514B7}" type="parTrans" cxnId="{A43721CD-11A2-0440-97B2-8D42DC9A7AD9}">
      <dgm:prSet/>
      <dgm:spPr/>
      <dgm:t>
        <a:bodyPr/>
        <a:lstStyle/>
        <a:p>
          <a:endParaRPr lang="es-ES_tradnl"/>
        </a:p>
      </dgm:t>
    </dgm:pt>
    <dgm:pt modelId="{998E44C5-C96A-B84E-A844-F9ECEA92A8C7}" type="sibTrans" cxnId="{A43721CD-11A2-0440-97B2-8D42DC9A7AD9}">
      <dgm:prSet/>
      <dgm:spPr/>
      <dgm:t>
        <a:bodyPr/>
        <a:lstStyle/>
        <a:p>
          <a:endParaRPr lang="es-ES_tradnl"/>
        </a:p>
      </dgm:t>
    </dgm:pt>
    <dgm:pt modelId="{E287B15D-FAF5-1042-A245-5A5F966E5AC0}">
      <dgm:prSet phldrT="[Text]"/>
      <dgm:spPr/>
      <dgm:t>
        <a:bodyPr/>
        <a:lstStyle/>
        <a:p>
          <a:r>
            <a:rPr lang="es-ES_tradnl" dirty="0"/>
            <a:t>Assessment</a:t>
          </a:r>
        </a:p>
      </dgm:t>
    </dgm:pt>
    <dgm:pt modelId="{D09C55C3-36CE-8144-BF00-92508209338C}" type="parTrans" cxnId="{D49DB127-359C-BA46-BC32-B9B5A9F89AB4}">
      <dgm:prSet/>
      <dgm:spPr/>
      <dgm:t>
        <a:bodyPr/>
        <a:lstStyle/>
        <a:p>
          <a:endParaRPr lang="es-ES_tradnl"/>
        </a:p>
      </dgm:t>
    </dgm:pt>
    <dgm:pt modelId="{B85B74E0-C965-D74D-816B-3A1DB6AA4C8A}" type="sibTrans" cxnId="{D49DB127-359C-BA46-BC32-B9B5A9F89AB4}">
      <dgm:prSet/>
      <dgm:spPr/>
      <dgm:t>
        <a:bodyPr/>
        <a:lstStyle/>
        <a:p>
          <a:endParaRPr lang="es-ES_tradnl"/>
        </a:p>
      </dgm:t>
    </dgm:pt>
    <dgm:pt modelId="{90ED1C9B-6A4C-0D4E-9378-CA15D6722E03}">
      <dgm:prSet phldrT="[Text]"/>
      <dgm:spPr/>
      <dgm:t>
        <a:bodyPr/>
        <a:lstStyle/>
        <a:p>
          <a:r>
            <a:rPr lang="es-ES_tradnl" dirty="0"/>
            <a:t>Plan de Trabajo</a:t>
          </a:r>
        </a:p>
      </dgm:t>
    </dgm:pt>
    <dgm:pt modelId="{A2387230-8658-3A49-BE02-3B31CFDB493D}" type="parTrans" cxnId="{8DDFEAD3-2933-9E42-A07D-747DD2EFF0E7}">
      <dgm:prSet/>
      <dgm:spPr/>
      <dgm:t>
        <a:bodyPr/>
        <a:lstStyle/>
        <a:p>
          <a:endParaRPr lang="es-ES_tradnl"/>
        </a:p>
      </dgm:t>
    </dgm:pt>
    <dgm:pt modelId="{07463F1C-20F7-944A-AD00-82A5D6C7AA0D}" type="sibTrans" cxnId="{8DDFEAD3-2933-9E42-A07D-747DD2EFF0E7}">
      <dgm:prSet/>
      <dgm:spPr/>
      <dgm:t>
        <a:bodyPr/>
        <a:lstStyle/>
        <a:p>
          <a:endParaRPr lang="es-ES_tradnl"/>
        </a:p>
      </dgm:t>
    </dgm:pt>
    <dgm:pt modelId="{BFA0D019-8A96-7C41-B845-CDC9A94BBB88}">
      <dgm:prSet phldrT="[Text]"/>
      <dgm:spPr/>
      <dgm:t>
        <a:bodyPr/>
        <a:lstStyle/>
        <a:p>
          <a:r>
            <a:rPr lang="es-ES_tradnl" dirty="0"/>
            <a:t>Auditoria Interna</a:t>
          </a:r>
        </a:p>
      </dgm:t>
    </dgm:pt>
    <dgm:pt modelId="{D8817578-73C0-9640-8D6A-7019FC52CE09}" type="parTrans" cxnId="{B0585AA5-B5F5-074C-8CE4-0F42E88CBB9C}">
      <dgm:prSet/>
      <dgm:spPr/>
      <dgm:t>
        <a:bodyPr/>
        <a:lstStyle/>
        <a:p>
          <a:endParaRPr lang="es-ES_tradnl"/>
        </a:p>
      </dgm:t>
    </dgm:pt>
    <dgm:pt modelId="{FCCECCF4-0AF1-E84F-A9AB-240096D30857}" type="sibTrans" cxnId="{B0585AA5-B5F5-074C-8CE4-0F42E88CBB9C}">
      <dgm:prSet/>
      <dgm:spPr/>
      <dgm:t>
        <a:bodyPr/>
        <a:lstStyle/>
        <a:p>
          <a:endParaRPr lang="es-ES_tradnl"/>
        </a:p>
      </dgm:t>
    </dgm:pt>
    <dgm:pt modelId="{7D67DA83-77C3-D64B-99FF-A2B9C1D94E5F}">
      <dgm:prSet phldrT="[Text]"/>
      <dgm:spPr/>
      <dgm:t>
        <a:bodyPr/>
        <a:lstStyle/>
        <a:p>
          <a:r>
            <a:rPr lang="es-ES_tradnl" dirty="0"/>
            <a:t>Acciones correctivas y preventivas</a:t>
          </a:r>
        </a:p>
      </dgm:t>
    </dgm:pt>
    <dgm:pt modelId="{64FBEEBC-CB33-1240-BCE5-1B531EBE3C9D}" type="parTrans" cxnId="{C1D52517-8249-1E4C-9BCD-145A61DEF30B}">
      <dgm:prSet/>
      <dgm:spPr/>
      <dgm:t>
        <a:bodyPr/>
        <a:lstStyle/>
        <a:p>
          <a:endParaRPr lang="es-ES_tradnl"/>
        </a:p>
      </dgm:t>
    </dgm:pt>
    <dgm:pt modelId="{5C0ADF91-0CCA-264F-A9CE-B9E9F6252F4E}" type="sibTrans" cxnId="{C1D52517-8249-1E4C-9BCD-145A61DEF30B}">
      <dgm:prSet/>
      <dgm:spPr/>
      <dgm:t>
        <a:bodyPr/>
        <a:lstStyle/>
        <a:p>
          <a:endParaRPr lang="es-ES_tradnl"/>
        </a:p>
      </dgm:t>
    </dgm:pt>
    <dgm:pt modelId="{E1E0519F-1184-8D43-98DD-E9256678DE0B}">
      <dgm:prSet phldrT="[Text]"/>
      <dgm:spPr/>
      <dgm:t>
        <a:bodyPr/>
        <a:lstStyle/>
        <a:p>
          <a:r>
            <a:rPr lang="es-ES_tradnl" dirty="0"/>
            <a:t>Auditoría ESCA </a:t>
          </a:r>
        </a:p>
      </dgm:t>
    </dgm:pt>
    <dgm:pt modelId="{257FE9B6-D525-FD4B-92D0-AFE57DFA5C7E}" type="parTrans" cxnId="{9FCC8294-24B0-A449-9196-CC523F0C2A9A}">
      <dgm:prSet/>
      <dgm:spPr/>
      <dgm:t>
        <a:bodyPr/>
        <a:lstStyle/>
        <a:p>
          <a:endParaRPr lang="es-ES_tradnl"/>
        </a:p>
      </dgm:t>
    </dgm:pt>
    <dgm:pt modelId="{E4F2338E-7C1F-7640-9F6B-4567375A1B84}" type="sibTrans" cxnId="{9FCC8294-24B0-A449-9196-CC523F0C2A9A}">
      <dgm:prSet/>
      <dgm:spPr/>
      <dgm:t>
        <a:bodyPr/>
        <a:lstStyle/>
        <a:p>
          <a:endParaRPr lang="es-ES_tradnl"/>
        </a:p>
      </dgm:t>
    </dgm:pt>
    <dgm:pt modelId="{550800B6-626C-4E48-9E3E-E8C0C510DD32}">
      <dgm:prSet phldrT="[Text]"/>
      <dgm:spPr/>
      <dgm:t>
        <a:bodyPr/>
        <a:lstStyle/>
        <a:p>
          <a:r>
            <a:rPr lang="es-ES_tradnl" dirty="0"/>
            <a:t>Diagn</a:t>
          </a:r>
          <a:r>
            <a:rPr lang="es-ES" dirty="0"/>
            <a:t>óstico</a:t>
          </a:r>
          <a:endParaRPr lang="es-ES_tradnl" dirty="0"/>
        </a:p>
      </dgm:t>
    </dgm:pt>
    <dgm:pt modelId="{73B3C210-4D5F-474F-94EA-946A16DDDED7}" type="parTrans" cxnId="{A6E53A99-0AA7-8342-9B6C-6DFBEDC1D648}">
      <dgm:prSet/>
      <dgm:spPr/>
      <dgm:t>
        <a:bodyPr/>
        <a:lstStyle/>
        <a:p>
          <a:endParaRPr lang="es-ES_tradnl"/>
        </a:p>
      </dgm:t>
    </dgm:pt>
    <dgm:pt modelId="{67D115A6-C273-A249-9129-77FD817AAE7B}" type="sibTrans" cxnId="{A6E53A99-0AA7-8342-9B6C-6DFBEDC1D648}">
      <dgm:prSet/>
      <dgm:spPr/>
      <dgm:t>
        <a:bodyPr/>
        <a:lstStyle/>
        <a:p>
          <a:endParaRPr lang="es-ES_tradnl"/>
        </a:p>
      </dgm:t>
    </dgm:pt>
    <dgm:pt modelId="{02E412E8-6C08-3C4A-8C9F-5C0E184A29CD}">
      <dgm:prSet phldrT="[Text]"/>
      <dgm:spPr/>
      <dgm:t>
        <a:bodyPr/>
        <a:lstStyle/>
        <a:p>
          <a:r>
            <a:rPr lang="es-ES_tradnl" dirty="0"/>
            <a:t>Capacitación</a:t>
          </a:r>
        </a:p>
      </dgm:t>
    </dgm:pt>
    <dgm:pt modelId="{A81CCB6E-FCAA-3640-ABDC-6CAEF22A995A}" type="parTrans" cxnId="{6CFF4AA0-EFBE-B44D-83A4-1B0DBB9EE5A4}">
      <dgm:prSet/>
      <dgm:spPr/>
      <dgm:t>
        <a:bodyPr/>
        <a:lstStyle/>
        <a:p>
          <a:endParaRPr lang="en-US"/>
        </a:p>
      </dgm:t>
    </dgm:pt>
    <dgm:pt modelId="{09F428A6-8E5A-3C4E-9B5D-FA9BB2DCA2FB}" type="sibTrans" cxnId="{6CFF4AA0-EFBE-B44D-83A4-1B0DBB9EE5A4}">
      <dgm:prSet/>
      <dgm:spPr/>
      <dgm:t>
        <a:bodyPr/>
        <a:lstStyle/>
        <a:p>
          <a:endParaRPr lang="en-US"/>
        </a:p>
      </dgm:t>
    </dgm:pt>
    <dgm:pt modelId="{F3BB56B4-924A-0849-9D9E-139711F91605}">
      <dgm:prSet phldrT="[Text]"/>
      <dgm:spPr/>
      <dgm:t>
        <a:bodyPr/>
        <a:lstStyle/>
        <a:p>
          <a:r>
            <a:rPr lang="es-ES_tradnl" dirty="0"/>
            <a:t>Consultoría</a:t>
          </a:r>
        </a:p>
      </dgm:t>
    </dgm:pt>
    <dgm:pt modelId="{533DAC24-7436-FB43-AF44-5F976744090A}" type="parTrans" cxnId="{D520FBFC-6B4B-2345-95A2-ECE2BCEC2E38}">
      <dgm:prSet/>
      <dgm:spPr/>
      <dgm:t>
        <a:bodyPr/>
        <a:lstStyle/>
        <a:p>
          <a:endParaRPr lang="en-US"/>
        </a:p>
      </dgm:t>
    </dgm:pt>
    <dgm:pt modelId="{B2EFEF36-F810-FC4A-9C94-3E2A294C933E}" type="sibTrans" cxnId="{D520FBFC-6B4B-2345-95A2-ECE2BCEC2E38}">
      <dgm:prSet/>
      <dgm:spPr/>
      <dgm:t>
        <a:bodyPr/>
        <a:lstStyle/>
        <a:p>
          <a:endParaRPr lang="en-US"/>
        </a:p>
      </dgm:t>
    </dgm:pt>
    <dgm:pt modelId="{B3AB4404-6F39-A94B-BC98-4E39EEE13AF0}" type="pres">
      <dgm:prSet presAssocID="{5F77A545-2929-7A47-8AF4-C51EC329FB2D}" presName="cycle" presStyleCnt="0">
        <dgm:presLayoutVars>
          <dgm:chMax val="1"/>
          <dgm:dir/>
          <dgm:animLvl val="ctr"/>
          <dgm:resizeHandles val="exact"/>
        </dgm:presLayoutVars>
      </dgm:prSet>
      <dgm:spPr/>
      <dgm:t>
        <a:bodyPr/>
        <a:lstStyle/>
        <a:p>
          <a:endParaRPr lang="en-US"/>
        </a:p>
      </dgm:t>
    </dgm:pt>
    <dgm:pt modelId="{275C80A3-7345-BC43-AFC6-6360B06903A1}" type="pres">
      <dgm:prSet presAssocID="{E193C897-D569-CC4E-ACD4-981784CC1499}" presName="centerShape" presStyleLbl="node0" presStyleIdx="0" presStyleCnt="1"/>
      <dgm:spPr/>
      <dgm:t>
        <a:bodyPr/>
        <a:lstStyle/>
        <a:p>
          <a:endParaRPr lang="en-US"/>
        </a:p>
      </dgm:t>
    </dgm:pt>
    <dgm:pt modelId="{1942F493-31AC-EF42-B7FB-14EAA596ECCF}" type="pres">
      <dgm:prSet presAssocID="{D09C55C3-36CE-8144-BF00-92508209338C}" presName="parTrans" presStyleLbl="bgSibTrans2D1" presStyleIdx="0" presStyleCnt="8"/>
      <dgm:spPr/>
      <dgm:t>
        <a:bodyPr/>
        <a:lstStyle/>
        <a:p>
          <a:endParaRPr lang="en-US"/>
        </a:p>
      </dgm:t>
    </dgm:pt>
    <dgm:pt modelId="{B08934C1-B3FE-4149-A8FE-D4E67661D6D0}" type="pres">
      <dgm:prSet presAssocID="{E287B15D-FAF5-1042-A245-5A5F966E5AC0}" presName="node" presStyleLbl="node1" presStyleIdx="0" presStyleCnt="8">
        <dgm:presLayoutVars>
          <dgm:bulletEnabled val="1"/>
        </dgm:presLayoutVars>
      </dgm:prSet>
      <dgm:spPr/>
      <dgm:t>
        <a:bodyPr/>
        <a:lstStyle/>
        <a:p>
          <a:endParaRPr lang="en-US"/>
        </a:p>
      </dgm:t>
    </dgm:pt>
    <dgm:pt modelId="{FE679D00-D960-0248-82B6-35D63CD61ED7}" type="pres">
      <dgm:prSet presAssocID="{73B3C210-4D5F-474F-94EA-946A16DDDED7}" presName="parTrans" presStyleLbl="bgSibTrans2D1" presStyleIdx="1" presStyleCnt="8"/>
      <dgm:spPr/>
      <dgm:t>
        <a:bodyPr/>
        <a:lstStyle/>
        <a:p>
          <a:endParaRPr lang="en-US"/>
        </a:p>
      </dgm:t>
    </dgm:pt>
    <dgm:pt modelId="{608BC32C-2411-7B4F-82BB-9A43401CED08}" type="pres">
      <dgm:prSet presAssocID="{550800B6-626C-4E48-9E3E-E8C0C510DD32}" presName="node" presStyleLbl="node1" presStyleIdx="1" presStyleCnt="8">
        <dgm:presLayoutVars>
          <dgm:bulletEnabled val="1"/>
        </dgm:presLayoutVars>
      </dgm:prSet>
      <dgm:spPr/>
      <dgm:t>
        <a:bodyPr/>
        <a:lstStyle/>
        <a:p>
          <a:endParaRPr lang="en-US"/>
        </a:p>
      </dgm:t>
    </dgm:pt>
    <dgm:pt modelId="{AB6ED29B-5894-A24C-B658-819D144C1356}" type="pres">
      <dgm:prSet presAssocID="{A2387230-8658-3A49-BE02-3B31CFDB493D}" presName="parTrans" presStyleLbl="bgSibTrans2D1" presStyleIdx="2" presStyleCnt="8"/>
      <dgm:spPr/>
      <dgm:t>
        <a:bodyPr/>
        <a:lstStyle/>
        <a:p>
          <a:endParaRPr lang="en-US"/>
        </a:p>
      </dgm:t>
    </dgm:pt>
    <dgm:pt modelId="{F9814E56-5D4E-3441-BC95-2FF3545D0A57}" type="pres">
      <dgm:prSet presAssocID="{90ED1C9B-6A4C-0D4E-9378-CA15D6722E03}" presName="node" presStyleLbl="node1" presStyleIdx="2" presStyleCnt="8">
        <dgm:presLayoutVars>
          <dgm:bulletEnabled val="1"/>
        </dgm:presLayoutVars>
      </dgm:prSet>
      <dgm:spPr/>
      <dgm:t>
        <a:bodyPr/>
        <a:lstStyle/>
        <a:p>
          <a:endParaRPr lang="en-US"/>
        </a:p>
      </dgm:t>
    </dgm:pt>
    <dgm:pt modelId="{27F909C6-D1A2-B649-B948-A8ADF65F939C}" type="pres">
      <dgm:prSet presAssocID="{A81CCB6E-FCAA-3640-ABDC-6CAEF22A995A}" presName="parTrans" presStyleLbl="bgSibTrans2D1" presStyleIdx="3" presStyleCnt="8"/>
      <dgm:spPr/>
      <dgm:t>
        <a:bodyPr/>
        <a:lstStyle/>
        <a:p>
          <a:endParaRPr lang="en-US"/>
        </a:p>
      </dgm:t>
    </dgm:pt>
    <dgm:pt modelId="{E5ED1737-BFCD-BF48-998B-AD72330B55E8}" type="pres">
      <dgm:prSet presAssocID="{02E412E8-6C08-3C4A-8C9F-5C0E184A29CD}" presName="node" presStyleLbl="node1" presStyleIdx="3" presStyleCnt="8">
        <dgm:presLayoutVars>
          <dgm:bulletEnabled val="1"/>
        </dgm:presLayoutVars>
      </dgm:prSet>
      <dgm:spPr/>
      <dgm:t>
        <a:bodyPr/>
        <a:lstStyle/>
        <a:p>
          <a:endParaRPr lang="en-US"/>
        </a:p>
      </dgm:t>
    </dgm:pt>
    <dgm:pt modelId="{6AA3A573-7572-2046-A18B-F3C48EEAD289}" type="pres">
      <dgm:prSet presAssocID="{533DAC24-7436-FB43-AF44-5F976744090A}" presName="parTrans" presStyleLbl="bgSibTrans2D1" presStyleIdx="4" presStyleCnt="8"/>
      <dgm:spPr/>
      <dgm:t>
        <a:bodyPr/>
        <a:lstStyle/>
        <a:p>
          <a:endParaRPr lang="en-US"/>
        </a:p>
      </dgm:t>
    </dgm:pt>
    <dgm:pt modelId="{203A7FEC-05EB-D744-B217-FDC30D1E189C}" type="pres">
      <dgm:prSet presAssocID="{F3BB56B4-924A-0849-9D9E-139711F91605}" presName="node" presStyleLbl="node1" presStyleIdx="4" presStyleCnt="8">
        <dgm:presLayoutVars>
          <dgm:bulletEnabled val="1"/>
        </dgm:presLayoutVars>
      </dgm:prSet>
      <dgm:spPr/>
      <dgm:t>
        <a:bodyPr/>
        <a:lstStyle/>
        <a:p>
          <a:endParaRPr lang="en-US"/>
        </a:p>
      </dgm:t>
    </dgm:pt>
    <dgm:pt modelId="{AD2B877A-8941-2942-99F6-54B695353F0C}" type="pres">
      <dgm:prSet presAssocID="{D8817578-73C0-9640-8D6A-7019FC52CE09}" presName="parTrans" presStyleLbl="bgSibTrans2D1" presStyleIdx="5" presStyleCnt="8"/>
      <dgm:spPr/>
      <dgm:t>
        <a:bodyPr/>
        <a:lstStyle/>
        <a:p>
          <a:endParaRPr lang="en-US"/>
        </a:p>
      </dgm:t>
    </dgm:pt>
    <dgm:pt modelId="{692D52F1-A10D-B144-AEFA-CADAF63D6763}" type="pres">
      <dgm:prSet presAssocID="{BFA0D019-8A96-7C41-B845-CDC9A94BBB88}" presName="node" presStyleLbl="node1" presStyleIdx="5" presStyleCnt="8">
        <dgm:presLayoutVars>
          <dgm:bulletEnabled val="1"/>
        </dgm:presLayoutVars>
      </dgm:prSet>
      <dgm:spPr/>
      <dgm:t>
        <a:bodyPr/>
        <a:lstStyle/>
        <a:p>
          <a:endParaRPr lang="en-US"/>
        </a:p>
      </dgm:t>
    </dgm:pt>
    <dgm:pt modelId="{04BB9EE1-5DBC-0F4A-BE73-9EE2F4E90B39}" type="pres">
      <dgm:prSet presAssocID="{64FBEEBC-CB33-1240-BCE5-1B531EBE3C9D}" presName="parTrans" presStyleLbl="bgSibTrans2D1" presStyleIdx="6" presStyleCnt="8"/>
      <dgm:spPr/>
      <dgm:t>
        <a:bodyPr/>
        <a:lstStyle/>
        <a:p>
          <a:endParaRPr lang="en-US"/>
        </a:p>
      </dgm:t>
    </dgm:pt>
    <dgm:pt modelId="{2940F3B0-0C61-4B4C-A134-2C040C0042AC}" type="pres">
      <dgm:prSet presAssocID="{7D67DA83-77C3-D64B-99FF-A2B9C1D94E5F}" presName="node" presStyleLbl="node1" presStyleIdx="6" presStyleCnt="8">
        <dgm:presLayoutVars>
          <dgm:bulletEnabled val="1"/>
        </dgm:presLayoutVars>
      </dgm:prSet>
      <dgm:spPr/>
      <dgm:t>
        <a:bodyPr/>
        <a:lstStyle/>
        <a:p>
          <a:endParaRPr lang="en-US"/>
        </a:p>
      </dgm:t>
    </dgm:pt>
    <dgm:pt modelId="{98E3D037-9A6E-924D-99FE-1DF5093E65D3}" type="pres">
      <dgm:prSet presAssocID="{257FE9B6-D525-FD4B-92D0-AFE57DFA5C7E}" presName="parTrans" presStyleLbl="bgSibTrans2D1" presStyleIdx="7" presStyleCnt="8"/>
      <dgm:spPr/>
      <dgm:t>
        <a:bodyPr/>
        <a:lstStyle/>
        <a:p>
          <a:endParaRPr lang="en-US"/>
        </a:p>
      </dgm:t>
    </dgm:pt>
    <dgm:pt modelId="{9FEEF7FC-B324-434B-BF60-FC91E7DEEE7C}" type="pres">
      <dgm:prSet presAssocID="{E1E0519F-1184-8D43-98DD-E9256678DE0B}" presName="node" presStyleLbl="node1" presStyleIdx="7" presStyleCnt="8">
        <dgm:presLayoutVars>
          <dgm:bulletEnabled val="1"/>
        </dgm:presLayoutVars>
      </dgm:prSet>
      <dgm:spPr/>
      <dgm:t>
        <a:bodyPr/>
        <a:lstStyle/>
        <a:p>
          <a:endParaRPr lang="en-US"/>
        </a:p>
      </dgm:t>
    </dgm:pt>
  </dgm:ptLst>
  <dgm:cxnLst>
    <dgm:cxn modelId="{BEC8AC0C-8C64-42D5-9E8B-DFA14FE09357}" type="presOf" srcId="{E193C897-D569-CC4E-ACD4-981784CC1499}" destId="{275C80A3-7345-BC43-AFC6-6360B06903A1}" srcOrd="0" destOrd="0" presId="urn:microsoft.com/office/officeart/2005/8/layout/radial4"/>
    <dgm:cxn modelId="{53E9C784-64CD-4CEC-80FA-93CC17B4343E}" type="presOf" srcId="{A2387230-8658-3A49-BE02-3B31CFDB493D}" destId="{AB6ED29B-5894-A24C-B658-819D144C1356}" srcOrd="0" destOrd="0" presId="urn:microsoft.com/office/officeart/2005/8/layout/radial4"/>
    <dgm:cxn modelId="{6CFF4AA0-EFBE-B44D-83A4-1B0DBB9EE5A4}" srcId="{E193C897-D569-CC4E-ACD4-981784CC1499}" destId="{02E412E8-6C08-3C4A-8C9F-5C0E184A29CD}" srcOrd="3" destOrd="0" parTransId="{A81CCB6E-FCAA-3640-ABDC-6CAEF22A995A}" sibTransId="{09F428A6-8E5A-3C4E-9B5D-FA9BB2DCA2FB}"/>
    <dgm:cxn modelId="{A43721CD-11A2-0440-97B2-8D42DC9A7AD9}" srcId="{5F77A545-2929-7A47-8AF4-C51EC329FB2D}" destId="{E193C897-D569-CC4E-ACD4-981784CC1499}" srcOrd="0" destOrd="0" parTransId="{148A613A-CA30-1A4A-BF86-1DB19F8514B7}" sibTransId="{998E44C5-C96A-B84E-A844-F9ECEA92A8C7}"/>
    <dgm:cxn modelId="{6F3710B1-E59C-4D4F-A280-2AAA6687DDD5}" type="presOf" srcId="{BFA0D019-8A96-7C41-B845-CDC9A94BBB88}" destId="{692D52F1-A10D-B144-AEFA-CADAF63D6763}" srcOrd="0" destOrd="0" presId="urn:microsoft.com/office/officeart/2005/8/layout/radial4"/>
    <dgm:cxn modelId="{DCF7B44B-5B96-49DA-9F07-95DE33BF632B}" type="presOf" srcId="{5F77A545-2929-7A47-8AF4-C51EC329FB2D}" destId="{B3AB4404-6F39-A94B-BC98-4E39EEE13AF0}" srcOrd="0" destOrd="0" presId="urn:microsoft.com/office/officeart/2005/8/layout/radial4"/>
    <dgm:cxn modelId="{E676FB61-E42B-4F57-9815-75EAC35287F0}" type="presOf" srcId="{64FBEEBC-CB33-1240-BCE5-1B531EBE3C9D}" destId="{04BB9EE1-5DBC-0F4A-BE73-9EE2F4E90B39}" srcOrd="0" destOrd="0" presId="urn:microsoft.com/office/officeart/2005/8/layout/radial4"/>
    <dgm:cxn modelId="{AC6AB9E6-9550-4B67-8AA7-AB1D3EA4B8DF}" type="presOf" srcId="{D09C55C3-36CE-8144-BF00-92508209338C}" destId="{1942F493-31AC-EF42-B7FB-14EAA596ECCF}" srcOrd="0" destOrd="0" presId="urn:microsoft.com/office/officeart/2005/8/layout/radial4"/>
    <dgm:cxn modelId="{36CEF1F9-5EB8-4DC4-8A34-8756707D12C3}" type="presOf" srcId="{E287B15D-FAF5-1042-A245-5A5F966E5AC0}" destId="{B08934C1-B3FE-4149-A8FE-D4E67661D6D0}" srcOrd="0" destOrd="0" presId="urn:microsoft.com/office/officeart/2005/8/layout/radial4"/>
    <dgm:cxn modelId="{6543EEC8-6BBC-4C1F-819D-AE0E330C7A50}" type="presOf" srcId="{7D67DA83-77C3-D64B-99FF-A2B9C1D94E5F}" destId="{2940F3B0-0C61-4B4C-A134-2C040C0042AC}" srcOrd="0" destOrd="0" presId="urn:microsoft.com/office/officeart/2005/8/layout/radial4"/>
    <dgm:cxn modelId="{8DDFEAD3-2933-9E42-A07D-747DD2EFF0E7}" srcId="{E193C897-D569-CC4E-ACD4-981784CC1499}" destId="{90ED1C9B-6A4C-0D4E-9378-CA15D6722E03}" srcOrd="2" destOrd="0" parTransId="{A2387230-8658-3A49-BE02-3B31CFDB493D}" sibTransId="{07463F1C-20F7-944A-AD00-82A5D6C7AA0D}"/>
    <dgm:cxn modelId="{07F536B3-F8A3-41FB-912D-BBFE9298D67F}" type="presOf" srcId="{550800B6-626C-4E48-9E3E-E8C0C510DD32}" destId="{608BC32C-2411-7B4F-82BB-9A43401CED08}" srcOrd="0" destOrd="0" presId="urn:microsoft.com/office/officeart/2005/8/layout/radial4"/>
    <dgm:cxn modelId="{B0585AA5-B5F5-074C-8CE4-0F42E88CBB9C}" srcId="{E193C897-D569-CC4E-ACD4-981784CC1499}" destId="{BFA0D019-8A96-7C41-B845-CDC9A94BBB88}" srcOrd="5" destOrd="0" parTransId="{D8817578-73C0-9640-8D6A-7019FC52CE09}" sibTransId="{FCCECCF4-0AF1-E84F-A9AB-240096D30857}"/>
    <dgm:cxn modelId="{9FCC8294-24B0-A449-9196-CC523F0C2A9A}" srcId="{E193C897-D569-CC4E-ACD4-981784CC1499}" destId="{E1E0519F-1184-8D43-98DD-E9256678DE0B}" srcOrd="7" destOrd="0" parTransId="{257FE9B6-D525-FD4B-92D0-AFE57DFA5C7E}" sibTransId="{E4F2338E-7C1F-7640-9F6B-4567375A1B84}"/>
    <dgm:cxn modelId="{162F4F6C-3D67-4439-A4A9-CB4253D1A14D}" type="presOf" srcId="{257FE9B6-D525-FD4B-92D0-AFE57DFA5C7E}" destId="{98E3D037-9A6E-924D-99FE-1DF5093E65D3}" srcOrd="0" destOrd="0" presId="urn:microsoft.com/office/officeart/2005/8/layout/radial4"/>
    <dgm:cxn modelId="{4094AB12-445B-4E7C-BF47-26AC83AB36AD}" type="presOf" srcId="{F3BB56B4-924A-0849-9D9E-139711F91605}" destId="{203A7FEC-05EB-D744-B217-FDC30D1E189C}" srcOrd="0" destOrd="0" presId="urn:microsoft.com/office/officeart/2005/8/layout/radial4"/>
    <dgm:cxn modelId="{C1D52517-8249-1E4C-9BCD-145A61DEF30B}" srcId="{E193C897-D569-CC4E-ACD4-981784CC1499}" destId="{7D67DA83-77C3-D64B-99FF-A2B9C1D94E5F}" srcOrd="6" destOrd="0" parTransId="{64FBEEBC-CB33-1240-BCE5-1B531EBE3C9D}" sibTransId="{5C0ADF91-0CCA-264F-A9CE-B9E9F6252F4E}"/>
    <dgm:cxn modelId="{6CE798EE-4E4B-4499-A95B-30EBF8A8598D}" type="presOf" srcId="{E1E0519F-1184-8D43-98DD-E9256678DE0B}" destId="{9FEEF7FC-B324-434B-BF60-FC91E7DEEE7C}" srcOrd="0" destOrd="0" presId="urn:microsoft.com/office/officeart/2005/8/layout/radial4"/>
    <dgm:cxn modelId="{470B3C2C-9427-49B8-8C67-B0209038C3BB}" type="presOf" srcId="{90ED1C9B-6A4C-0D4E-9378-CA15D6722E03}" destId="{F9814E56-5D4E-3441-BC95-2FF3545D0A57}" srcOrd="0" destOrd="0" presId="urn:microsoft.com/office/officeart/2005/8/layout/radial4"/>
    <dgm:cxn modelId="{A6E53A99-0AA7-8342-9B6C-6DFBEDC1D648}" srcId="{E193C897-D569-CC4E-ACD4-981784CC1499}" destId="{550800B6-626C-4E48-9E3E-E8C0C510DD32}" srcOrd="1" destOrd="0" parTransId="{73B3C210-4D5F-474F-94EA-946A16DDDED7}" sibTransId="{67D115A6-C273-A249-9129-77FD817AAE7B}"/>
    <dgm:cxn modelId="{D49DB127-359C-BA46-BC32-B9B5A9F89AB4}" srcId="{E193C897-D569-CC4E-ACD4-981784CC1499}" destId="{E287B15D-FAF5-1042-A245-5A5F966E5AC0}" srcOrd="0" destOrd="0" parTransId="{D09C55C3-36CE-8144-BF00-92508209338C}" sibTransId="{B85B74E0-C965-D74D-816B-3A1DB6AA4C8A}"/>
    <dgm:cxn modelId="{3A944057-D257-44C1-BD93-CD6308DB1678}" type="presOf" srcId="{D8817578-73C0-9640-8D6A-7019FC52CE09}" destId="{AD2B877A-8941-2942-99F6-54B695353F0C}" srcOrd="0" destOrd="0" presId="urn:microsoft.com/office/officeart/2005/8/layout/radial4"/>
    <dgm:cxn modelId="{82F9077F-8AB8-4956-877D-B457AA85918C}" type="presOf" srcId="{73B3C210-4D5F-474F-94EA-946A16DDDED7}" destId="{FE679D00-D960-0248-82B6-35D63CD61ED7}" srcOrd="0" destOrd="0" presId="urn:microsoft.com/office/officeart/2005/8/layout/radial4"/>
    <dgm:cxn modelId="{E923D77B-1343-4E61-8BBB-E9A0E60FF815}" type="presOf" srcId="{02E412E8-6C08-3C4A-8C9F-5C0E184A29CD}" destId="{E5ED1737-BFCD-BF48-998B-AD72330B55E8}" srcOrd="0" destOrd="0" presId="urn:microsoft.com/office/officeart/2005/8/layout/radial4"/>
    <dgm:cxn modelId="{D12F5AB5-EC0D-4F66-BD88-B1B9A3C3BF27}" type="presOf" srcId="{A81CCB6E-FCAA-3640-ABDC-6CAEF22A995A}" destId="{27F909C6-D1A2-B649-B948-A8ADF65F939C}" srcOrd="0" destOrd="0" presId="urn:microsoft.com/office/officeart/2005/8/layout/radial4"/>
    <dgm:cxn modelId="{5ADFE24E-7E59-4D39-82F2-CDA262C6432E}" type="presOf" srcId="{533DAC24-7436-FB43-AF44-5F976744090A}" destId="{6AA3A573-7572-2046-A18B-F3C48EEAD289}" srcOrd="0" destOrd="0" presId="urn:microsoft.com/office/officeart/2005/8/layout/radial4"/>
    <dgm:cxn modelId="{D520FBFC-6B4B-2345-95A2-ECE2BCEC2E38}" srcId="{E193C897-D569-CC4E-ACD4-981784CC1499}" destId="{F3BB56B4-924A-0849-9D9E-139711F91605}" srcOrd="4" destOrd="0" parTransId="{533DAC24-7436-FB43-AF44-5F976744090A}" sibTransId="{B2EFEF36-F810-FC4A-9C94-3E2A294C933E}"/>
    <dgm:cxn modelId="{4BC5C97B-A8AB-4766-AD22-8F3F419C5F15}" type="presParOf" srcId="{B3AB4404-6F39-A94B-BC98-4E39EEE13AF0}" destId="{275C80A3-7345-BC43-AFC6-6360B06903A1}" srcOrd="0" destOrd="0" presId="urn:microsoft.com/office/officeart/2005/8/layout/radial4"/>
    <dgm:cxn modelId="{05CD20BC-531E-4D66-8948-A40C0003A641}" type="presParOf" srcId="{B3AB4404-6F39-A94B-BC98-4E39EEE13AF0}" destId="{1942F493-31AC-EF42-B7FB-14EAA596ECCF}" srcOrd="1" destOrd="0" presId="urn:microsoft.com/office/officeart/2005/8/layout/radial4"/>
    <dgm:cxn modelId="{39F61B71-31A0-45C9-9618-60325615E822}" type="presParOf" srcId="{B3AB4404-6F39-A94B-BC98-4E39EEE13AF0}" destId="{B08934C1-B3FE-4149-A8FE-D4E67661D6D0}" srcOrd="2" destOrd="0" presId="urn:microsoft.com/office/officeart/2005/8/layout/radial4"/>
    <dgm:cxn modelId="{1A5B6756-7AFC-49CF-860F-E51008B14B41}" type="presParOf" srcId="{B3AB4404-6F39-A94B-BC98-4E39EEE13AF0}" destId="{FE679D00-D960-0248-82B6-35D63CD61ED7}" srcOrd="3" destOrd="0" presId="urn:microsoft.com/office/officeart/2005/8/layout/radial4"/>
    <dgm:cxn modelId="{FDB50688-5533-4B94-BF5D-00AF724149DD}" type="presParOf" srcId="{B3AB4404-6F39-A94B-BC98-4E39EEE13AF0}" destId="{608BC32C-2411-7B4F-82BB-9A43401CED08}" srcOrd="4" destOrd="0" presId="urn:microsoft.com/office/officeart/2005/8/layout/radial4"/>
    <dgm:cxn modelId="{8B1C315E-C811-4262-8B1E-CF0E1F94D0EB}" type="presParOf" srcId="{B3AB4404-6F39-A94B-BC98-4E39EEE13AF0}" destId="{AB6ED29B-5894-A24C-B658-819D144C1356}" srcOrd="5" destOrd="0" presId="urn:microsoft.com/office/officeart/2005/8/layout/radial4"/>
    <dgm:cxn modelId="{0ABACBB6-AF72-4984-9B1C-C9F6879C96B5}" type="presParOf" srcId="{B3AB4404-6F39-A94B-BC98-4E39EEE13AF0}" destId="{F9814E56-5D4E-3441-BC95-2FF3545D0A57}" srcOrd="6" destOrd="0" presId="urn:microsoft.com/office/officeart/2005/8/layout/radial4"/>
    <dgm:cxn modelId="{93EE085A-8ED2-43BA-9B78-80D2019E81C0}" type="presParOf" srcId="{B3AB4404-6F39-A94B-BC98-4E39EEE13AF0}" destId="{27F909C6-D1A2-B649-B948-A8ADF65F939C}" srcOrd="7" destOrd="0" presId="urn:microsoft.com/office/officeart/2005/8/layout/radial4"/>
    <dgm:cxn modelId="{D3D2EC14-E5DB-42CE-8834-B12D88946B91}" type="presParOf" srcId="{B3AB4404-6F39-A94B-BC98-4E39EEE13AF0}" destId="{E5ED1737-BFCD-BF48-998B-AD72330B55E8}" srcOrd="8" destOrd="0" presId="urn:microsoft.com/office/officeart/2005/8/layout/radial4"/>
    <dgm:cxn modelId="{5CC3E66A-EC16-4731-B12E-0878A603218A}" type="presParOf" srcId="{B3AB4404-6F39-A94B-BC98-4E39EEE13AF0}" destId="{6AA3A573-7572-2046-A18B-F3C48EEAD289}" srcOrd="9" destOrd="0" presId="urn:microsoft.com/office/officeart/2005/8/layout/radial4"/>
    <dgm:cxn modelId="{51F5D698-A8BE-49DE-B478-20FBA2A7E815}" type="presParOf" srcId="{B3AB4404-6F39-A94B-BC98-4E39EEE13AF0}" destId="{203A7FEC-05EB-D744-B217-FDC30D1E189C}" srcOrd="10" destOrd="0" presId="urn:microsoft.com/office/officeart/2005/8/layout/radial4"/>
    <dgm:cxn modelId="{F3AE06D2-3C95-4023-92E4-9F9FCBA12643}" type="presParOf" srcId="{B3AB4404-6F39-A94B-BC98-4E39EEE13AF0}" destId="{AD2B877A-8941-2942-99F6-54B695353F0C}" srcOrd="11" destOrd="0" presId="urn:microsoft.com/office/officeart/2005/8/layout/radial4"/>
    <dgm:cxn modelId="{EF65A227-EC19-4AD0-93CC-ED55C17C1359}" type="presParOf" srcId="{B3AB4404-6F39-A94B-BC98-4E39EEE13AF0}" destId="{692D52F1-A10D-B144-AEFA-CADAF63D6763}" srcOrd="12" destOrd="0" presId="urn:microsoft.com/office/officeart/2005/8/layout/radial4"/>
    <dgm:cxn modelId="{40C9E751-C5B7-4AA9-9339-980CBA135598}" type="presParOf" srcId="{B3AB4404-6F39-A94B-BC98-4E39EEE13AF0}" destId="{04BB9EE1-5DBC-0F4A-BE73-9EE2F4E90B39}" srcOrd="13" destOrd="0" presId="urn:microsoft.com/office/officeart/2005/8/layout/radial4"/>
    <dgm:cxn modelId="{A9A82471-9000-4A26-9F32-82124C8B13FA}" type="presParOf" srcId="{B3AB4404-6F39-A94B-BC98-4E39EEE13AF0}" destId="{2940F3B0-0C61-4B4C-A134-2C040C0042AC}" srcOrd="14" destOrd="0" presId="urn:microsoft.com/office/officeart/2005/8/layout/radial4"/>
    <dgm:cxn modelId="{F10552C3-628D-4472-80C2-8FE39ACF1160}" type="presParOf" srcId="{B3AB4404-6F39-A94B-BC98-4E39EEE13AF0}" destId="{98E3D037-9A6E-924D-99FE-1DF5093E65D3}" srcOrd="15" destOrd="0" presId="urn:microsoft.com/office/officeart/2005/8/layout/radial4"/>
    <dgm:cxn modelId="{438CF2B8-C998-480F-B267-C925A9A0DDE0}" type="presParOf" srcId="{B3AB4404-6F39-A94B-BC98-4E39EEE13AF0}" destId="{9FEEF7FC-B324-434B-BF60-FC91E7DEEE7C}"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C80A3-7345-BC43-AFC6-6360B06903A1}">
      <dsp:nvSpPr>
        <dsp:cNvPr id="0" name=""/>
        <dsp:cNvSpPr/>
      </dsp:nvSpPr>
      <dsp:spPr>
        <a:xfrm>
          <a:off x="4432931" y="2700364"/>
          <a:ext cx="1649737" cy="16497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_tradnl" sz="1500" kern="1200" dirty="0"/>
            <a:t>Certificaci</a:t>
          </a:r>
          <a:r>
            <a:rPr lang="es-ES" sz="1500" kern="1200" dirty="0"/>
            <a:t>ón</a:t>
          </a:r>
          <a:endParaRPr lang="es-ES_tradnl" sz="1500" kern="1200" dirty="0"/>
        </a:p>
      </dsp:txBody>
      <dsp:txXfrm>
        <a:off x="4674529" y="2941962"/>
        <a:ext cx="1166541" cy="1166541"/>
      </dsp:txXfrm>
    </dsp:sp>
    <dsp:sp modelId="{1942F493-31AC-EF42-B7FB-14EAA596ECCF}">
      <dsp:nvSpPr>
        <dsp:cNvPr id="0" name=""/>
        <dsp:cNvSpPr/>
      </dsp:nvSpPr>
      <dsp:spPr>
        <a:xfrm rot="10800000">
          <a:off x="2116982" y="3290145"/>
          <a:ext cx="2188571" cy="470175"/>
        </a:xfrm>
        <a:prstGeom prst="lef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08934C1-B3FE-4149-A8FE-D4E67661D6D0}">
      <dsp:nvSpPr>
        <dsp:cNvPr id="0" name=""/>
        <dsp:cNvSpPr/>
      </dsp:nvSpPr>
      <dsp:spPr>
        <a:xfrm>
          <a:off x="1539574" y="3063306"/>
          <a:ext cx="1154816" cy="92385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Assessment</a:t>
          </a:r>
        </a:p>
      </dsp:txBody>
      <dsp:txXfrm>
        <a:off x="1566633" y="3090365"/>
        <a:ext cx="1100698" cy="869734"/>
      </dsp:txXfrm>
    </dsp:sp>
    <dsp:sp modelId="{FE679D00-D960-0248-82B6-35D63CD61ED7}">
      <dsp:nvSpPr>
        <dsp:cNvPr id="0" name=""/>
        <dsp:cNvSpPr/>
      </dsp:nvSpPr>
      <dsp:spPr>
        <a:xfrm rot="12342857">
          <a:off x="2319653" y="2402188"/>
          <a:ext cx="2188571" cy="470175"/>
        </a:xfrm>
        <a:prstGeom prst="leftArrow">
          <a:avLst>
            <a:gd name="adj1" fmla="val 60000"/>
            <a:gd name="adj2" fmla="val 50000"/>
          </a:avLst>
        </a:prstGeom>
        <a:gradFill rotWithShape="0">
          <a:gsLst>
            <a:gs pos="0">
              <a:schemeClr val="accent2">
                <a:hueOff val="-1295315"/>
                <a:satOff val="748"/>
                <a:lumOff val="-1372"/>
                <a:alphaOff val="0"/>
                <a:satMod val="103000"/>
                <a:lumMod val="102000"/>
                <a:tint val="94000"/>
              </a:schemeClr>
            </a:gs>
            <a:gs pos="50000">
              <a:schemeClr val="accent2">
                <a:hueOff val="-1295315"/>
                <a:satOff val="748"/>
                <a:lumOff val="-1372"/>
                <a:alphaOff val="0"/>
                <a:satMod val="110000"/>
                <a:lumMod val="100000"/>
                <a:shade val="100000"/>
              </a:schemeClr>
            </a:gs>
            <a:gs pos="100000">
              <a:schemeClr val="accent2">
                <a:hueOff val="-1295315"/>
                <a:satOff val="748"/>
                <a:lumOff val="-13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8BC32C-2411-7B4F-82BB-9A43401CED08}">
      <dsp:nvSpPr>
        <dsp:cNvPr id="0" name=""/>
        <dsp:cNvSpPr/>
      </dsp:nvSpPr>
      <dsp:spPr>
        <a:xfrm>
          <a:off x="1850613" y="1700557"/>
          <a:ext cx="1154816" cy="923852"/>
        </a:xfrm>
        <a:prstGeom prst="roundRect">
          <a:avLst>
            <a:gd name="adj" fmla="val 10000"/>
          </a:avLst>
        </a:prstGeom>
        <a:gradFill rotWithShape="0">
          <a:gsLst>
            <a:gs pos="0">
              <a:schemeClr val="accent2">
                <a:hueOff val="-1295315"/>
                <a:satOff val="748"/>
                <a:lumOff val="-1372"/>
                <a:alphaOff val="0"/>
                <a:satMod val="103000"/>
                <a:lumMod val="102000"/>
                <a:tint val="94000"/>
              </a:schemeClr>
            </a:gs>
            <a:gs pos="50000">
              <a:schemeClr val="accent2">
                <a:hueOff val="-1295315"/>
                <a:satOff val="748"/>
                <a:lumOff val="-1372"/>
                <a:alphaOff val="0"/>
                <a:satMod val="110000"/>
                <a:lumMod val="100000"/>
                <a:shade val="100000"/>
              </a:schemeClr>
            </a:gs>
            <a:gs pos="100000">
              <a:schemeClr val="accent2">
                <a:hueOff val="-1295315"/>
                <a:satOff val="748"/>
                <a:lumOff val="-13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Diagn</a:t>
          </a:r>
          <a:r>
            <a:rPr lang="es-ES" sz="1400" kern="1200" dirty="0"/>
            <a:t>óstico</a:t>
          </a:r>
          <a:endParaRPr lang="es-ES_tradnl" sz="1400" kern="1200" dirty="0"/>
        </a:p>
      </dsp:txBody>
      <dsp:txXfrm>
        <a:off x="1877672" y="1727616"/>
        <a:ext cx="1100698" cy="869734"/>
      </dsp:txXfrm>
    </dsp:sp>
    <dsp:sp modelId="{AB6ED29B-5894-A24C-B658-819D144C1356}">
      <dsp:nvSpPr>
        <dsp:cNvPr id="0" name=""/>
        <dsp:cNvSpPr/>
      </dsp:nvSpPr>
      <dsp:spPr>
        <a:xfrm rot="13885714">
          <a:off x="2887522" y="1690102"/>
          <a:ext cx="2188571" cy="470175"/>
        </a:xfrm>
        <a:prstGeom prst="leftArrow">
          <a:avLst>
            <a:gd name="adj1" fmla="val 60000"/>
            <a:gd name="adj2" fmla="val 50000"/>
          </a:avLst>
        </a:prstGeom>
        <a:gradFill rotWithShape="0">
          <a:gsLst>
            <a:gs pos="0">
              <a:schemeClr val="accent2">
                <a:hueOff val="-2590630"/>
                <a:satOff val="1496"/>
                <a:lumOff val="-2745"/>
                <a:alphaOff val="0"/>
                <a:satMod val="103000"/>
                <a:lumMod val="102000"/>
                <a:tint val="94000"/>
              </a:schemeClr>
            </a:gs>
            <a:gs pos="50000">
              <a:schemeClr val="accent2">
                <a:hueOff val="-2590630"/>
                <a:satOff val="1496"/>
                <a:lumOff val="-2745"/>
                <a:alphaOff val="0"/>
                <a:satMod val="110000"/>
                <a:lumMod val="100000"/>
                <a:shade val="100000"/>
              </a:schemeClr>
            </a:gs>
            <a:gs pos="100000">
              <a:schemeClr val="accent2">
                <a:hueOff val="-2590630"/>
                <a:satOff val="1496"/>
                <a:lumOff val="-27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9814E56-5D4E-3441-BC95-2FF3545D0A57}">
      <dsp:nvSpPr>
        <dsp:cNvPr id="0" name=""/>
        <dsp:cNvSpPr/>
      </dsp:nvSpPr>
      <dsp:spPr>
        <a:xfrm>
          <a:off x="2722124" y="607716"/>
          <a:ext cx="1154816" cy="923852"/>
        </a:xfrm>
        <a:prstGeom prst="roundRect">
          <a:avLst>
            <a:gd name="adj" fmla="val 10000"/>
          </a:avLst>
        </a:prstGeom>
        <a:gradFill rotWithShape="0">
          <a:gsLst>
            <a:gs pos="0">
              <a:schemeClr val="accent2">
                <a:hueOff val="-2590630"/>
                <a:satOff val="1496"/>
                <a:lumOff val="-2745"/>
                <a:alphaOff val="0"/>
                <a:satMod val="103000"/>
                <a:lumMod val="102000"/>
                <a:tint val="94000"/>
              </a:schemeClr>
            </a:gs>
            <a:gs pos="50000">
              <a:schemeClr val="accent2">
                <a:hueOff val="-2590630"/>
                <a:satOff val="1496"/>
                <a:lumOff val="-2745"/>
                <a:alphaOff val="0"/>
                <a:satMod val="110000"/>
                <a:lumMod val="100000"/>
                <a:shade val="100000"/>
              </a:schemeClr>
            </a:gs>
            <a:gs pos="100000">
              <a:schemeClr val="accent2">
                <a:hueOff val="-2590630"/>
                <a:satOff val="1496"/>
                <a:lumOff val="-27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Plan de Trabajo</a:t>
          </a:r>
        </a:p>
      </dsp:txBody>
      <dsp:txXfrm>
        <a:off x="2749183" y="634775"/>
        <a:ext cx="1100698" cy="869734"/>
      </dsp:txXfrm>
    </dsp:sp>
    <dsp:sp modelId="{27F909C6-D1A2-B649-B948-A8ADF65F939C}">
      <dsp:nvSpPr>
        <dsp:cNvPr id="0" name=""/>
        <dsp:cNvSpPr/>
      </dsp:nvSpPr>
      <dsp:spPr>
        <a:xfrm rot="15428571">
          <a:off x="3708118" y="1294924"/>
          <a:ext cx="2188571" cy="470175"/>
        </a:xfrm>
        <a:prstGeom prst="leftArrow">
          <a:avLst>
            <a:gd name="adj1" fmla="val 60000"/>
            <a:gd name="adj2" fmla="val 50000"/>
          </a:avLst>
        </a:prstGeom>
        <a:gradFill rotWithShape="0">
          <a:gsLst>
            <a:gs pos="0">
              <a:schemeClr val="accent2">
                <a:hueOff val="-3885944"/>
                <a:satOff val="2244"/>
                <a:lumOff val="-4117"/>
                <a:alphaOff val="0"/>
                <a:satMod val="103000"/>
                <a:lumMod val="102000"/>
                <a:tint val="94000"/>
              </a:schemeClr>
            </a:gs>
            <a:gs pos="50000">
              <a:schemeClr val="accent2">
                <a:hueOff val="-3885944"/>
                <a:satOff val="2244"/>
                <a:lumOff val="-4117"/>
                <a:alphaOff val="0"/>
                <a:satMod val="110000"/>
                <a:lumMod val="100000"/>
                <a:shade val="100000"/>
              </a:schemeClr>
            </a:gs>
            <a:gs pos="100000">
              <a:schemeClr val="accent2">
                <a:hueOff val="-3885944"/>
                <a:satOff val="2244"/>
                <a:lumOff val="-41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5ED1737-BFCD-BF48-998B-AD72330B55E8}">
      <dsp:nvSpPr>
        <dsp:cNvPr id="0" name=""/>
        <dsp:cNvSpPr/>
      </dsp:nvSpPr>
      <dsp:spPr>
        <a:xfrm>
          <a:off x="3981494" y="1236"/>
          <a:ext cx="1154816" cy="923852"/>
        </a:xfrm>
        <a:prstGeom prst="roundRect">
          <a:avLst>
            <a:gd name="adj" fmla="val 10000"/>
          </a:avLst>
        </a:prstGeom>
        <a:gradFill rotWithShape="0">
          <a:gsLst>
            <a:gs pos="0">
              <a:schemeClr val="accent2">
                <a:hueOff val="-3885944"/>
                <a:satOff val="2244"/>
                <a:lumOff val="-4117"/>
                <a:alphaOff val="0"/>
                <a:satMod val="103000"/>
                <a:lumMod val="102000"/>
                <a:tint val="94000"/>
              </a:schemeClr>
            </a:gs>
            <a:gs pos="50000">
              <a:schemeClr val="accent2">
                <a:hueOff val="-3885944"/>
                <a:satOff val="2244"/>
                <a:lumOff val="-4117"/>
                <a:alphaOff val="0"/>
                <a:satMod val="110000"/>
                <a:lumMod val="100000"/>
                <a:shade val="100000"/>
              </a:schemeClr>
            </a:gs>
            <a:gs pos="100000">
              <a:schemeClr val="accent2">
                <a:hueOff val="-3885944"/>
                <a:satOff val="2244"/>
                <a:lumOff val="-411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Capacitación</a:t>
          </a:r>
        </a:p>
      </dsp:txBody>
      <dsp:txXfrm>
        <a:off x="4008553" y="28295"/>
        <a:ext cx="1100698" cy="869734"/>
      </dsp:txXfrm>
    </dsp:sp>
    <dsp:sp modelId="{6AA3A573-7572-2046-A18B-F3C48EEAD289}">
      <dsp:nvSpPr>
        <dsp:cNvPr id="0" name=""/>
        <dsp:cNvSpPr/>
      </dsp:nvSpPr>
      <dsp:spPr>
        <a:xfrm rot="16971429">
          <a:off x="4618910" y="1294924"/>
          <a:ext cx="2188571" cy="470175"/>
        </a:xfrm>
        <a:prstGeom prst="leftArrow">
          <a:avLst>
            <a:gd name="adj1" fmla="val 60000"/>
            <a:gd name="adj2" fmla="val 50000"/>
          </a:avLst>
        </a:prstGeom>
        <a:gradFill rotWithShape="0">
          <a:gsLst>
            <a:gs pos="0">
              <a:schemeClr val="accent2">
                <a:hueOff val="-5181259"/>
                <a:satOff val="2992"/>
                <a:lumOff val="-5490"/>
                <a:alphaOff val="0"/>
                <a:satMod val="103000"/>
                <a:lumMod val="102000"/>
                <a:tint val="94000"/>
              </a:schemeClr>
            </a:gs>
            <a:gs pos="50000">
              <a:schemeClr val="accent2">
                <a:hueOff val="-5181259"/>
                <a:satOff val="2992"/>
                <a:lumOff val="-5490"/>
                <a:alphaOff val="0"/>
                <a:satMod val="110000"/>
                <a:lumMod val="100000"/>
                <a:shade val="100000"/>
              </a:schemeClr>
            </a:gs>
            <a:gs pos="100000">
              <a:schemeClr val="accent2">
                <a:hueOff val="-5181259"/>
                <a:satOff val="2992"/>
                <a:lumOff val="-5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3A7FEC-05EB-D744-B217-FDC30D1E189C}">
      <dsp:nvSpPr>
        <dsp:cNvPr id="0" name=""/>
        <dsp:cNvSpPr/>
      </dsp:nvSpPr>
      <dsp:spPr>
        <a:xfrm>
          <a:off x="5379289" y="1236"/>
          <a:ext cx="1154816" cy="923852"/>
        </a:xfrm>
        <a:prstGeom prst="roundRect">
          <a:avLst>
            <a:gd name="adj" fmla="val 10000"/>
          </a:avLst>
        </a:prstGeom>
        <a:gradFill rotWithShape="0">
          <a:gsLst>
            <a:gs pos="0">
              <a:schemeClr val="accent2">
                <a:hueOff val="-5181259"/>
                <a:satOff val="2992"/>
                <a:lumOff val="-5490"/>
                <a:alphaOff val="0"/>
                <a:satMod val="103000"/>
                <a:lumMod val="102000"/>
                <a:tint val="94000"/>
              </a:schemeClr>
            </a:gs>
            <a:gs pos="50000">
              <a:schemeClr val="accent2">
                <a:hueOff val="-5181259"/>
                <a:satOff val="2992"/>
                <a:lumOff val="-5490"/>
                <a:alphaOff val="0"/>
                <a:satMod val="110000"/>
                <a:lumMod val="100000"/>
                <a:shade val="100000"/>
              </a:schemeClr>
            </a:gs>
            <a:gs pos="100000">
              <a:schemeClr val="accent2">
                <a:hueOff val="-5181259"/>
                <a:satOff val="2992"/>
                <a:lumOff val="-5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Consultoría</a:t>
          </a:r>
        </a:p>
      </dsp:txBody>
      <dsp:txXfrm>
        <a:off x="5406348" y="28295"/>
        <a:ext cx="1100698" cy="869734"/>
      </dsp:txXfrm>
    </dsp:sp>
    <dsp:sp modelId="{AD2B877A-8941-2942-99F6-54B695353F0C}">
      <dsp:nvSpPr>
        <dsp:cNvPr id="0" name=""/>
        <dsp:cNvSpPr/>
      </dsp:nvSpPr>
      <dsp:spPr>
        <a:xfrm rot="18514286">
          <a:off x="5439505" y="1690102"/>
          <a:ext cx="2188571" cy="470175"/>
        </a:xfrm>
        <a:prstGeom prst="leftArrow">
          <a:avLst>
            <a:gd name="adj1" fmla="val 60000"/>
            <a:gd name="adj2" fmla="val 50000"/>
          </a:avLst>
        </a:prstGeom>
        <a:gradFill rotWithShape="0">
          <a:gsLst>
            <a:gs pos="0">
              <a:schemeClr val="accent2">
                <a:hueOff val="-6476574"/>
                <a:satOff val="3740"/>
                <a:lumOff val="-6862"/>
                <a:alphaOff val="0"/>
                <a:satMod val="103000"/>
                <a:lumMod val="102000"/>
                <a:tint val="94000"/>
              </a:schemeClr>
            </a:gs>
            <a:gs pos="50000">
              <a:schemeClr val="accent2">
                <a:hueOff val="-6476574"/>
                <a:satOff val="3740"/>
                <a:lumOff val="-6862"/>
                <a:alphaOff val="0"/>
                <a:satMod val="110000"/>
                <a:lumMod val="100000"/>
                <a:shade val="100000"/>
              </a:schemeClr>
            </a:gs>
            <a:gs pos="100000">
              <a:schemeClr val="accent2">
                <a:hueOff val="-6476574"/>
                <a:satOff val="3740"/>
                <a:lumOff val="-68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2D52F1-A10D-B144-AEFA-CADAF63D6763}">
      <dsp:nvSpPr>
        <dsp:cNvPr id="0" name=""/>
        <dsp:cNvSpPr/>
      </dsp:nvSpPr>
      <dsp:spPr>
        <a:xfrm>
          <a:off x="6638659" y="607716"/>
          <a:ext cx="1154816" cy="923852"/>
        </a:xfrm>
        <a:prstGeom prst="roundRect">
          <a:avLst>
            <a:gd name="adj" fmla="val 10000"/>
          </a:avLst>
        </a:prstGeom>
        <a:gradFill rotWithShape="0">
          <a:gsLst>
            <a:gs pos="0">
              <a:schemeClr val="accent2">
                <a:hueOff val="-6476574"/>
                <a:satOff val="3740"/>
                <a:lumOff val="-6862"/>
                <a:alphaOff val="0"/>
                <a:satMod val="103000"/>
                <a:lumMod val="102000"/>
                <a:tint val="94000"/>
              </a:schemeClr>
            </a:gs>
            <a:gs pos="50000">
              <a:schemeClr val="accent2">
                <a:hueOff val="-6476574"/>
                <a:satOff val="3740"/>
                <a:lumOff val="-6862"/>
                <a:alphaOff val="0"/>
                <a:satMod val="110000"/>
                <a:lumMod val="100000"/>
                <a:shade val="100000"/>
              </a:schemeClr>
            </a:gs>
            <a:gs pos="100000">
              <a:schemeClr val="accent2">
                <a:hueOff val="-6476574"/>
                <a:satOff val="3740"/>
                <a:lumOff val="-68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Auditoria Interna</a:t>
          </a:r>
        </a:p>
      </dsp:txBody>
      <dsp:txXfrm>
        <a:off x="6665718" y="634775"/>
        <a:ext cx="1100698" cy="869734"/>
      </dsp:txXfrm>
    </dsp:sp>
    <dsp:sp modelId="{04BB9EE1-5DBC-0F4A-BE73-9EE2F4E90B39}">
      <dsp:nvSpPr>
        <dsp:cNvPr id="0" name=""/>
        <dsp:cNvSpPr/>
      </dsp:nvSpPr>
      <dsp:spPr>
        <a:xfrm rot="20057143">
          <a:off x="6007375" y="2402188"/>
          <a:ext cx="2188571" cy="470175"/>
        </a:xfrm>
        <a:prstGeom prst="leftArrow">
          <a:avLst>
            <a:gd name="adj1" fmla="val 60000"/>
            <a:gd name="adj2" fmla="val 50000"/>
          </a:avLst>
        </a:prstGeom>
        <a:gradFill rotWithShape="0">
          <a:gsLst>
            <a:gs pos="0">
              <a:schemeClr val="accent2">
                <a:hueOff val="-7771889"/>
                <a:satOff val="4488"/>
                <a:lumOff val="-8235"/>
                <a:alphaOff val="0"/>
                <a:satMod val="103000"/>
                <a:lumMod val="102000"/>
                <a:tint val="94000"/>
              </a:schemeClr>
            </a:gs>
            <a:gs pos="50000">
              <a:schemeClr val="accent2">
                <a:hueOff val="-7771889"/>
                <a:satOff val="4488"/>
                <a:lumOff val="-8235"/>
                <a:alphaOff val="0"/>
                <a:satMod val="110000"/>
                <a:lumMod val="100000"/>
                <a:shade val="100000"/>
              </a:schemeClr>
            </a:gs>
            <a:gs pos="100000">
              <a:schemeClr val="accent2">
                <a:hueOff val="-7771889"/>
                <a:satOff val="4488"/>
                <a:lumOff val="-82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40F3B0-0C61-4B4C-A134-2C040C0042AC}">
      <dsp:nvSpPr>
        <dsp:cNvPr id="0" name=""/>
        <dsp:cNvSpPr/>
      </dsp:nvSpPr>
      <dsp:spPr>
        <a:xfrm>
          <a:off x="7510170" y="1700557"/>
          <a:ext cx="1154816" cy="923852"/>
        </a:xfrm>
        <a:prstGeom prst="roundRect">
          <a:avLst>
            <a:gd name="adj" fmla="val 10000"/>
          </a:avLst>
        </a:prstGeom>
        <a:gradFill rotWithShape="0">
          <a:gsLst>
            <a:gs pos="0">
              <a:schemeClr val="accent2">
                <a:hueOff val="-7771889"/>
                <a:satOff val="4488"/>
                <a:lumOff val="-8235"/>
                <a:alphaOff val="0"/>
                <a:satMod val="103000"/>
                <a:lumMod val="102000"/>
                <a:tint val="94000"/>
              </a:schemeClr>
            </a:gs>
            <a:gs pos="50000">
              <a:schemeClr val="accent2">
                <a:hueOff val="-7771889"/>
                <a:satOff val="4488"/>
                <a:lumOff val="-8235"/>
                <a:alphaOff val="0"/>
                <a:satMod val="110000"/>
                <a:lumMod val="100000"/>
                <a:shade val="100000"/>
              </a:schemeClr>
            </a:gs>
            <a:gs pos="100000">
              <a:schemeClr val="accent2">
                <a:hueOff val="-7771889"/>
                <a:satOff val="4488"/>
                <a:lumOff val="-82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Acciones correctivas y preventivas</a:t>
          </a:r>
        </a:p>
      </dsp:txBody>
      <dsp:txXfrm>
        <a:off x="7537229" y="1727616"/>
        <a:ext cx="1100698" cy="869734"/>
      </dsp:txXfrm>
    </dsp:sp>
    <dsp:sp modelId="{98E3D037-9A6E-924D-99FE-1DF5093E65D3}">
      <dsp:nvSpPr>
        <dsp:cNvPr id="0" name=""/>
        <dsp:cNvSpPr/>
      </dsp:nvSpPr>
      <dsp:spPr>
        <a:xfrm>
          <a:off x="6210045" y="3290145"/>
          <a:ext cx="2188571" cy="470175"/>
        </a:xfrm>
        <a:prstGeom prst="leftArrow">
          <a:avLst>
            <a:gd name="adj1" fmla="val 60000"/>
            <a:gd name="adj2" fmla="val 50000"/>
          </a:avLst>
        </a:prstGeom>
        <a:gradFill rotWithShape="0">
          <a:gsLst>
            <a:gs pos="0">
              <a:schemeClr val="accent2">
                <a:hueOff val="-9067203"/>
                <a:satOff val="5236"/>
                <a:lumOff val="-9607"/>
                <a:alphaOff val="0"/>
                <a:satMod val="103000"/>
                <a:lumMod val="102000"/>
                <a:tint val="94000"/>
              </a:schemeClr>
            </a:gs>
            <a:gs pos="50000">
              <a:schemeClr val="accent2">
                <a:hueOff val="-9067203"/>
                <a:satOff val="5236"/>
                <a:lumOff val="-9607"/>
                <a:alphaOff val="0"/>
                <a:satMod val="110000"/>
                <a:lumMod val="100000"/>
                <a:shade val="100000"/>
              </a:schemeClr>
            </a:gs>
            <a:gs pos="100000">
              <a:schemeClr val="accent2">
                <a:hueOff val="-9067203"/>
                <a:satOff val="5236"/>
                <a:lumOff val="-96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FEEF7FC-B324-434B-BF60-FC91E7DEEE7C}">
      <dsp:nvSpPr>
        <dsp:cNvPr id="0" name=""/>
        <dsp:cNvSpPr/>
      </dsp:nvSpPr>
      <dsp:spPr>
        <a:xfrm>
          <a:off x="7821209" y="3063306"/>
          <a:ext cx="1154816" cy="923852"/>
        </a:xfrm>
        <a:prstGeom prst="roundRect">
          <a:avLst>
            <a:gd name="adj" fmla="val 10000"/>
          </a:avLst>
        </a:prstGeom>
        <a:gradFill rotWithShape="0">
          <a:gsLst>
            <a:gs pos="0">
              <a:schemeClr val="accent2">
                <a:hueOff val="-9067203"/>
                <a:satOff val="5236"/>
                <a:lumOff val="-9607"/>
                <a:alphaOff val="0"/>
                <a:satMod val="103000"/>
                <a:lumMod val="102000"/>
                <a:tint val="94000"/>
              </a:schemeClr>
            </a:gs>
            <a:gs pos="50000">
              <a:schemeClr val="accent2">
                <a:hueOff val="-9067203"/>
                <a:satOff val="5236"/>
                <a:lumOff val="-9607"/>
                <a:alphaOff val="0"/>
                <a:satMod val="110000"/>
                <a:lumMod val="100000"/>
                <a:shade val="100000"/>
              </a:schemeClr>
            </a:gs>
            <a:gs pos="100000">
              <a:schemeClr val="accent2">
                <a:hueOff val="-9067203"/>
                <a:satOff val="5236"/>
                <a:lumOff val="-96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_tradnl" sz="1400" kern="1200" dirty="0"/>
            <a:t>Auditoría ESCA </a:t>
          </a:r>
        </a:p>
      </dsp:txBody>
      <dsp:txXfrm>
        <a:off x="7848268" y="3090365"/>
        <a:ext cx="1100698" cy="86973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0.41525</cdr:x>
      <cdr:y>0.01473</cdr:y>
    </cdr:from>
    <cdr:to>
      <cdr:x>0.5339</cdr:x>
      <cdr:y>0.08783</cdr:y>
    </cdr:to>
    <cdr:sp macro="" textlink="">
      <cdr:nvSpPr>
        <cdr:cNvPr id="2" name="1 CuadroTexto"/>
        <cdr:cNvSpPr txBox="1"/>
      </cdr:nvSpPr>
      <cdr:spPr>
        <a:xfrm xmlns:a="http://schemas.openxmlformats.org/drawingml/2006/main">
          <a:off x="3528392" y="66286"/>
          <a:ext cx="1008112" cy="3289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MX" sz="1800" dirty="0" smtClean="0"/>
            <a:t>Índice</a:t>
          </a:r>
          <a:endParaRPr lang="es-MX" sz="1800" dirty="0"/>
        </a:p>
      </cdr:txBody>
    </cdr:sp>
  </cdr:relSizeAnchor>
  <cdr:relSizeAnchor xmlns:cdr="http://schemas.openxmlformats.org/drawingml/2006/chartDrawing">
    <cdr:from>
      <cdr:x>0.60948</cdr:x>
      <cdr:y>0.93688</cdr:y>
    </cdr:from>
    <cdr:to>
      <cdr:x>0.90685</cdr:x>
      <cdr:y>0.99844</cdr:y>
    </cdr:to>
    <cdr:sp macro="" textlink="">
      <cdr:nvSpPr>
        <cdr:cNvPr id="4" name="6 CuadroTexto"/>
        <cdr:cNvSpPr txBox="1"/>
      </cdr:nvSpPr>
      <cdr:spPr>
        <a:xfrm xmlns:a="http://schemas.openxmlformats.org/drawingml/2006/main">
          <a:off x="3032941" y="4215664"/>
          <a:ext cx="1479764"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noProof="0" dirty="0" err="1" smtClean="0">
              <a:latin typeface="Calibri" panose="020F0502020204030204" pitchFamily="34" charset="0"/>
            </a:rPr>
            <a:t>Países</a:t>
          </a:r>
          <a:r>
            <a:rPr lang="en-US" sz="1200" noProof="0" dirty="0" smtClean="0">
              <a:latin typeface="Calibri" panose="020F0502020204030204" pitchFamily="34" charset="0"/>
            </a:rPr>
            <a:t> </a:t>
          </a:r>
          <a:r>
            <a:rPr lang="en-US" sz="1200" noProof="0" dirty="0" err="1" smtClean="0">
              <a:latin typeface="Calibri" panose="020F0502020204030204" pitchFamily="34" charset="0"/>
            </a:rPr>
            <a:t>seleccionados</a:t>
          </a:r>
          <a:endParaRPr lang="en-US" sz="1200" noProof="0" dirty="0">
            <a:latin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3A20C-0AB6-4BC0-9A05-EEDEE99B7D3C}" type="datetimeFigureOut">
              <a:rPr lang="es-MX" smtClean="0"/>
              <a:pPr/>
              <a:t>07/09/2016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A1093-FE35-48D5-8F97-450E3FA50621}" type="slidenum">
              <a:rPr lang="es-MX" smtClean="0"/>
              <a:pPr/>
              <a:t>‹Nº›</a:t>
            </a:fld>
            <a:endParaRPr lang="es-MX"/>
          </a:p>
        </p:txBody>
      </p:sp>
    </p:spTree>
    <p:extLst>
      <p:ext uri="{BB962C8B-B14F-4D97-AF65-F5344CB8AC3E}">
        <p14:creationId xmlns:p14="http://schemas.microsoft.com/office/powerpoint/2010/main" val="1938713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3BC3094D-71F5-47F9-A4E9-56C97D894E3F}" type="slidenum">
              <a:rPr lang="es-MX" smtClean="0"/>
              <a:pPr/>
              <a:t>10</a:t>
            </a:fld>
            <a:endParaRPr lang="es-MX"/>
          </a:p>
        </p:txBody>
      </p:sp>
      <p:sp>
        <p:nvSpPr>
          <p:cNvPr id="5" name="4 Marcador de notas"/>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149816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33388" y="709613"/>
            <a:ext cx="6311900" cy="3549650"/>
          </a:xfrm>
        </p:spPr>
      </p:sp>
      <p:sp>
        <p:nvSpPr>
          <p:cNvPr id="3" name="2 Marcador de notas"/>
          <p:cNvSpPr>
            <a:spLocks noGrp="1"/>
          </p:cNvSpPr>
          <p:nvPr>
            <p:ph type="body" idx="1"/>
          </p:nvPr>
        </p:nvSpPr>
        <p:spPr/>
        <p:txBody>
          <a:bodyPr/>
          <a:lstStyle/>
          <a:p>
            <a:pPr algn="just"/>
            <a:endParaRPr lang="es-MX" dirty="0"/>
          </a:p>
        </p:txBody>
      </p:sp>
      <p:sp>
        <p:nvSpPr>
          <p:cNvPr id="4" name="3 Marcador de número de diapositiva"/>
          <p:cNvSpPr>
            <a:spLocks noGrp="1"/>
          </p:cNvSpPr>
          <p:nvPr>
            <p:ph type="sldNum" sz="quarter" idx="10"/>
          </p:nvPr>
        </p:nvSpPr>
        <p:spPr/>
        <p:txBody>
          <a:bodyPr/>
          <a:lstStyle/>
          <a:p>
            <a:fld id="{F9FC0551-C768-46D1-A732-FA93AF651C67}" type="slidenum">
              <a:rPr lang="es-MX" smtClean="0">
                <a:solidFill>
                  <a:prstClr val="black"/>
                </a:solidFill>
              </a:rPr>
              <a:pPr/>
              <a:t>36</a:t>
            </a:fld>
            <a:endParaRPr lang="es-MX" dirty="0">
              <a:solidFill>
                <a:prstClr val="black"/>
              </a:solidFill>
            </a:endParaRPr>
          </a:p>
        </p:txBody>
      </p:sp>
    </p:spTree>
    <p:extLst>
      <p:ext uri="{BB962C8B-B14F-4D97-AF65-F5344CB8AC3E}">
        <p14:creationId xmlns:p14="http://schemas.microsoft.com/office/powerpoint/2010/main" val="128591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33388" y="709613"/>
            <a:ext cx="6311900" cy="3549650"/>
          </a:xfrm>
        </p:spPr>
      </p:sp>
      <p:sp>
        <p:nvSpPr>
          <p:cNvPr id="3" name="2 Marcador de notas"/>
          <p:cNvSpPr>
            <a:spLocks noGrp="1"/>
          </p:cNvSpPr>
          <p:nvPr>
            <p:ph type="body" idx="1"/>
          </p:nvPr>
        </p:nvSpPr>
        <p:spPr/>
        <p:txBody>
          <a:bodyPr/>
          <a:lstStyle/>
          <a:p>
            <a:pPr algn="just"/>
            <a:endParaRPr lang="es-MX" dirty="0"/>
          </a:p>
        </p:txBody>
      </p:sp>
      <p:sp>
        <p:nvSpPr>
          <p:cNvPr id="4" name="3 Marcador de número de diapositiva"/>
          <p:cNvSpPr>
            <a:spLocks noGrp="1"/>
          </p:cNvSpPr>
          <p:nvPr>
            <p:ph type="sldNum" sz="quarter" idx="10"/>
          </p:nvPr>
        </p:nvSpPr>
        <p:spPr/>
        <p:txBody>
          <a:bodyPr/>
          <a:lstStyle/>
          <a:p>
            <a:fld id="{F9FC0551-C768-46D1-A732-FA93AF651C67}" type="slidenum">
              <a:rPr lang="es-MX" smtClean="0">
                <a:solidFill>
                  <a:prstClr val="black"/>
                </a:solidFill>
              </a:rPr>
              <a:pPr/>
              <a:t>38</a:t>
            </a:fld>
            <a:endParaRPr lang="es-MX" dirty="0">
              <a:solidFill>
                <a:prstClr val="black"/>
              </a:solidFill>
            </a:endParaRPr>
          </a:p>
        </p:txBody>
      </p:sp>
    </p:spTree>
    <p:extLst>
      <p:ext uri="{BB962C8B-B14F-4D97-AF65-F5344CB8AC3E}">
        <p14:creationId xmlns:p14="http://schemas.microsoft.com/office/powerpoint/2010/main" val="3316494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pPr algn="just"/>
            <a:endParaRPr lang="es-MX" dirty="0"/>
          </a:p>
        </p:txBody>
      </p:sp>
      <p:sp>
        <p:nvSpPr>
          <p:cNvPr id="4" name="3 Marcador de número de diapositiva"/>
          <p:cNvSpPr>
            <a:spLocks noGrp="1"/>
          </p:cNvSpPr>
          <p:nvPr>
            <p:ph type="sldNum" sz="quarter" idx="10"/>
          </p:nvPr>
        </p:nvSpPr>
        <p:spPr/>
        <p:txBody>
          <a:bodyPr/>
          <a:lstStyle/>
          <a:p>
            <a:fld id="{F9FC0551-C768-46D1-A732-FA93AF651C67}" type="slidenum">
              <a:rPr lang="es-MX" smtClean="0">
                <a:solidFill>
                  <a:prstClr val="black"/>
                </a:solidFill>
              </a:rPr>
              <a:pPr/>
              <a:t>39</a:t>
            </a:fld>
            <a:endParaRPr lang="es-MX" dirty="0">
              <a:solidFill>
                <a:prstClr val="black"/>
              </a:solidFill>
            </a:endParaRPr>
          </a:p>
        </p:txBody>
      </p:sp>
    </p:spTree>
    <p:extLst>
      <p:ext uri="{BB962C8B-B14F-4D97-AF65-F5344CB8AC3E}">
        <p14:creationId xmlns:p14="http://schemas.microsoft.com/office/powerpoint/2010/main" val="412977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31BA1093-FE35-48D5-8F97-450E3FA50621}" type="slidenum">
              <a:rPr lang="es-MX" smtClean="0"/>
              <a:pPr/>
              <a:t>12</a:t>
            </a:fld>
            <a:endParaRPr lang="es-MX"/>
          </a:p>
        </p:txBody>
      </p:sp>
    </p:spTree>
    <p:extLst>
      <p:ext uri="{BB962C8B-B14F-4D97-AF65-F5344CB8AC3E}">
        <p14:creationId xmlns:p14="http://schemas.microsoft.com/office/powerpoint/2010/main" val="380522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8213"/>
            <a:endParaRPr lang="es-E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9A143E-4629-4187-A07C-8AD1CF277E54}" type="slidenum">
              <a:rPr lang="es-MX" smtClean="0">
                <a:latin typeface="Calibri" pitchFamily="34" charset="0"/>
              </a:rPr>
              <a:pPr eaLnBrk="1" hangingPunct="1"/>
              <a:t>17</a:t>
            </a:fld>
            <a:endParaRPr lang="es-MX" smtClean="0">
              <a:latin typeface="Calibri" pitchFamily="34" charset="0"/>
            </a:endParaRPr>
          </a:p>
        </p:txBody>
      </p:sp>
    </p:spTree>
    <p:extLst>
      <p:ext uri="{BB962C8B-B14F-4D97-AF65-F5344CB8AC3E}">
        <p14:creationId xmlns:p14="http://schemas.microsoft.com/office/powerpoint/2010/main" val="63631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65269" indent="-165269">
              <a:buFont typeface="Arial" pitchFamily="34" charset="0"/>
              <a:buChar char="•"/>
            </a:pPr>
            <a:r>
              <a:rPr lang="es-MX" dirty="0" smtClean="0">
                <a:effectLst/>
              </a:rPr>
              <a:t>En este momento existen ya oportunidades concretas para inversionistas chinos. El día de hoy quisiera mostrarles</a:t>
            </a:r>
            <a:r>
              <a:rPr lang="es-MX" baseline="0" dirty="0" smtClean="0">
                <a:effectLst/>
              </a:rPr>
              <a:t> las oportunidades que tenemos en 3 sectores en específico: el automotriz, el eléctrico y el aeroespacial.</a:t>
            </a:r>
          </a:p>
          <a:p>
            <a:pPr marL="165269" indent="-165269" defTabSz="881435">
              <a:buFont typeface="Arial" pitchFamily="34" charset="0"/>
              <a:buChar char="•"/>
              <a:defRPr/>
            </a:pPr>
            <a:r>
              <a:rPr lang="es-MX" dirty="0" smtClean="0">
                <a:effectLst/>
              </a:rPr>
              <a:t>En ProMéxico estamos trabajando con numerosas armadoras y Tier1 a través de nuestro Modelo de Alianza con Compañías Transnacionales, conocido como Modelo ACT. </a:t>
            </a:r>
          </a:p>
          <a:p>
            <a:pPr marL="165269" indent="-165269">
              <a:buFont typeface="Arial" pitchFamily="34" charset="0"/>
              <a:buChar char="•"/>
            </a:pPr>
            <a:r>
              <a:rPr lang="es-MX" dirty="0" smtClean="0">
                <a:effectLst/>
              </a:rPr>
              <a:t>El objetivo</a:t>
            </a:r>
            <a:r>
              <a:rPr lang="es-MX" baseline="0" dirty="0" smtClean="0">
                <a:effectLst/>
              </a:rPr>
              <a:t> es encontrar los huecos que estas multinacionales tienen en su cadena de suministro, para </a:t>
            </a:r>
            <a:r>
              <a:rPr lang="es-MX" dirty="0" smtClean="0">
                <a:effectLst/>
              </a:rPr>
              <a:t>enlazarlas con proveedores nacionales o buscar inversionistas interesados en establecerse en México, que puedan atender esos huecos. </a:t>
            </a:r>
          </a:p>
          <a:p>
            <a:pPr marL="165269" indent="-165269">
              <a:buFont typeface="Arial" pitchFamily="34" charset="0"/>
              <a:buChar char="•"/>
            </a:pPr>
            <a:r>
              <a:rPr lang="es-MX" dirty="0" smtClean="0">
                <a:effectLst/>
              </a:rPr>
              <a:t>Este tipo de vinculación tiene como beneficio un costo más competitivo para las armadoras, así como exportaciones indirectas para las pymes mexicanas</a:t>
            </a:r>
            <a:r>
              <a:rPr lang="es-MX" baseline="0" dirty="0" smtClean="0">
                <a:effectLst/>
              </a:rPr>
              <a:t> y nuevas oportunidades de inversión para las empresas extranjeras. </a:t>
            </a:r>
          </a:p>
          <a:p>
            <a:pPr marL="165269" indent="-165269">
              <a:buFont typeface="Arial" pitchFamily="34" charset="0"/>
              <a:buChar char="•"/>
            </a:pPr>
            <a:r>
              <a:rPr lang="es-MX" baseline="0" dirty="0" smtClean="0">
                <a:effectLst/>
              </a:rPr>
              <a:t>En este sentido, tenemos oportunidades ya identificadas, con nombre y apellido, en distintos sectores. </a:t>
            </a:r>
          </a:p>
          <a:p>
            <a:pPr marL="165269" indent="-165269">
              <a:buFont typeface="Arial" pitchFamily="34" charset="0"/>
              <a:buChar char="•"/>
            </a:pPr>
            <a:r>
              <a:rPr lang="es-MX" baseline="0" dirty="0" smtClean="0">
                <a:effectLst/>
              </a:rPr>
              <a:t>Como pueden ver en la lámina, tenemos más de 20 empresas del sector automotriz con solicitudes en 10 procesos principalmente, como troquelado y estampado, fundición, forja y maquinado, entre otros. </a:t>
            </a:r>
          </a:p>
          <a:p>
            <a:pPr marL="165269" indent="-165269">
              <a:buFont typeface="Arial" pitchFamily="34" charset="0"/>
              <a:buChar char="•"/>
            </a:pPr>
            <a:r>
              <a:rPr lang="es-MX" baseline="0" dirty="0" smtClean="0">
                <a:effectLst/>
              </a:rPr>
              <a:t>La oportunidad de mercado que hemos identificado en el sector automotriz suma más de 61 mil millones de dólares. </a:t>
            </a:r>
          </a:p>
          <a:p>
            <a:pPr marL="165269" indent="-165269">
              <a:buFont typeface="Arial" pitchFamily="34" charset="0"/>
              <a:buChar char="•"/>
            </a:pPr>
            <a:r>
              <a:rPr lang="es-MX" baseline="0" dirty="0" smtClean="0">
                <a:effectLst/>
              </a:rPr>
              <a:t>El die casting es el proceso mediante el cual se puede modelar geométricamente partes metálicas a través de moldes.</a:t>
            </a:r>
          </a:p>
          <a:p>
            <a:pPr marL="165269" indent="-165269">
              <a:buFont typeface="Arial" pitchFamily="34" charset="0"/>
              <a:buChar char="•"/>
            </a:pPr>
            <a:r>
              <a:rPr lang="es-MX" baseline="0" dirty="0" smtClean="0">
                <a:effectLst/>
              </a:rPr>
              <a:t>El troquelado y estampado son los procesos con los cuáles una lámina plana a ciertas transformaciones a fin de obtener una pieza geométrica determinada. El proceso se lleva a cabo con máquinas llamadas prensas.</a:t>
            </a:r>
            <a:endParaRPr lang="es-MX" dirty="0" smtClean="0">
              <a:effectLst/>
            </a:endParaRPr>
          </a:p>
        </p:txBody>
      </p:sp>
      <p:sp>
        <p:nvSpPr>
          <p:cNvPr id="4" name="3 Marcador de número de diapositiva"/>
          <p:cNvSpPr>
            <a:spLocks noGrp="1"/>
          </p:cNvSpPr>
          <p:nvPr>
            <p:ph type="sldNum" sz="quarter" idx="10"/>
          </p:nvPr>
        </p:nvSpPr>
        <p:spPr/>
        <p:txBody>
          <a:bodyPr/>
          <a:lstStyle/>
          <a:p>
            <a:fld id="{C15AE57C-E9C1-4DEE-A6C0-7693C2DD4F75}" type="slidenum">
              <a:rPr lang="es-ES" smtClean="0"/>
              <a:pPr/>
              <a:t>18</a:t>
            </a:fld>
            <a:endParaRPr lang="es-ES"/>
          </a:p>
        </p:txBody>
      </p:sp>
    </p:spTree>
    <p:extLst>
      <p:ext uri="{BB962C8B-B14F-4D97-AF65-F5344CB8AC3E}">
        <p14:creationId xmlns:p14="http://schemas.microsoft.com/office/powerpoint/2010/main" val="118696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Motivación:</a:t>
            </a:r>
          </a:p>
          <a:p>
            <a:r>
              <a:rPr lang="es-MX" dirty="0" smtClean="0"/>
              <a:t>Nunca antes se habían desarrollado tantas iniciativas en pro de la innovación por múltiples jugadores, públicos y privados. Si bien, persisten:</a:t>
            </a:r>
          </a:p>
          <a:p>
            <a:r>
              <a:rPr lang="es-MX" dirty="0" smtClean="0"/>
              <a:t>Esfuerzos sin una lógica integral de apoyo.</a:t>
            </a:r>
          </a:p>
          <a:p>
            <a:r>
              <a:rPr lang="es-MX" dirty="0" smtClean="0"/>
              <a:t>Incipiente comprensión de la innovación y su importancia en la economía, en diversos estratos de la sociedad.</a:t>
            </a:r>
          </a:p>
          <a:p>
            <a:r>
              <a:rPr lang="es-MX" dirty="0" smtClean="0"/>
              <a:t>Actores que se consideran excluidos o desconocen las acciones realizadas. </a:t>
            </a:r>
          </a:p>
          <a:p>
            <a:endParaRPr lang="es-MX" dirty="0" smtClean="0"/>
          </a:p>
          <a:p>
            <a:r>
              <a:rPr lang="es-MX" dirty="0" smtClean="0"/>
              <a:t>Propuesta general:</a:t>
            </a:r>
          </a:p>
          <a:p>
            <a:r>
              <a:rPr lang="es-MX" dirty="0" smtClean="0"/>
              <a:t>ENTENDIMIENTO COMÚN DEL TIPO DE INNOVACIÓN A FOMENTAR: Trabajar desde el punto de vista básico del entendimiento de la innovación, considerando todos sus tipos y grados, así como las diferencias sectoriales y  regionales.</a:t>
            </a:r>
          </a:p>
          <a:p>
            <a:r>
              <a:rPr lang="es-MX" dirty="0" smtClean="0"/>
              <a:t>MARCO DE TRABAJO ÚNICO: Establecer un marco de trabajo único con cinco objetivos rectores que integren, alineen y articulen  los  distintos  esfuerzos y distintos actores </a:t>
            </a:r>
          </a:p>
          <a:p>
            <a:pPr marL="0" lvl="1" algn="just"/>
            <a:r>
              <a:rPr lang="es-MX" sz="1800" b="1" dirty="0"/>
              <a:t>AVANZAR EN 6 INICIATIVAS CLAVE:</a:t>
            </a:r>
            <a:r>
              <a:rPr lang="es-MX" sz="1800" dirty="0"/>
              <a:t> Se proponen iniciativas que requieren del trabajo de más de un actor del ecosistema para tener impacto. Se propone que cada una sea encabezada por un líder junto con un grupo de  expertos (miembros del comité y/o externos) con el fin de tener entregables concretos para este 2014.</a:t>
            </a:r>
          </a:p>
          <a:p>
            <a:endParaRPr lang="es-MX" dirty="0"/>
          </a:p>
        </p:txBody>
      </p:sp>
      <p:sp>
        <p:nvSpPr>
          <p:cNvPr id="4" name="3 Marcador de número de diapositiva"/>
          <p:cNvSpPr>
            <a:spLocks noGrp="1"/>
          </p:cNvSpPr>
          <p:nvPr>
            <p:ph type="sldNum" sz="quarter" idx="10"/>
          </p:nvPr>
        </p:nvSpPr>
        <p:spPr/>
        <p:txBody>
          <a:bodyPr/>
          <a:lstStyle/>
          <a:p>
            <a:fld id="{F6925C79-CB13-4FA3-A454-C2C5E4D18E84}" type="slidenum">
              <a:rPr lang="es-ES" smtClean="0"/>
              <a:pPr/>
              <a:t>22</a:t>
            </a:fld>
            <a:endParaRPr lang="es-ES"/>
          </a:p>
        </p:txBody>
      </p:sp>
    </p:spTree>
    <p:extLst>
      <p:ext uri="{BB962C8B-B14F-4D97-AF65-F5344CB8AC3E}">
        <p14:creationId xmlns:p14="http://schemas.microsoft.com/office/powerpoint/2010/main" val="388505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33388" y="709613"/>
            <a:ext cx="6311900" cy="3549650"/>
          </a:xfrm>
        </p:spPr>
      </p:sp>
      <p:sp>
        <p:nvSpPr>
          <p:cNvPr id="3" name="2 Marcador de notas"/>
          <p:cNvSpPr>
            <a:spLocks noGrp="1"/>
          </p:cNvSpPr>
          <p:nvPr>
            <p:ph type="body" idx="1"/>
          </p:nvPr>
        </p:nvSpPr>
        <p:spPr/>
        <p:txBody>
          <a:bodyPr/>
          <a:lstStyle/>
          <a:p>
            <a:pPr algn="just"/>
            <a:endParaRPr lang="es-MX" dirty="0"/>
          </a:p>
        </p:txBody>
      </p:sp>
      <p:sp>
        <p:nvSpPr>
          <p:cNvPr id="4" name="3 Marcador de número de diapositiva"/>
          <p:cNvSpPr>
            <a:spLocks noGrp="1"/>
          </p:cNvSpPr>
          <p:nvPr>
            <p:ph type="sldNum" sz="quarter" idx="10"/>
          </p:nvPr>
        </p:nvSpPr>
        <p:spPr/>
        <p:txBody>
          <a:bodyPr/>
          <a:lstStyle/>
          <a:p>
            <a:fld id="{F9FC0551-C768-46D1-A732-FA93AF651C67}" type="slidenum">
              <a:rPr lang="es-MX" smtClean="0">
                <a:solidFill>
                  <a:prstClr val="black"/>
                </a:solidFill>
              </a:rPr>
              <a:pPr/>
              <a:t>31</a:t>
            </a:fld>
            <a:endParaRPr lang="es-MX" dirty="0">
              <a:solidFill>
                <a:prstClr val="black"/>
              </a:solidFill>
            </a:endParaRPr>
          </a:p>
        </p:txBody>
      </p:sp>
    </p:spTree>
    <p:extLst>
      <p:ext uri="{BB962C8B-B14F-4D97-AF65-F5344CB8AC3E}">
        <p14:creationId xmlns:p14="http://schemas.microsoft.com/office/powerpoint/2010/main" val="150798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33388" y="709613"/>
            <a:ext cx="6311900" cy="3549650"/>
          </a:xfrm>
        </p:spPr>
      </p:sp>
      <p:sp>
        <p:nvSpPr>
          <p:cNvPr id="3" name="2 Marcador de notas"/>
          <p:cNvSpPr>
            <a:spLocks noGrp="1"/>
          </p:cNvSpPr>
          <p:nvPr>
            <p:ph type="body" idx="1"/>
          </p:nvPr>
        </p:nvSpPr>
        <p:spPr/>
        <p:txBody>
          <a:bodyPr/>
          <a:lstStyle/>
          <a:p>
            <a:pPr algn="just"/>
            <a:endParaRPr lang="es-MX" dirty="0"/>
          </a:p>
        </p:txBody>
      </p:sp>
      <p:sp>
        <p:nvSpPr>
          <p:cNvPr id="4" name="3 Marcador de número de diapositiva"/>
          <p:cNvSpPr>
            <a:spLocks noGrp="1"/>
          </p:cNvSpPr>
          <p:nvPr>
            <p:ph type="sldNum" sz="quarter" idx="10"/>
          </p:nvPr>
        </p:nvSpPr>
        <p:spPr/>
        <p:txBody>
          <a:bodyPr/>
          <a:lstStyle/>
          <a:p>
            <a:fld id="{F9FC0551-C768-46D1-A732-FA93AF651C67}" type="slidenum">
              <a:rPr lang="es-MX" smtClean="0">
                <a:solidFill>
                  <a:prstClr val="black"/>
                </a:solidFill>
              </a:rPr>
              <a:pPr/>
              <a:t>33</a:t>
            </a:fld>
            <a:endParaRPr lang="es-MX" dirty="0">
              <a:solidFill>
                <a:prstClr val="black"/>
              </a:solidFill>
            </a:endParaRPr>
          </a:p>
        </p:txBody>
      </p:sp>
    </p:spTree>
    <p:extLst>
      <p:ext uri="{BB962C8B-B14F-4D97-AF65-F5344CB8AC3E}">
        <p14:creationId xmlns:p14="http://schemas.microsoft.com/office/powerpoint/2010/main" val="282059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33388" y="709613"/>
            <a:ext cx="6311900" cy="3549650"/>
          </a:xfrm>
        </p:spPr>
      </p:sp>
      <p:sp>
        <p:nvSpPr>
          <p:cNvPr id="3" name="2 Marcador de notas"/>
          <p:cNvSpPr>
            <a:spLocks noGrp="1"/>
          </p:cNvSpPr>
          <p:nvPr>
            <p:ph type="body" idx="1"/>
          </p:nvPr>
        </p:nvSpPr>
        <p:spPr/>
        <p:txBody>
          <a:bodyPr/>
          <a:lstStyle/>
          <a:p>
            <a:pPr algn="just"/>
            <a:endParaRPr lang="es-MX" dirty="0"/>
          </a:p>
        </p:txBody>
      </p:sp>
      <p:sp>
        <p:nvSpPr>
          <p:cNvPr id="4" name="3 Marcador de número de diapositiva"/>
          <p:cNvSpPr>
            <a:spLocks noGrp="1"/>
          </p:cNvSpPr>
          <p:nvPr>
            <p:ph type="sldNum" sz="quarter" idx="10"/>
          </p:nvPr>
        </p:nvSpPr>
        <p:spPr/>
        <p:txBody>
          <a:bodyPr/>
          <a:lstStyle/>
          <a:p>
            <a:fld id="{F9FC0551-C768-46D1-A732-FA93AF651C67}" type="slidenum">
              <a:rPr lang="es-MX" smtClean="0">
                <a:solidFill>
                  <a:prstClr val="black"/>
                </a:solidFill>
              </a:rPr>
              <a:pPr/>
              <a:t>34</a:t>
            </a:fld>
            <a:endParaRPr lang="es-MX" dirty="0">
              <a:solidFill>
                <a:prstClr val="black"/>
              </a:solidFill>
            </a:endParaRPr>
          </a:p>
        </p:txBody>
      </p:sp>
    </p:spTree>
    <p:extLst>
      <p:ext uri="{BB962C8B-B14F-4D97-AF65-F5344CB8AC3E}">
        <p14:creationId xmlns:p14="http://schemas.microsoft.com/office/powerpoint/2010/main" val="223012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33388" y="709613"/>
            <a:ext cx="6311900" cy="3549650"/>
          </a:xfrm>
        </p:spPr>
      </p:sp>
      <p:sp>
        <p:nvSpPr>
          <p:cNvPr id="3" name="2 Marcador de notas"/>
          <p:cNvSpPr>
            <a:spLocks noGrp="1"/>
          </p:cNvSpPr>
          <p:nvPr>
            <p:ph type="body" idx="1"/>
          </p:nvPr>
        </p:nvSpPr>
        <p:spPr/>
        <p:txBody>
          <a:bodyPr/>
          <a:lstStyle/>
          <a:p>
            <a:pPr algn="just"/>
            <a:endParaRPr lang="es-MX" dirty="0"/>
          </a:p>
        </p:txBody>
      </p:sp>
      <p:sp>
        <p:nvSpPr>
          <p:cNvPr id="4" name="3 Marcador de número de diapositiva"/>
          <p:cNvSpPr>
            <a:spLocks noGrp="1"/>
          </p:cNvSpPr>
          <p:nvPr>
            <p:ph type="sldNum" sz="quarter" idx="10"/>
          </p:nvPr>
        </p:nvSpPr>
        <p:spPr/>
        <p:txBody>
          <a:bodyPr/>
          <a:lstStyle/>
          <a:p>
            <a:fld id="{F9FC0551-C768-46D1-A732-FA93AF651C67}" type="slidenum">
              <a:rPr lang="es-MX" smtClean="0">
                <a:solidFill>
                  <a:prstClr val="black"/>
                </a:solidFill>
              </a:rPr>
              <a:pPr/>
              <a:t>35</a:t>
            </a:fld>
            <a:endParaRPr lang="es-MX" dirty="0">
              <a:solidFill>
                <a:prstClr val="black"/>
              </a:solidFill>
            </a:endParaRPr>
          </a:p>
        </p:txBody>
      </p:sp>
    </p:spTree>
    <p:extLst>
      <p:ext uri="{BB962C8B-B14F-4D97-AF65-F5344CB8AC3E}">
        <p14:creationId xmlns:p14="http://schemas.microsoft.com/office/powerpoint/2010/main" val="325514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1155463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3401418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37165390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En blanco">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6" name="Rectangle 6"/>
          <p:cNvSpPr>
            <a:spLocks noGrp="1"/>
          </p:cNvSpPr>
          <p:nvPr>
            <p:ph type="dt" sz="half" idx="10"/>
          </p:nvPr>
        </p:nvSpPr>
        <p:spPr/>
        <p:txBody>
          <a:bodyPr/>
          <a:lstStyle>
            <a:extLst/>
          </a:lstStyle>
          <a:p>
            <a:pPr algn="r"/>
            <a:fld id="{73B9D0E9-7F95-4423-9114-95494EF8154E}" type="datetime1">
              <a:rPr lang="es-MX"/>
              <a:pPr algn="r"/>
              <a:t>07/09/2016</a:t>
            </a:fld>
            <a:endParaRPr kumimoji="0" lang="es-ES"/>
          </a:p>
        </p:txBody>
      </p:sp>
      <p:sp>
        <p:nvSpPr>
          <p:cNvPr id="8" name="Rectangle 8"/>
          <p:cNvSpPr>
            <a:spLocks noGrp="1"/>
          </p:cNvSpPr>
          <p:nvPr>
            <p:ph type="sldNum" sz="quarter" idx="11"/>
          </p:nvPr>
        </p:nvSpPr>
        <p:spPr/>
        <p:txBody>
          <a:bodyPr/>
          <a:lstStyle>
            <a:extLst/>
          </a:lstStyle>
          <a:p>
            <a:pPr algn="r"/>
            <a:fld id="{256D3EEF-DE4E-429D-8EC4-DDC531AFF587}" type="slidenum">
              <a:rPr kumimoji="0" lang="es-ES" sz="1000"/>
              <a:pPr algn="r"/>
              <a:t>‹Nº›</a:t>
            </a:fld>
            <a:endParaRPr kumimoji="0" lang="es-ES"/>
          </a:p>
        </p:txBody>
      </p:sp>
      <p:sp>
        <p:nvSpPr>
          <p:cNvPr id="9" name="Rectangle 9"/>
          <p:cNvSpPr>
            <a:spLocks noGrp="1"/>
          </p:cNvSpPr>
          <p:nvPr>
            <p:ph type="ftr" sz="quarter" idx="12"/>
          </p:nvPr>
        </p:nvSpPr>
        <p:spPr/>
        <p:txBody>
          <a:bodyPr/>
          <a:lstStyle>
            <a:extLst/>
          </a:lstStyle>
          <a:p>
            <a:endParaRPr kumimoji="0" lang="es-ES"/>
          </a:p>
        </p:txBody>
      </p:sp>
    </p:spTree>
    <p:extLst>
      <p:ext uri="{BB962C8B-B14F-4D97-AF65-F5344CB8AC3E}">
        <p14:creationId xmlns:p14="http://schemas.microsoft.com/office/powerpoint/2010/main" val="4149514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8" y="4364658"/>
            <a:ext cx="1819207" cy="780167"/>
          </a:xfrm>
          <a:prstGeom prst="rect">
            <a:avLst/>
          </a:prstGeom>
        </p:spPr>
      </p:pic>
      <p:sp>
        <p:nvSpPr>
          <p:cNvPr id="8" name="Rectángulo 5"/>
          <p:cNvSpPr/>
          <p:nvPr userDrawn="1"/>
        </p:nvSpPr>
        <p:spPr>
          <a:xfrm>
            <a:off x="-356" y="6330462"/>
            <a:ext cx="12192000" cy="527538"/>
          </a:xfrm>
          <a:prstGeom prst="rect">
            <a:avLst/>
          </a:prstGeom>
          <a:solidFill>
            <a:srgbClr val="8C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9" name="Imagen 7"/>
          <p:cNvPicPr>
            <a:picLocks noChangeAspect="1"/>
          </p:cNvPicPr>
          <p:nvPr userDrawn="1"/>
        </p:nvPicPr>
        <p:blipFill rotWithShape="1">
          <a:blip r:embed="rId3"/>
          <a:srcRect l="55790" t="61477" r="29599" b="12341"/>
          <a:stretch/>
        </p:blipFill>
        <p:spPr>
          <a:xfrm>
            <a:off x="-153592" y="76420"/>
            <a:ext cx="2156444" cy="2481943"/>
          </a:xfrm>
          <a:prstGeom prst="rect">
            <a:avLst/>
          </a:prstGeom>
        </p:spPr>
      </p:pic>
      <p:cxnSp>
        <p:nvCxnSpPr>
          <p:cNvPr id="10" name="Conector recto 11"/>
          <p:cNvCxnSpPr/>
          <p:nvPr userDrawn="1"/>
        </p:nvCxnSpPr>
        <p:spPr>
          <a:xfrm>
            <a:off x="1873306" y="-17585"/>
            <a:ext cx="0" cy="6858000"/>
          </a:xfrm>
          <a:prstGeom prst="line">
            <a:avLst/>
          </a:prstGeom>
          <a:ln w="76200">
            <a:solidFill>
              <a:srgbClr val="8CD6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999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26405380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1312963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3862304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8029892" cy="1325563"/>
          </a:xfrm>
        </p:spPr>
        <p:txBody>
          <a:bodyPr/>
          <a:lstStyle>
            <a:lvl1pPr>
              <a:defRPr sz="3200"/>
            </a:lvl1pPr>
          </a:lstStyle>
          <a:p>
            <a:r>
              <a:rPr lang="es-ES" dirty="0" smtClean="0"/>
              <a:t>Haga clic para modificar el estilo de título del patrón</a:t>
            </a:r>
            <a:endParaRPr lang="es-MX"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32321916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406872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430872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1600" y="1405890"/>
            <a:ext cx="6172200" cy="44630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39937271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1291590"/>
            <a:ext cx="6172200" cy="4569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4F6A10C-EAC0-437E-B889-5443C21B3BDA}" type="datetimeFigureOut">
              <a:rPr lang="es-MX" smtClean="0"/>
              <a:pPr/>
              <a:t>07/09/2016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66EEDD7-EFF5-4809-9A7E-89E6A90FA6FD}" type="slidenum">
              <a:rPr lang="es-MX" smtClean="0"/>
              <a:pPr/>
              <a:t>‹Nº›</a:t>
            </a:fld>
            <a:endParaRPr lang="es-MX"/>
          </a:p>
        </p:txBody>
      </p:sp>
    </p:spTree>
    <p:extLst>
      <p:ext uri="{BB962C8B-B14F-4D97-AF65-F5344CB8AC3E}">
        <p14:creationId xmlns:p14="http://schemas.microsoft.com/office/powerpoint/2010/main" val="1483900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7689290" cy="914195"/>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Marcador de texto 2"/>
          <p:cNvSpPr>
            <a:spLocks noGrp="1"/>
          </p:cNvSpPr>
          <p:nvPr>
            <p:ph type="body" idx="1"/>
          </p:nvPr>
        </p:nvSpPr>
        <p:spPr>
          <a:xfrm>
            <a:off x="838200" y="1521573"/>
            <a:ext cx="10515600" cy="4655390"/>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6A10C-EAC0-437E-B889-5443C21B3BDA}" type="datetimeFigureOut">
              <a:rPr lang="es-MX" smtClean="0"/>
              <a:pPr/>
              <a:t>07/09/2016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EEDD7-EFF5-4809-9A7E-89E6A90FA6FD}" type="slidenum">
              <a:rPr lang="es-MX" smtClean="0"/>
              <a:pPr/>
              <a:t>‹Nº›</a:t>
            </a:fld>
            <a:endParaRPr lang="es-MX"/>
          </a:p>
        </p:txBody>
      </p:sp>
      <p:pic>
        <p:nvPicPr>
          <p:cNvPr id="7" name="Picture 13" descr="sub-ic_logo-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527490" y="607378"/>
            <a:ext cx="3536537" cy="671942"/>
          </a:xfrm>
          <a:prstGeom prst="rect">
            <a:avLst/>
          </a:prstGeom>
        </p:spPr>
      </p:pic>
    </p:spTree>
    <p:extLst>
      <p:ext uri="{BB962C8B-B14F-4D97-AF65-F5344CB8AC3E}">
        <p14:creationId xmlns:p14="http://schemas.microsoft.com/office/powerpoint/2010/main" val="268014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1.png"/><Relationship Id="rId4" Type="http://schemas.openxmlformats.org/officeDocument/2006/relationships/diagramQuickStyle" Target="../diagrams/quickStyle1.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iluminet.com/ciudad-inteligente-alumbrado-publico-telegestion-energia/" TargetMode="External"/><Relationship Id="rId5" Type="http://schemas.openxmlformats.org/officeDocument/2006/relationships/hyperlink" Target="http://www.clusterindustrial.com.mx/" TargetMode="External"/><Relationship Id="rId4" Type="http://schemas.openxmlformats.org/officeDocument/2006/relationships/hyperlink" Target="http://clusterindustrial.com.mx/crisis-en-la-industria-automotriz-un-desenlace-previsibl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satori3d.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hyperlink" Target="http://www.nanolic.unam.mx/sitio/que-es-la-nanotecnologia/"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datacenterdynamics.es/focus/archive/2015/10/arkoon-netasq-%E2%80%98protege%E2%80%99-schneider-electric-de-ciberataques" TargetMode="External"/><Relationship Id="rId13" Type="http://schemas.openxmlformats.org/officeDocument/2006/relationships/image" Target="../media/image35.jpeg"/><Relationship Id="rId3" Type="http://schemas.openxmlformats.org/officeDocument/2006/relationships/image" Target="../media/image33.jpeg"/><Relationship Id="rId7" Type="http://schemas.openxmlformats.org/officeDocument/2006/relationships/hyperlink" Target="http://www.cedicyt.ipn.mx/RevConversus/Paginas/RealidadAumentada.aspx" TargetMode="External"/><Relationship Id="rId12"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www.iluminet.com/ciudad-inteligente-alumbrado-publico-telegestion-energia/" TargetMode="External"/><Relationship Id="rId11" Type="http://schemas.openxmlformats.org/officeDocument/2006/relationships/hyperlink" Target="http://lametro.edu.ec/ejez/la-realidad-aumentada-herramienta-educacion/" TargetMode="External"/><Relationship Id="rId5" Type="http://schemas.openxmlformats.org/officeDocument/2006/relationships/hyperlink" Target="http://www.clusterindustrial.com.mx/" TargetMode="External"/><Relationship Id="rId10" Type="http://schemas.openxmlformats.org/officeDocument/2006/relationships/hyperlink" Target="http://blog.ness-ses.com/big-data-101-big-data-at-rest" TargetMode="External"/><Relationship Id="rId4" Type="http://schemas.openxmlformats.org/officeDocument/2006/relationships/hyperlink" Target="http://clusterindustrial.com.mx/crisis-en-la-industria-automotriz-un-desenlace-previsible/" TargetMode="External"/><Relationship Id="rId9" Type="http://schemas.openxmlformats.org/officeDocument/2006/relationships/hyperlink" Target="http://www.datacenterdynamics.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clusterindustrial.com.mx/crisis-en-la-industria-automotriz-un-desenlace-previsibl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hyperlink" Target="http://www.iluminet.com/ciudad-inteligente-alumbrado-publico-telegestion-energia/" TargetMode="External"/><Relationship Id="rId4" Type="http://schemas.openxmlformats.org/officeDocument/2006/relationships/hyperlink" Target="http://www.clusterindustrial.com.m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9.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hyperlink" Target="mailto:martha.pena@econom&#237;a.gob.mx"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2426" y="2731624"/>
            <a:ext cx="9144000" cy="1854779"/>
          </a:xfrm>
        </p:spPr>
        <p:txBody>
          <a:bodyPr/>
          <a:lstStyle/>
          <a:p>
            <a:r>
              <a:rPr lang="es-ES" sz="5400" dirty="0" smtClean="0"/>
              <a:t>Política Intersectorial </a:t>
            </a:r>
            <a:br>
              <a:rPr lang="es-ES" sz="5400" dirty="0" smtClean="0"/>
            </a:br>
            <a:r>
              <a:rPr lang="es-ES" sz="5400" dirty="0" smtClean="0"/>
              <a:t>para la Innovación</a:t>
            </a:r>
            <a:endParaRPr lang="es-MX" sz="5400" dirty="0"/>
          </a:p>
        </p:txBody>
      </p:sp>
      <p:pic>
        <p:nvPicPr>
          <p:cNvPr id="4" name="Picture 3" descr="sub-ic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349" y="339144"/>
            <a:ext cx="8244408" cy="1566438"/>
          </a:xfrm>
          <a:prstGeom prst="rect">
            <a:avLst/>
          </a:prstGeom>
        </p:spPr>
      </p:pic>
      <p:sp>
        <p:nvSpPr>
          <p:cNvPr id="3" name="Rectángulo 2"/>
          <p:cNvSpPr/>
          <p:nvPr/>
        </p:nvSpPr>
        <p:spPr>
          <a:xfrm>
            <a:off x="10029757" y="339144"/>
            <a:ext cx="1950040" cy="104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5967752" y="5591944"/>
            <a:ext cx="6146234" cy="1200329"/>
          </a:xfrm>
          <a:prstGeom prst="rect">
            <a:avLst/>
          </a:prstGeom>
          <a:noFill/>
        </p:spPr>
        <p:txBody>
          <a:bodyPr wrap="none" rtlCol="0">
            <a:spAutoFit/>
          </a:bodyPr>
          <a:lstStyle/>
          <a:p>
            <a:r>
              <a:rPr lang="es-MX" sz="2400" dirty="0" smtClean="0"/>
              <a:t>Dr. Raúl E. Rendón Montemayor</a:t>
            </a:r>
          </a:p>
          <a:p>
            <a:r>
              <a:rPr lang="es-ES" sz="2400" dirty="0" smtClean="0"/>
              <a:t>Director General de Innovación, Servicios y</a:t>
            </a:r>
          </a:p>
          <a:p>
            <a:r>
              <a:rPr lang="es-ES" sz="2400" dirty="0" smtClean="0"/>
              <a:t>Comercio Interior</a:t>
            </a:r>
            <a:endParaRPr lang="es-MX" sz="2400" dirty="0" smtClean="0"/>
          </a:p>
        </p:txBody>
      </p:sp>
      <p:sp>
        <p:nvSpPr>
          <p:cNvPr id="6" name="CuadroTexto 5"/>
          <p:cNvSpPr txBox="1"/>
          <p:nvPr/>
        </p:nvSpPr>
        <p:spPr>
          <a:xfrm>
            <a:off x="717630" y="6250329"/>
            <a:ext cx="2816797" cy="369332"/>
          </a:xfrm>
          <a:prstGeom prst="rect">
            <a:avLst/>
          </a:prstGeom>
          <a:noFill/>
        </p:spPr>
        <p:txBody>
          <a:bodyPr wrap="none" rtlCol="0">
            <a:spAutoFit/>
          </a:bodyPr>
          <a:lstStyle/>
          <a:p>
            <a:r>
              <a:rPr lang="es-MX" dirty="0" smtClean="0"/>
              <a:t>7 de septiembre de 2016</a:t>
            </a:r>
            <a:endParaRPr lang="es-MX" dirty="0"/>
          </a:p>
        </p:txBody>
      </p:sp>
    </p:spTree>
    <p:extLst>
      <p:ext uri="{BB962C8B-B14F-4D97-AF65-F5344CB8AC3E}">
        <p14:creationId xmlns:p14="http://schemas.microsoft.com/office/powerpoint/2010/main" val="4284293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3774" y="400400"/>
            <a:ext cx="8002506" cy="615600"/>
          </a:xfrm>
        </p:spPr>
        <p:txBody>
          <a:bodyPr>
            <a:noAutofit/>
          </a:bodyPr>
          <a:lstStyle/>
          <a:p>
            <a:r>
              <a:rPr lang="es-MX" sz="2800" b="1" dirty="0">
                <a:solidFill>
                  <a:schemeClr val="accent4">
                    <a:lumMod val="75000"/>
                  </a:schemeClr>
                </a:solidFill>
                <a:latin typeface="Century Gothic" panose="020B0502020202020204" pitchFamily="34" charset="0"/>
              </a:rPr>
              <a:t>Innovación como elemento estratégico </a:t>
            </a:r>
            <a:br>
              <a:rPr lang="es-MX" sz="2800" b="1" dirty="0">
                <a:solidFill>
                  <a:schemeClr val="accent4">
                    <a:lumMod val="75000"/>
                  </a:schemeClr>
                </a:solidFill>
                <a:latin typeface="Century Gothic" panose="020B0502020202020204" pitchFamily="34" charset="0"/>
              </a:rPr>
            </a:br>
            <a:r>
              <a:rPr lang="es-MX" sz="2800" b="1" dirty="0">
                <a:solidFill>
                  <a:schemeClr val="accent4">
                    <a:lumMod val="75000"/>
                  </a:schemeClr>
                </a:solidFill>
                <a:latin typeface="Century Gothic" panose="020B0502020202020204" pitchFamily="34" charset="0"/>
              </a:rPr>
              <a:t>en el PND 2013-2018</a:t>
            </a:r>
          </a:p>
        </p:txBody>
      </p:sp>
      <p:sp>
        <p:nvSpPr>
          <p:cNvPr id="3" name="2 Marcador de contenido"/>
          <p:cNvSpPr>
            <a:spLocks noGrp="1"/>
          </p:cNvSpPr>
          <p:nvPr>
            <p:ph idx="1"/>
          </p:nvPr>
        </p:nvSpPr>
        <p:spPr>
          <a:xfrm>
            <a:off x="413358" y="1382266"/>
            <a:ext cx="10747331" cy="5031831"/>
          </a:xfrm>
        </p:spPr>
        <p:txBody>
          <a:bodyPr>
            <a:normAutofit/>
          </a:bodyPr>
          <a:lstStyle/>
          <a:p>
            <a:pPr marL="0" indent="0" algn="just">
              <a:lnSpc>
                <a:spcPct val="110000"/>
              </a:lnSpc>
              <a:spcBef>
                <a:spcPts val="1200"/>
              </a:spcBef>
              <a:buSzPct val="150000"/>
              <a:buNone/>
              <a:defRPr/>
            </a:pPr>
            <a:r>
              <a:rPr lang="es-ES_tradnl" sz="2200" dirty="0">
                <a:solidFill>
                  <a:sysClr val="windowText" lastClr="000000"/>
                </a:solidFill>
                <a:latin typeface="Century Gothic" panose="020B0502020202020204" pitchFamily="34" charset="0"/>
              </a:rPr>
              <a:t>El Gobierno Federal reconoció el </a:t>
            </a:r>
            <a:r>
              <a:rPr lang="es-ES_tradnl" sz="2200" b="1" u="sng" dirty="0">
                <a:solidFill>
                  <a:schemeClr val="accent4">
                    <a:lumMod val="75000"/>
                  </a:schemeClr>
                </a:solidFill>
                <a:latin typeface="Century Gothic" panose="020B0502020202020204" pitchFamily="34" charset="0"/>
              </a:rPr>
              <a:t>carácter estratégico</a:t>
            </a:r>
            <a:r>
              <a:rPr lang="es-ES_tradnl" sz="2200" b="1" u="sng" dirty="0">
                <a:solidFill>
                  <a:schemeClr val="tx2">
                    <a:lumMod val="50000"/>
                    <a:lumOff val="50000"/>
                  </a:schemeClr>
                </a:solidFill>
                <a:latin typeface="Century Gothic" panose="020B0502020202020204" pitchFamily="34" charset="0"/>
              </a:rPr>
              <a:t> </a:t>
            </a:r>
            <a:r>
              <a:rPr lang="es-ES_tradnl" sz="2200" dirty="0">
                <a:solidFill>
                  <a:sysClr val="windowText" lastClr="000000"/>
                </a:solidFill>
                <a:latin typeface="Century Gothic" panose="020B0502020202020204" pitchFamily="34" charset="0"/>
              </a:rPr>
              <a:t>de la innovación para el </a:t>
            </a:r>
            <a:r>
              <a:rPr lang="es-ES_tradnl" sz="2200" dirty="0">
                <a:latin typeface="Century Gothic" panose="020B0502020202020204" pitchFamily="34" charset="0"/>
              </a:rPr>
              <a:t>desarrollo económico del paí</a:t>
            </a:r>
            <a:r>
              <a:rPr lang="es-ES_tradnl" sz="2200" dirty="0">
                <a:solidFill>
                  <a:schemeClr val="accent4">
                    <a:lumMod val="75000"/>
                  </a:schemeClr>
                </a:solidFill>
                <a:latin typeface="Century Gothic" panose="020B0502020202020204" pitchFamily="34" charset="0"/>
              </a:rPr>
              <a:t>s </a:t>
            </a:r>
            <a:r>
              <a:rPr lang="es-ES_tradnl" sz="2200" dirty="0">
                <a:solidFill>
                  <a:sysClr val="windowText" lastClr="000000"/>
                </a:solidFill>
                <a:latin typeface="Century Gothic" panose="020B0502020202020204" pitchFamily="34" charset="0"/>
              </a:rPr>
              <a:t>y se comprometió a desarrollar una política integral para fortalecer la capacidad innovadora de nuestras empresas. </a:t>
            </a:r>
            <a:endParaRPr lang="es-ES_tradnl" sz="2200" dirty="0" smtClean="0">
              <a:solidFill>
                <a:sysClr val="windowText" lastClr="000000"/>
              </a:solidFill>
              <a:latin typeface="Century Gothic" panose="020B0502020202020204" pitchFamily="34" charset="0"/>
            </a:endParaRPr>
          </a:p>
          <a:p>
            <a:pPr marL="0" indent="0" algn="just">
              <a:spcBef>
                <a:spcPts val="1200"/>
              </a:spcBef>
              <a:buSzPct val="150000"/>
              <a:buNone/>
              <a:defRPr/>
            </a:pPr>
            <a:endParaRPr lang="es-MX" sz="2400" dirty="0">
              <a:solidFill>
                <a:sysClr val="windowText" lastClr="000000"/>
              </a:solidFill>
              <a:latin typeface="Century Gothic" panose="020B0502020202020204" pitchFamily="34" charset="0"/>
            </a:endParaRPr>
          </a:p>
          <a:p>
            <a:pPr algn="just">
              <a:spcBef>
                <a:spcPts val="1200"/>
              </a:spcBef>
              <a:buSzPct val="150000"/>
              <a:defRPr/>
            </a:pPr>
            <a:endParaRPr lang="es-MX" dirty="0">
              <a:latin typeface="Century Gothic" panose="020B0502020202020204" pitchFamily="34" charset="0"/>
            </a:endParaRPr>
          </a:p>
        </p:txBody>
      </p:sp>
      <p:sp>
        <p:nvSpPr>
          <p:cNvPr id="8" name="3 Rectángulo"/>
          <p:cNvSpPr/>
          <p:nvPr/>
        </p:nvSpPr>
        <p:spPr>
          <a:xfrm>
            <a:off x="3301754" y="3222131"/>
            <a:ext cx="2088232" cy="1379842"/>
          </a:xfrm>
          <a:prstGeom prst="rect">
            <a:avLst/>
          </a:prstGeom>
          <a:solidFill>
            <a:schemeClr val="bg1"/>
          </a:solidFill>
          <a:ln>
            <a:solidFill>
              <a:srgbClr val="C00000"/>
            </a:solidFill>
          </a:ln>
          <a:effectLst>
            <a:outerShdw blurRad="50800" dist="38100" dir="2700000" sx="105000" sy="105000" algn="tl" rotWithShape="0">
              <a:prstClr val="black">
                <a:alpha val="37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u="sng" dirty="0" smtClean="0">
                <a:solidFill>
                  <a:schemeClr val="tx1">
                    <a:lumMod val="95000"/>
                    <a:lumOff val="5000"/>
                  </a:schemeClr>
                </a:solidFill>
                <a:ea typeface="Calibri"/>
                <a:cs typeface="Times New Roman"/>
              </a:rPr>
              <a:t>Estrategia 3.5.1. </a:t>
            </a:r>
            <a:r>
              <a:rPr lang="es-MX" sz="1600" dirty="0" smtClean="0">
                <a:solidFill>
                  <a:schemeClr val="tx1">
                    <a:lumMod val="95000"/>
                    <a:lumOff val="5000"/>
                  </a:schemeClr>
                </a:solidFill>
                <a:ea typeface="Calibri"/>
                <a:cs typeface="Times New Roman"/>
              </a:rPr>
              <a:t>Incrementar a 1% el Gasto en Investigación y Desarrollo como % del PIB</a:t>
            </a:r>
            <a:endParaRPr lang="es-MX" sz="1600" dirty="0">
              <a:solidFill>
                <a:schemeClr val="tx1">
                  <a:lumMod val="95000"/>
                  <a:lumOff val="5000"/>
                </a:schemeClr>
              </a:solidFill>
            </a:endParaRPr>
          </a:p>
        </p:txBody>
      </p:sp>
      <p:sp>
        <p:nvSpPr>
          <p:cNvPr id="9" name="4 Rectángulo"/>
          <p:cNvSpPr/>
          <p:nvPr/>
        </p:nvSpPr>
        <p:spPr>
          <a:xfrm>
            <a:off x="5844841" y="3222130"/>
            <a:ext cx="2088232" cy="1379841"/>
          </a:xfrm>
          <a:prstGeom prst="rect">
            <a:avLst/>
          </a:prstGeom>
          <a:solidFill>
            <a:schemeClr val="bg1"/>
          </a:solidFill>
          <a:ln>
            <a:solidFill>
              <a:srgbClr val="006600"/>
            </a:solidFill>
          </a:ln>
          <a:effectLst>
            <a:outerShdw blurRad="50800" dist="38100" dir="2700000" sx="105000" sy="105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b="1" u="sng" dirty="0" smtClean="0">
                <a:solidFill>
                  <a:schemeClr val="tx1">
                    <a:lumMod val="95000"/>
                    <a:lumOff val="5000"/>
                  </a:schemeClr>
                </a:solidFill>
                <a:ea typeface="Calibri"/>
                <a:cs typeface="Times New Roman"/>
              </a:rPr>
              <a:t>Estrategia 3.5.4 </a:t>
            </a:r>
            <a:endParaRPr lang="es-MX" sz="1600" u="sng" dirty="0" smtClean="0">
              <a:solidFill>
                <a:schemeClr val="tx1">
                  <a:lumMod val="95000"/>
                  <a:lumOff val="5000"/>
                </a:schemeClr>
              </a:solidFill>
            </a:endParaRPr>
          </a:p>
          <a:p>
            <a:pPr algn="ctr"/>
            <a:r>
              <a:rPr lang="es-MX" sz="1600" dirty="0" smtClean="0">
                <a:solidFill>
                  <a:schemeClr val="tx1">
                    <a:lumMod val="95000"/>
                    <a:lumOff val="5000"/>
                  </a:schemeClr>
                </a:solidFill>
              </a:rPr>
              <a:t>Fomentar la transferencia de conocimiento de la academia a la industria</a:t>
            </a:r>
            <a:endParaRPr lang="es-MX" sz="1600" dirty="0">
              <a:solidFill>
                <a:schemeClr val="tx1">
                  <a:lumMod val="95000"/>
                  <a:lumOff val="5000"/>
                </a:schemeClr>
              </a:solidFill>
            </a:endParaRPr>
          </a:p>
        </p:txBody>
      </p:sp>
      <p:sp>
        <p:nvSpPr>
          <p:cNvPr id="10" name="5 Rectángulo"/>
          <p:cNvSpPr/>
          <p:nvPr/>
        </p:nvSpPr>
        <p:spPr>
          <a:xfrm>
            <a:off x="8387928" y="3210225"/>
            <a:ext cx="2088232" cy="1399801"/>
          </a:xfrm>
          <a:prstGeom prst="rect">
            <a:avLst/>
          </a:prstGeom>
          <a:solidFill>
            <a:schemeClr val="bg1"/>
          </a:solidFill>
          <a:ln>
            <a:solidFill>
              <a:srgbClr val="C00000"/>
            </a:solidFill>
          </a:ln>
          <a:effectLst>
            <a:outerShdw blurRad="50800" dist="38100" dir="2700000" sx="105000" sy="105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b="1" u="sng" dirty="0" smtClean="0">
                <a:solidFill>
                  <a:schemeClr val="tx1">
                    <a:lumMod val="95000"/>
                    <a:lumOff val="5000"/>
                  </a:schemeClr>
                </a:solidFill>
                <a:ea typeface="Calibri"/>
                <a:cs typeface="Times New Roman"/>
              </a:rPr>
              <a:t>Estrategia3.5.3</a:t>
            </a:r>
            <a:r>
              <a:rPr lang="es-MX" sz="1600" b="1" dirty="0" smtClean="0">
                <a:solidFill>
                  <a:schemeClr val="tx1">
                    <a:lumMod val="95000"/>
                    <a:lumOff val="5000"/>
                  </a:schemeClr>
                </a:solidFill>
                <a:ea typeface="Calibri"/>
                <a:cs typeface="Times New Roman"/>
              </a:rPr>
              <a:t>.</a:t>
            </a:r>
            <a:r>
              <a:rPr lang="es-MX" sz="1600" dirty="0" smtClean="0">
                <a:solidFill>
                  <a:schemeClr val="tx1">
                    <a:lumMod val="95000"/>
                    <a:lumOff val="5000"/>
                  </a:schemeClr>
                </a:solidFill>
                <a:ea typeface="Calibri"/>
                <a:cs typeface="Times New Roman"/>
              </a:rPr>
              <a:t> Impulsar las vocaciones locales en CTI</a:t>
            </a:r>
            <a:endParaRPr lang="es-MX" sz="1600" dirty="0">
              <a:solidFill>
                <a:schemeClr val="tx1">
                  <a:lumMod val="95000"/>
                  <a:lumOff val="5000"/>
                </a:schemeClr>
              </a:solidFill>
            </a:endParaRPr>
          </a:p>
        </p:txBody>
      </p:sp>
      <p:sp>
        <p:nvSpPr>
          <p:cNvPr id="11" name="6 Rectángulo"/>
          <p:cNvSpPr/>
          <p:nvPr/>
        </p:nvSpPr>
        <p:spPr>
          <a:xfrm>
            <a:off x="3396646" y="4998454"/>
            <a:ext cx="2088232" cy="1389821"/>
          </a:xfrm>
          <a:prstGeom prst="rect">
            <a:avLst/>
          </a:prstGeom>
          <a:solidFill>
            <a:schemeClr val="bg1"/>
          </a:solidFill>
          <a:ln>
            <a:solidFill>
              <a:srgbClr val="006600"/>
            </a:solidFill>
          </a:ln>
          <a:effectLst>
            <a:outerShdw blurRad="50800" dist="38100" dir="2700000" sx="105000" sy="105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u="sng" dirty="0" smtClean="0">
                <a:solidFill>
                  <a:schemeClr val="tx1">
                    <a:lumMod val="95000"/>
                    <a:lumOff val="5000"/>
                  </a:schemeClr>
                </a:solidFill>
                <a:ea typeface="Calibri"/>
                <a:cs typeface="Times New Roman"/>
              </a:rPr>
              <a:t>Estrategia 4.2.4</a:t>
            </a:r>
            <a:r>
              <a:rPr lang="es-MX" sz="1600" u="sng" dirty="0" smtClean="0">
                <a:solidFill>
                  <a:schemeClr val="tx1">
                    <a:lumMod val="95000"/>
                    <a:lumOff val="5000"/>
                  </a:schemeClr>
                </a:solidFill>
                <a:ea typeface="Calibri"/>
                <a:cs typeface="Times New Roman"/>
              </a:rPr>
              <a:t>. </a:t>
            </a:r>
            <a:r>
              <a:rPr lang="es-MX" sz="1600" dirty="0" smtClean="0">
                <a:solidFill>
                  <a:schemeClr val="tx1">
                    <a:lumMod val="95000"/>
                    <a:lumOff val="5000"/>
                  </a:schemeClr>
                </a:solidFill>
                <a:ea typeface="Calibri"/>
                <a:cs typeface="Times New Roman"/>
              </a:rPr>
              <a:t>Incrementar el financiamiento para la innovación y el </a:t>
            </a:r>
            <a:r>
              <a:rPr lang="es-MX" sz="1600" dirty="0" err="1" smtClean="0">
                <a:solidFill>
                  <a:schemeClr val="tx1">
                    <a:lumMod val="95000"/>
                    <a:lumOff val="5000"/>
                  </a:schemeClr>
                </a:solidFill>
                <a:ea typeface="Calibri"/>
                <a:cs typeface="Times New Roman"/>
              </a:rPr>
              <a:t>patentamiento</a:t>
            </a:r>
            <a:endParaRPr lang="es-MX" sz="1600" dirty="0">
              <a:solidFill>
                <a:schemeClr val="tx1">
                  <a:lumMod val="95000"/>
                  <a:lumOff val="5000"/>
                </a:schemeClr>
              </a:solidFill>
            </a:endParaRPr>
          </a:p>
        </p:txBody>
      </p:sp>
      <p:sp>
        <p:nvSpPr>
          <p:cNvPr id="12" name="7 Rectángulo"/>
          <p:cNvSpPr/>
          <p:nvPr/>
        </p:nvSpPr>
        <p:spPr>
          <a:xfrm>
            <a:off x="5928291" y="4998453"/>
            <a:ext cx="2088232" cy="1389821"/>
          </a:xfrm>
          <a:prstGeom prst="rect">
            <a:avLst/>
          </a:prstGeom>
          <a:solidFill>
            <a:schemeClr val="bg1"/>
          </a:solidFill>
          <a:ln>
            <a:solidFill>
              <a:srgbClr val="C00000"/>
            </a:solidFill>
          </a:ln>
          <a:effectLst>
            <a:outerShdw blurRad="50800" dist="38100" dir="2700000" sx="105000" sy="105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sz="1600" b="1" u="sng" dirty="0" smtClean="0">
                <a:solidFill>
                  <a:schemeClr val="tx1">
                    <a:lumMod val="95000"/>
                    <a:lumOff val="5000"/>
                  </a:schemeClr>
                </a:solidFill>
                <a:ea typeface="Calibri"/>
                <a:cs typeface="Times New Roman"/>
              </a:rPr>
              <a:t>Estrategia 4.5.1</a:t>
            </a:r>
            <a:r>
              <a:rPr lang="es-MX" sz="1600" b="1" dirty="0" smtClean="0">
                <a:solidFill>
                  <a:schemeClr val="tx1">
                    <a:lumMod val="95000"/>
                    <a:lumOff val="5000"/>
                  </a:schemeClr>
                </a:solidFill>
                <a:ea typeface="Calibri"/>
                <a:cs typeface="Times New Roman"/>
              </a:rPr>
              <a:t>.</a:t>
            </a:r>
            <a:r>
              <a:rPr lang="es-MX" sz="1600" dirty="0" smtClean="0">
                <a:solidFill>
                  <a:schemeClr val="tx1">
                    <a:lumMod val="95000"/>
                    <a:lumOff val="5000"/>
                  </a:schemeClr>
                </a:solidFill>
                <a:ea typeface="Calibri"/>
                <a:cs typeface="Times New Roman"/>
              </a:rPr>
              <a:t> Impulsar el desarrollo y adopción de </a:t>
            </a:r>
            <a:r>
              <a:rPr lang="es-MX" sz="1600" dirty="0" err="1" smtClean="0">
                <a:solidFill>
                  <a:schemeClr val="tx1">
                    <a:lumMod val="95000"/>
                    <a:lumOff val="5000"/>
                  </a:schemeClr>
                </a:solidFill>
                <a:ea typeface="Calibri"/>
                <a:cs typeface="Times New Roman"/>
              </a:rPr>
              <a:t>TICs</a:t>
            </a:r>
            <a:endParaRPr lang="es-MX" sz="1600" dirty="0">
              <a:solidFill>
                <a:schemeClr val="tx1">
                  <a:lumMod val="95000"/>
                  <a:lumOff val="5000"/>
                </a:schemeClr>
              </a:solidFill>
            </a:endParaRPr>
          </a:p>
        </p:txBody>
      </p:sp>
      <p:sp>
        <p:nvSpPr>
          <p:cNvPr id="13" name="10 Rectángulo"/>
          <p:cNvSpPr/>
          <p:nvPr/>
        </p:nvSpPr>
        <p:spPr>
          <a:xfrm>
            <a:off x="8423932" y="4958269"/>
            <a:ext cx="2088232" cy="1423508"/>
          </a:xfrm>
          <a:prstGeom prst="rect">
            <a:avLst/>
          </a:prstGeom>
          <a:solidFill>
            <a:schemeClr val="bg1"/>
          </a:solidFill>
          <a:ln>
            <a:solidFill>
              <a:srgbClr val="006600"/>
            </a:solidFill>
          </a:ln>
          <a:effectLst>
            <a:outerShdw blurRad="50800" dist="38100" dir="2700000" sx="105000" sy="105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b="1" u="sng" dirty="0" smtClean="0">
                <a:solidFill>
                  <a:schemeClr val="tx1">
                    <a:lumMod val="95000"/>
                    <a:lumOff val="5000"/>
                  </a:schemeClr>
                </a:solidFill>
                <a:ea typeface="Calibri"/>
                <a:cs typeface="Times New Roman"/>
              </a:rPr>
              <a:t>Estrategia 4.2.4</a:t>
            </a:r>
            <a:r>
              <a:rPr lang="es-MX" sz="1600" u="sng" dirty="0" smtClean="0">
                <a:solidFill>
                  <a:schemeClr val="tx1">
                    <a:lumMod val="95000"/>
                    <a:lumOff val="5000"/>
                  </a:schemeClr>
                </a:solidFill>
                <a:ea typeface="Calibri"/>
                <a:cs typeface="Times New Roman"/>
              </a:rPr>
              <a:t>. </a:t>
            </a:r>
            <a:r>
              <a:rPr lang="es-MX" sz="1600" dirty="0" smtClean="0">
                <a:solidFill>
                  <a:schemeClr val="tx1">
                    <a:lumMod val="95000"/>
                    <a:lumOff val="5000"/>
                  </a:schemeClr>
                </a:solidFill>
                <a:ea typeface="Calibri"/>
                <a:cs typeface="Times New Roman"/>
              </a:rPr>
              <a:t>Impulsar la innovación a través de las compras de gobierno</a:t>
            </a:r>
          </a:p>
        </p:txBody>
      </p:sp>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71" r="9572" b="5188"/>
          <a:stretch/>
        </p:blipFill>
        <p:spPr bwMode="auto">
          <a:xfrm>
            <a:off x="613774" y="3755358"/>
            <a:ext cx="1694321" cy="1693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lecha a la derecha con muesca 14"/>
          <p:cNvSpPr/>
          <p:nvPr/>
        </p:nvSpPr>
        <p:spPr>
          <a:xfrm>
            <a:off x="2555310" y="4321479"/>
            <a:ext cx="563671" cy="513568"/>
          </a:xfrm>
          <a:prstGeom prst="notch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53566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39039" y="388676"/>
            <a:ext cx="7558591" cy="615600"/>
          </a:xfrm>
        </p:spPr>
        <p:txBody>
          <a:bodyPr>
            <a:noAutofit/>
          </a:bodyPr>
          <a:lstStyle/>
          <a:p>
            <a:r>
              <a:rPr lang="es-MX" sz="2800" b="1" dirty="0">
                <a:solidFill>
                  <a:schemeClr val="accent4">
                    <a:lumMod val="75000"/>
                  </a:schemeClr>
                </a:solidFill>
                <a:latin typeface="Century Gothic" panose="020B0502020202020204" pitchFamily="34" charset="0"/>
              </a:rPr>
              <a:t>Plan Nacional de Desarrollo 2013-2018</a:t>
            </a:r>
          </a:p>
        </p:txBody>
      </p:sp>
      <p:sp>
        <p:nvSpPr>
          <p:cNvPr id="4" name="3 Marcador de contenido"/>
          <p:cNvSpPr>
            <a:spLocks noGrp="1"/>
          </p:cNvSpPr>
          <p:nvPr>
            <p:ph idx="1"/>
          </p:nvPr>
        </p:nvSpPr>
        <p:spPr>
          <a:xfrm>
            <a:off x="1014608" y="5275317"/>
            <a:ext cx="10421655" cy="1885369"/>
          </a:xfrm>
        </p:spPr>
        <p:txBody>
          <a:bodyPr>
            <a:noAutofit/>
          </a:bodyPr>
          <a:lstStyle/>
          <a:p>
            <a:pPr>
              <a:spcBef>
                <a:spcPts val="1800"/>
              </a:spcBef>
              <a:spcAft>
                <a:spcPts val="1200"/>
              </a:spcAft>
            </a:pPr>
            <a:r>
              <a:rPr lang="es-MX" sz="2000" b="1" dirty="0">
                <a:latin typeface="Century Gothic" panose="020B0502020202020204" pitchFamily="34" charset="0"/>
              </a:rPr>
              <a:t>Objetivo 4.8. </a:t>
            </a:r>
            <a:r>
              <a:rPr lang="es-MX" sz="2000" dirty="0">
                <a:latin typeface="Century Gothic" panose="020B0502020202020204" pitchFamily="34" charset="0"/>
              </a:rPr>
              <a:t>Desarrollar los sectores estratégicos del país.</a:t>
            </a:r>
          </a:p>
          <a:p>
            <a:pPr lvl="1">
              <a:buFont typeface="Courier New" pitchFamily="49" charset="0"/>
              <a:buChar char="o"/>
            </a:pPr>
            <a:r>
              <a:rPr lang="es-MX" sz="2000" b="1" dirty="0">
                <a:latin typeface="Century Gothic" panose="020B0502020202020204" pitchFamily="34" charset="0"/>
              </a:rPr>
              <a:t> Estrategia 4.8.1. </a:t>
            </a:r>
            <a:r>
              <a:rPr lang="es-MX" sz="2000" dirty="0">
                <a:latin typeface="Century Gothic" panose="020B0502020202020204" pitchFamily="34" charset="0"/>
              </a:rPr>
              <a:t>Reactivar una </a:t>
            </a:r>
            <a:r>
              <a:rPr lang="es-MX" sz="2000" u="sng" dirty="0">
                <a:latin typeface="Century Gothic" panose="020B0502020202020204" pitchFamily="34" charset="0"/>
              </a:rPr>
              <a:t>política de fomento económico</a:t>
            </a:r>
            <a:r>
              <a:rPr lang="es-MX" sz="2000" dirty="0">
                <a:latin typeface="Century Gothic" panose="020B0502020202020204" pitchFamily="34" charset="0"/>
              </a:rPr>
              <a:t> enfocada en incrementar la productividad de los </a:t>
            </a:r>
            <a:r>
              <a:rPr lang="es-MX" sz="2000" u="sng" dirty="0">
                <a:latin typeface="Century Gothic" panose="020B0502020202020204" pitchFamily="34" charset="0"/>
              </a:rPr>
              <a:t>sectores dinámicos y tradicionales de la economía mexicana</a:t>
            </a:r>
            <a:r>
              <a:rPr lang="es-MX" sz="2000" dirty="0">
                <a:latin typeface="Century Gothic" panose="020B0502020202020204" pitchFamily="34" charset="0"/>
              </a:rPr>
              <a:t>, de manera regional y sectorialmente equilibrada.</a:t>
            </a:r>
          </a:p>
        </p:txBody>
      </p:sp>
      <p:sp>
        <p:nvSpPr>
          <p:cNvPr id="5" name="4 Rectángulo"/>
          <p:cNvSpPr/>
          <p:nvPr/>
        </p:nvSpPr>
        <p:spPr>
          <a:xfrm>
            <a:off x="2897593" y="2668964"/>
            <a:ext cx="1187451" cy="1818660"/>
          </a:xfrm>
          <a:prstGeom prst="rect">
            <a:avLst/>
          </a:prstGeom>
          <a:solidFill>
            <a:srgbClr val="D0E4BA"/>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tx1"/>
                </a:solidFill>
                <a:latin typeface="Century Gothic" panose="020B0502020202020204" pitchFamily="34" charset="0"/>
              </a:rPr>
              <a:t>México </a:t>
            </a:r>
          </a:p>
          <a:p>
            <a:pPr algn="ctr">
              <a:defRPr/>
            </a:pPr>
            <a:r>
              <a:rPr lang="es-MX" sz="1400" b="1" dirty="0">
                <a:solidFill>
                  <a:schemeClr val="tx1"/>
                </a:solidFill>
                <a:latin typeface="Century Gothic" panose="020B0502020202020204" pitchFamily="34" charset="0"/>
              </a:rPr>
              <a:t>en Paz</a:t>
            </a:r>
          </a:p>
        </p:txBody>
      </p:sp>
      <p:sp>
        <p:nvSpPr>
          <p:cNvPr id="6" name="5 Rectángulo"/>
          <p:cNvSpPr/>
          <p:nvPr/>
        </p:nvSpPr>
        <p:spPr>
          <a:xfrm>
            <a:off x="4191408" y="2668964"/>
            <a:ext cx="1189037" cy="1818660"/>
          </a:xfrm>
          <a:prstGeom prst="rect">
            <a:avLst/>
          </a:prstGeom>
          <a:solidFill>
            <a:srgbClr val="D0E4BA"/>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tx1"/>
                </a:solidFill>
                <a:latin typeface="Century Gothic" panose="020B0502020202020204" pitchFamily="34" charset="0"/>
              </a:rPr>
              <a:t>México Incluyente</a:t>
            </a:r>
          </a:p>
        </p:txBody>
      </p:sp>
      <p:sp>
        <p:nvSpPr>
          <p:cNvPr id="7" name="6 Rectángulo"/>
          <p:cNvSpPr/>
          <p:nvPr/>
        </p:nvSpPr>
        <p:spPr>
          <a:xfrm>
            <a:off x="5488393" y="2668964"/>
            <a:ext cx="1187451" cy="1818660"/>
          </a:xfrm>
          <a:prstGeom prst="rect">
            <a:avLst/>
          </a:prstGeom>
          <a:solidFill>
            <a:schemeClr val="accent4">
              <a:lumMod val="75000"/>
            </a:schemeClr>
          </a:solidFill>
          <a:ln w="12700">
            <a:solidFill>
              <a:srgbClr val="00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latin typeface="Century Gothic" panose="020B0502020202020204" pitchFamily="34" charset="0"/>
              </a:rPr>
              <a:t>México Próspero</a:t>
            </a:r>
          </a:p>
        </p:txBody>
      </p:sp>
      <p:sp>
        <p:nvSpPr>
          <p:cNvPr id="8" name="7 Rectángulo"/>
          <p:cNvSpPr/>
          <p:nvPr/>
        </p:nvSpPr>
        <p:spPr>
          <a:xfrm>
            <a:off x="6783795" y="2668964"/>
            <a:ext cx="1188000" cy="1818660"/>
          </a:xfrm>
          <a:prstGeom prst="rect">
            <a:avLst/>
          </a:prstGeom>
          <a:solidFill>
            <a:srgbClr val="D0E4BA"/>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tx1"/>
                </a:solidFill>
                <a:latin typeface="Century Gothic" panose="020B0502020202020204" pitchFamily="34" charset="0"/>
              </a:rPr>
              <a:t>México con Educación de Calidad para Todos</a:t>
            </a:r>
          </a:p>
        </p:txBody>
      </p:sp>
      <p:sp>
        <p:nvSpPr>
          <p:cNvPr id="9" name="8 Rectángulo"/>
          <p:cNvSpPr/>
          <p:nvPr/>
        </p:nvSpPr>
        <p:spPr>
          <a:xfrm>
            <a:off x="8069669" y="2668964"/>
            <a:ext cx="1188000" cy="1818660"/>
          </a:xfrm>
          <a:prstGeom prst="rect">
            <a:avLst/>
          </a:prstGeom>
          <a:solidFill>
            <a:srgbClr val="D0E4BA"/>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400" b="1" dirty="0">
                <a:solidFill>
                  <a:schemeClr val="tx1"/>
                </a:solidFill>
                <a:latin typeface="Century Gothic" panose="020B0502020202020204" pitchFamily="34" charset="0"/>
              </a:rPr>
              <a:t>México Actor con Responsabilidad Global</a:t>
            </a:r>
          </a:p>
        </p:txBody>
      </p:sp>
      <p:sp>
        <p:nvSpPr>
          <p:cNvPr id="10" name="9 CuadroTexto"/>
          <p:cNvSpPr txBox="1"/>
          <p:nvPr/>
        </p:nvSpPr>
        <p:spPr>
          <a:xfrm>
            <a:off x="579120" y="2978131"/>
            <a:ext cx="1991419" cy="923330"/>
          </a:xfrm>
          <a:prstGeom prst="rect">
            <a:avLst/>
          </a:prstGeom>
          <a:noFill/>
        </p:spPr>
        <p:txBody>
          <a:bodyPr wrap="square">
            <a:spAutoFit/>
          </a:bodyPr>
          <a:lstStyle/>
          <a:p>
            <a:pPr algn="ctr">
              <a:defRPr/>
            </a:pPr>
            <a:r>
              <a:rPr lang="es-MX" b="1" dirty="0">
                <a:latin typeface="Century Gothic" panose="020B0502020202020204" pitchFamily="34" charset="0"/>
              </a:rPr>
              <a:t>Cinco Ejes fundamentales de gobierno</a:t>
            </a:r>
          </a:p>
        </p:txBody>
      </p:sp>
      <p:sp>
        <p:nvSpPr>
          <p:cNvPr id="11" name="10 Abrir llave"/>
          <p:cNvSpPr/>
          <p:nvPr/>
        </p:nvSpPr>
        <p:spPr>
          <a:xfrm>
            <a:off x="2678490" y="2678491"/>
            <a:ext cx="210305" cy="180913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2400" b="1" dirty="0">
              <a:latin typeface="Calibri" panose="020F0502020204030204" pitchFamily="34" charset="0"/>
            </a:endParaRPr>
          </a:p>
        </p:txBody>
      </p:sp>
      <p:sp>
        <p:nvSpPr>
          <p:cNvPr id="12" name="11 Flecha abajo"/>
          <p:cNvSpPr/>
          <p:nvPr/>
        </p:nvSpPr>
        <p:spPr>
          <a:xfrm>
            <a:off x="5752675" y="4456316"/>
            <a:ext cx="648072" cy="504056"/>
          </a:xfrm>
          <a:prstGeom prst="downArrow">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Calibri" panose="020F0502020204030204" pitchFamily="34" charset="0"/>
            </a:endParaRPr>
          </a:p>
        </p:txBody>
      </p:sp>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71" r="9572" b="5188"/>
          <a:stretch/>
        </p:blipFill>
        <p:spPr bwMode="auto">
          <a:xfrm>
            <a:off x="5365009" y="1068145"/>
            <a:ext cx="1310835" cy="1309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17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55323" y="354680"/>
            <a:ext cx="8138159" cy="615600"/>
          </a:xfrm>
        </p:spPr>
        <p:txBody>
          <a:bodyPr>
            <a:noAutofit/>
          </a:bodyPr>
          <a:lstStyle/>
          <a:p>
            <a:r>
              <a:rPr lang="es-MX" sz="2800" b="1" dirty="0">
                <a:solidFill>
                  <a:schemeClr val="accent4">
                    <a:lumMod val="75000"/>
                  </a:schemeClr>
                </a:solidFill>
                <a:latin typeface="Century Gothic" panose="020B0502020202020204" pitchFamily="34" charset="0"/>
              </a:rPr>
              <a:t>Programa de Desarrollo Innovador </a:t>
            </a:r>
            <a:br>
              <a:rPr lang="es-MX" sz="2800" b="1" dirty="0">
                <a:solidFill>
                  <a:schemeClr val="accent4">
                    <a:lumMod val="75000"/>
                  </a:schemeClr>
                </a:solidFill>
                <a:latin typeface="Century Gothic" panose="020B0502020202020204" pitchFamily="34" charset="0"/>
              </a:rPr>
            </a:br>
            <a:r>
              <a:rPr lang="es-MX" sz="2800" b="1" dirty="0">
                <a:solidFill>
                  <a:schemeClr val="accent4">
                    <a:lumMod val="75000"/>
                  </a:schemeClr>
                </a:solidFill>
                <a:latin typeface="Century Gothic" panose="020B0502020202020204" pitchFamily="34" charset="0"/>
              </a:rPr>
              <a:t>2013-2018</a:t>
            </a:r>
          </a:p>
        </p:txBody>
      </p:sp>
      <p:sp>
        <p:nvSpPr>
          <p:cNvPr id="2" name="1 Marcador de contenido"/>
          <p:cNvSpPr>
            <a:spLocks noGrp="1"/>
          </p:cNvSpPr>
          <p:nvPr>
            <p:ph idx="1"/>
          </p:nvPr>
        </p:nvSpPr>
        <p:spPr>
          <a:xfrm>
            <a:off x="1970856" y="1268760"/>
            <a:ext cx="8315480" cy="1304652"/>
          </a:xfrm>
          <a:solidFill>
            <a:schemeClr val="accent4">
              <a:lumMod val="75000"/>
            </a:schemeClr>
          </a:solidFill>
          <a:ln>
            <a:solidFill>
              <a:srgbClr val="004600"/>
            </a:solidFill>
          </a:ln>
          <a:effectLst>
            <a:outerShdw blurRad="50800" dist="38100" dir="2700000" algn="tl" rotWithShape="0">
              <a:prstClr val="black">
                <a:alpha val="40000"/>
              </a:prstClr>
            </a:outerShdw>
          </a:effectLst>
        </p:spPr>
        <p:txBody>
          <a:bodyPr>
            <a:normAutofit/>
          </a:bodyPr>
          <a:lstStyle/>
          <a:p>
            <a:r>
              <a:rPr lang="es-MX" sz="2000" b="1" smtClean="0">
                <a:solidFill>
                  <a:schemeClr val="bg1"/>
                </a:solidFill>
                <a:latin typeface="Century Gothic" panose="020B0502020202020204" pitchFamily="34" charset="0"/>
              </a:rPr>
              <a:t>Objetivo sectorial 1.</a:t>
            </a:r>
            <a:r>
              <a:rPr lang="es-MX" sz="2000" smtClean="0">
                <a:solidFill>
                  <a:schemeClr val="bg1"/>
                </a:solidFill>
                <a:latin typeface="Century Gothic" panose="020B0502020202020204" pitchFamily="34" charset="0"/>
              </a:rPr>
              <a:t> Desarrollar una </a:t>
            </a:r>
            <a:r>
              <a:rPr lang="es-MX" sz="2000" u="sng" smtClean="0">
                <a:solidFill>
                  <a:schemeClr val="bg1"/>
                </a:solidFill>
                <a:latin typeface="Century Gothic" panose="020B0502020202020204" pitchFamily="34" charset="0"/>
              </a:rPr>
              <a:t>política de fomento industrial y de innovación</a:t>
            </a:r>
            <a:r>
              <a:rPr lang="es-MX" sz="2000" smtClean="0">
                <a:solidFill>
                  <a:schemeClr val="bg1"/>
                </a:solidFill>
                <a:latin typeface="Century Gothic" panose="020B0502020202020204" pitchFamily="34" charset="0"/>
              </a:rPr>
              <a:t> que promueva un crecimiento económico equilibrado por sectores, regiones y empresas. r</a:t>
            </a:r>
            <a:endParaRPr lang="es-MX" sz="2000" dirty="0">
              <a:solidFill>
                <a:schemeClr val="bg1"/>
              </a:solidFill>
              <a:latin typeface="Century Gothic" panose="020B0502020202020204" pitchFamily="34" charset="0"/>
            </a:endParaRPr>
          </a:p>
        </p:txBody>
      </p:sp>
      <p:sp>
        <p:nvSpPr>
          <p:cNvPr id="4" name="1 Marcador de contenido"/>
          <p:cNvSpPr txBox="1">
            <a:spLocks/>
          </p:cNvSpPr>
          <p:nvPr/>
        </p:nvSpPr>
        <p:spPr>
          <a:xfrm>
            <a:off x="1970856" y="2573412"/>
            <a:ext cx="8316000" cy="1800200"/>
          </a:xfrm>
          <a:prstGeom prst="roundRect">
            <a:avLst/>
          </a:prstGeom>
          <a:solidFill>
            <a:srgbClr val="DCEBCB"/>
          </a:solidFill>
          <a:ln>
            <a:solidFill>
              <a:srgbClr val="004600"/>
            </a:solidFill>
          </a:ln>
          <a:effectLst>
            <a:outerShdw blurRad="50800" dist="38100" dir="2700000" algn="tl" rotWithShape="0">
              <a:prstClr val="black">
                <a:alpha val="40000"/>
              </a:prstClr>
            </a:outerShdw>
          </a:effectLst>
        </p:spPr>
        <p:txBody>
          <a:bodyPr vert="horz" lIns="91440" tIns="45720" rIns="91440" bIns="45720" rtlCol="0">
            <a:normAutofit fontScale="92500" lnSpcReduction="20000"/>
          </a:bodyPr>
          <a:lstStyle>
            <a:lvl1pPr marL="342900" indent="-342900" algn="just" defTabSz="914400" rtl="0" eaLnBrk="1" latinLnBrk="0" hangingPunct="1">
              <a:spcBef>
                <a:spcPts val="1200"/>
              </a:spcBef>
              <a:buClrTx/>
              <a:buSzPct val="150000"/>
              <a:buFont typeface="Arial" pitchFamily="34" charset="0"/>
              <a:buChar char="•"/>
              <a:defRPr sz="2300" kern="1200">
                <a:solidFill>
                  <a:schemeClr val="tx1"/>
                </a:solidFill>
                <a:latin typeface="+mn-lt"/>
                <a:ea typeface="+mn-ea"/>
                <a:cs typeface="+mn-cs"/>
              </a:defRPr>
            </a:lvl1pPr>
            <a:lvl2pPr marL="742950" indent="-285750" algn="just" defTabSz="914400" rtl="0" eaLnBrk="1" latinLnBrk="0" hangingPunct="1">
              <a:spcBef>
                <a:spcPts val="600"/>
              </a:spcBef>
              <a:buClrTx/>
              <a:buSzPct val="100000"/>
              <a:buFont typeface="Wingdings" pitchFamily="2" charset="2"/>
              <a:buChar char="ü"/>
              <a:defRPr sz="2100" i="1" kern="1200">
                <a:solidFill>
                  <a:schemeClr val="tx1"/>
                </a:solidFill>
                <a:latin typeface="+mn-lt"/>
                <a:ea typeface="+mn-ea"/>
                <a:cs typeface="+mn-cs"/>
              </a:defRPr>
            </a:lvl2pPr>
            <a:lvl3pPr marL="1143000" indent="-228600" algn="just" defTabSz="914400" rtl="0" eaLnBrk="1" latinLnBrk="0" hangingPunct="1">
              <a:spcBef>
                <a:spcPts val="600"/>
              </a:spcBef>
              <a:buClrTx/>
              <a:buFont typeface="Wingdings" pitchFamily="2" charset="2"/>
              <a:buChar char="§"/>
              <a:defRPr sz="2000" i="1" kern="1200">
                <a:solidFill>
                  <a:schemeClr val="tx1"/>
                </a:solidFill>
                <a:latin typeface="+mn-lt"/>
                <a:ea typeface="+mn-ea"/>
                <a:cs typeface="+mn-cs"/>
              </a:defRPr>
            </a:lvl3pPr>
            <a:lvl4pPr marL="1600200" indent="-228600" algn="just" defTabSz="914400" rtl="0" eaLnBrk="1" latinLnBrk="0" hangingPunct="1">
              <a:spcBef>
                <a:spcPts val="600"/>
              </a:spcBef>
              <a:buClrTx/>
              <a:buFont typeface="Arial" pitchFamily="34" charset="0"/>
              <a:buChar char="–"/>
              <a:defRPr sz="1900" kern="1200">
                <a:solidFill>
                  <a:schemeClr val="tx1"/>
                </a:solidFill>
                <a:latin typeface="+mn-lt"/>
                <a:ea typeface="+mn-ea"/>
                <a:cs typeface="+mn-cs"/>
              </a:defRPr>
            </a:lvl4pPr>
            <a:lvl5pPr marL="2057400" indent="-228600" algn="just" defTabSz="914400" rtl="0" eaLnBrk="1" latinLnBrk="0" hangingPunct="1">
              <a:spcBef>
                <a:spcPts val="600"/>
              </a:spcBef>
              <a:buClrTx/>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lvl="1" indent="-355600">
              <a:spcBef>
                <a:spcPts val="1200"/>
              </a:spcBef>
            </a:pPr>
            <a:r>
              <a:rPr lang="es-MX" sz="2000" b="1" dirty="0">
                <a:latin typeface="Century Gothic" panose="020B0502020202020204" pitchFamily="34" charset="0"/>
              </a:rPr>
              <a:t>Estrategia 1.1</a:t>
            </a:r>
            <a:r>
              <a:rPr lang="es-MX" sz="2000" dirty="0">
                <a:latin typeface="Century Gothic" panose="020B0502020202020204" pitchFamily="34" charset="0"/>
              </a:rPr>
              <a:t>. Impulsar la </a:t>
            </a:r>
            <a:r>
              <a:rPr lang="es-MX" sz="2000" u="sng" dirty="0">
                <a:latin typeface="Century Gothic" panose="020B0502020202020204" pitchFamily="34" charset="0"/>
              </a:rPr>
              <a:t>productividad</a:t>
            </a:r>
            <a:r>
              <a:rPr lang="es-MX" sz="2000" dirty="0">
                <a:latin typeface="Century Gothic" panose="020B0502020202020204" pitchFamily="34" charset="0"/>
              </a:rPr>
              <a:t> de los sectores maduros.</a:t>
            </a:r>
          </a:p>
          <a:p>
            <a:pPr marL="533400" lvl="1" indent="-355600">
              <a:spcBef>
                <a:spcPts val="1200"/>
              </a:spcBef>
            </a:pPr>
            <a:r>
              <a:rPr lang="es-MX" sz="2000" b="1" dirty="0">
                <a:latin typeface="Century Gothic" panose="020B0502020202020204" pitchFamily="34" charset="0"/>
              </a:rPr>
              <a:t>Estrategia 1.2. </a:t>
            </a:r>
            <a:r>
              <a:rPr lang="es-MX" sz="2000" dirty="0">
                <a:latin typeface="Century Gothic" panose="020B0502020202020204" pitchFamily="34" charset="0"/>
              </a:rPr>
              <a:t>Incrementar la </a:t>
            </a:r>
            <a:r>
              <a:rPr lang="es-MX" sz="2000" u="sng" dirty="0">
                <a:latin typeface="Century Gothic" panose="020B0502020202020204" pitchFamily="34" charset="0"/>
              </a:rPr>
              <a:t>competitividad</a:t>
            </a:r>
            <a:r>
              <a:rPr lang="es-MX" sz="2000" dirty="0">
                <a:latin typeface="Century Gothic" panose="020B0502020202020204" pitchFamily="34" charset="0"/>
              </a:rPr>
              <a:t> de los sectores dinámicos.</a:t>
            </a:r>
          </a:p>
          <a:p>
            <a:pPr marL="533400" lvl="1" indent="-355600">
              <a:spcBef>
                <a:spcPts val="1200"/>
              </a:spcBef>
            </a:pPr>
            <a:r>
              <a:rPr lang="es-MX" sz="2000" b="1" dirty="0">
                <a:latin typeface="Century Gothic" panose="020B0502020202020204" pitchFamily="34" charset="0"/>
              </a:rPr>
              <a:t>Estrategia 1.3.</a:t>
            </a:r>
            <a:r>
              <a:rPr lang="es-MX" sz="2000" dirty="0">
                <a:latin typeface="Century Gothic" panose="020B0502020202020204" pitchFamily="34" charset="0"/>
              </a:rPr>
              <a:t> </a:t>
            </a:r>
            <a:r>
              <a:rPr lang="es-MX" sz="2000" u="sng" dirty="0">
                <a:latin typeface="Century Gothic" panose="020B0502020202020204" pitchFamily="34" charset="0"/>
              </a:rPr>
              <a:t>Atraer y fomentar</a:t>
            </a:r>
            <a:r>
              <a:rPr lang="es-MX" sz="2000" dirty="0">
                <a:latin typeface="Century Gothic" panose="020B0502020202020204" pitchFamily="34" charset="0"/>
              </a:rPr>
              <a:t> sectores emergentes.</a:t>
            </a:r>
          </a:p>
        </p:txBody>
      </p:sp>
      <p:sp>
        <p:nvSpPr>
          <p:cNvPr id="5" name="1 Marcador de contenido"/>
          <p:cNvSpPr txBox="1">
            <a:spLocks/>
          </p:cNvSpPr>
          <p:nvPr/>
        </p:nvSpPr>
        <p:spPr>
          <a:xfrm>
            <a:off x="1970336" y="4373612"/>
            <a:ext cx="8316000" cy="2136812"/>
          </a:xfrm>
          <a:prstGeom prst="roundRect">
            <a:avLst/>
          </a:prstGeom>
          <a:solidFill>
            <a:srgbClr val="F2F8EC"/>
          </a:solidFill>
          <a:ln>
            <a:solidFill>
              <a:srgbClr val="004600"/>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342900" indent="-342900" algn="just" defTabSz="914400" rtl="0" eaLnBrk="1" latinLnBrk="0" hangingPunct="1">
              <a:spcBef>
                <a:spcPts val="1200"/>
              </a:spcBef>
              <a:buClrTx/>
              <a:buSzPct val="150000"/>
              <a:buFont typeface="Arial" pitchFamily="34" charset="0"/>
              <a:buChar char="•"/>
              <a:defRPr sz="2300" kern="1200">
                <a:solidFill>
                  <a:schemeClr val="tx1"/>
                </a:solidFill>
                <a:latin typeface="+mn-lt"/>
                <a:ea typeface="+mn-ea"/>
                <a:cs typeface="+mn-cs"/>
              </a:defRPr>
            </a:lvl1pPr>
            <a:lvl2pPr marL="742950" indent="-285750" algn="just" defTabSz="914400" rtl="0" eaLnBrk="1" latinLnBrk="0" hangingPunct="1">
              <a:spcBef>
                <a:spcPts val="600"/>
              </a:spcBef>
              <a:buClrTx/>
              <a:buSzPct val="100000"/>
              <a:buFont typeface="Wingdings" pitchFamily="2" charset="2"/>
              <a:buChar char="ü"/>
              <a:defRPr sz="2100" i="1" kern="1200">
                <a:solidFill>
                  <a:schemeClr val="tx1"/>
                </a:solidFill>
                <a:latin typeface="+mn-lt"/>
                <a:ea typeface="+mn-ea"/>
                <a:cs typeface="+mn-cs"/>
              </a:defRPr>
            </a:lvl2pPr>
            <a:lvl3pPr marL="1143000" indent="-228600" algn="just" defTabSz="914400" rtl="0" eaLnBrk="1" latinLnBrk="0" hangingPunct="1">
              <a:spcBef>
                <a:spcPts val="600"/>
              </a:spcBef>
              <a:buClrTx/>
              <a:buFont typeface="Wingdings" pitchFamily="2" charset="2"/>
              <a:buChar char="§"/>
              <a:defRPr sz="2000" i="1" kern="1200">
                <a:solidFill>
                  <a:schemeClr val="tx1"/>
                </a:solidFill>
                <a:latin typeface="+mn-lt"/>
                <a:ea typeface="+mn-ea"/>
                <a:cs typeface="+mn-cs"/>
              </a:defRPr>
            </a:lvl3pPr>
            <a:lvl4pPr marL="1600200" indent="-228600" algn="just" defTabSz="914400" rtl="0" eaLnBrk="1" latinLnBrk="0" hangingPunct="1">
              <a:spcBef>
                <a:spcPts val="600"/>
              </a:spcBef>
              <a:buClrTx/>
              <a:buFont typeface="Arial" pitchFamily="34" charset="0"/>
              <a:buChar char="–"/>
              <a:defRPr sz="1900" kern="1200">
                <a:solidFill>
                  <a:schemeClr val="tx1"/>
                </a:solidFill>
                <a:latin typeface="+mn-lt"/>
                <a:ea typeface="+mn-ea"/>
                <a:cs typeface="+mn-cs"/>
              </a:defRPr>
            </a:lvl4pPr>
            <a:lvl5pPr marL="2057400" indent="-228600" algn="just" defTabSz="914400" rtl="0" eaLnBrk="1" latinLnBrk="0" hangingPunct="1">
              <a:spcBef>
                <a:spcPts val="600"/>
              </a:spcBef>
              <a:buClrTx/>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lvl="1" indent="-355600">
              <a:spcBef>
                <a:spcPts val="1200"/>
              </a:spcBef>
            </a:pPr>
            <a:r>
              <a:rPr lang="es-MX" sz="2000" b="1" dirty="0">
                <a:latin typeface="Century Gothic" panose="020B0502020202020204" pitchFamily="34" charset="0"/>
              </a:rPr>
              <a:t>Estrategia 1.4. </a:t>
            </a:r>
            <a:r>
              <a:rPr lang="es-MX" sz="2000" dirty="0">
                <a:latin typeface="Century Gothic" panose="020B0502020202020204" pitchFamily="34" charset="0"/>
              </a:rPr>
              <a:t>Incentivar el desarrollo de proveeduría, para integrar y consolidar cadenas de valor que coadyuven a la creación de clústeres.</a:t>
            </a:r>
          </a:p>
          <a:p>
            <a:pPr marL="533400" lvl="1" indent="-355600">
              <a:spcBef>
                <a:spcPts val="1200"/>
              </a:spcBef>
            </a:pPr>
            <a:r>
              <a:rPr lang="es-MX" sz="2000" b="1" dirty="0">
                <a:latin typeface="Century Gothic" panose="020B0502020202020204" pitchFamily="34" charset="0"/>
              </a:rPr>
              <a:t>Estrategia 1.6. </a:t>
            </a:r>
            <a:r>
              <a:rPr lang="es-MX" sz="2000" dirty="0">
                <a:latin typeface="Century Gothic" panose="020B0502020202020204" pitchFamily="34" charset="0"/>
              </a:rPr>
              <a:t>Promover la innovación en los sectores, bajo el esquema de participación de la academia, sector privado y gobierno (triple hélice).</a:t>
            </a:r>
          </a:p>
          <a:p>
            <a:pPr lvl="1">
              <a:spcBef>
                <a:spcPts val="1200"/>
              </a:spcBef>
            </a:pPr>
            <a:endParaRPr lang="es-MX" sz="2000" dirty="0">
              <a:latin typeface="Century Gothic" panose="020B0502020202020204" pitchFamily="34" charset="0"/>
            </a:endParaRPr>
          </a:p>
          <a:p>
            <a:pPr lvl="1">
              <a:spcBef>
                <a:spcPts val="1200"/>
              </a:spcBef>
            </a:pPr>
            <a:endParaRPr lang="es-MX" sz="2000" dirty="0">
              <a:latin typeface="Century Gothic" panose="020B0502020202020204" pitchFamily="34" charset="0"/>
            </a:endParaRPr>
          </a:p>
          <a:p>
            <a:pPr lvl="1">
              <a:spcBef>
                <a:spcPts val="1200"/>
              </a:spcBef>
            </a:pPr>
            <a:endParaRPr lang="es-MX" sz="2000" dirty="0">
              <a:latin typeface="Century Gothic" panose="020B0502020202020204" pitchFamily="34" charset="0"/>
            </a:endParaRPr>
          </a:p>
          <a:p>
            <a:pPr lvl="1">
              <a:spcBef>
                <a:spcPts val="1200"/>
              </a:spcBef>
            </a:pPr>
            <a:endParaRPr lang="es-MX" sz="2000" dirty="0">
              <a:latin typeface="Century Gothic" panose="020B0502020202020204" pitchFamily="34" charset="0"/>
            </a:endParaRPr>
          </a:p>
          <a:p>
            <a:endParaRPr lang="es-MX" sz="2000" dirty="0">
              <a:latin typeface="Century Gothic" panose="020B0502020202020204" pitchFamily="34" charset="0"/>
            </a:endParaRPr>
          </a:p>
        </p:txBody>
      </p:sp>
    </p:spTree>
    <p:extLst>
      <p:ext uri="{BB962C8B-B14F-4D97-AF65-F5344CB8AC3E}">
        <p14:creationId xmlns:p14="http://schemas.microsoft.com/office/powerpoint/2010/main" val="44910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2 Título"/>
          <p:cNvSpPr>
            <a:spLocks noGrp="1"/>
          </p:cNvSpPr>
          <p:nvPr>
            <p:ph type="title"/>
          </p:nvPr>
        </p:nvSpPr>
        <p:spPr>
          <a:xfrm>
            <a:off x="716280" y="400400"/>
            <a:ext cx="7658069" cy="615600"/>
          </a:xfrm>
        </p:spPr>
        <p:txBody>
          <a:bodyPr>
            <a:normAutofit/>
          </a:bodyPr>
          <a:lstStyle/>
          <a:p>
            <a:r>
              <a:rPr lang="es-MX" sz="2800" b="1" dirty="0" smtClean="0">
                <a:solidFill>
                  <a:schemeClr val="accent4">
                    <a:lumMod val="75000"/>
                  </a:schemeClr>
                </a:solidFill>
                <a:latin typeface="Century Gothic" panose="020B0502020202020204" pitchFamily="34" charset="0"/>
              </a:rPr>
              <a:t>Especialización sectorial</a:t>
            </a:r>
            <a:endParaRPr lang="es-MX" sz="2800" b="1" dirty="0">
              <a:solidFill>
                <a:schemeClr val="accent4">
                  <a:lumMod val="75000"/>
                </a:schemeClr>
              </a:solidFill>
              <a:latin typeface="Century Gothic" panose="020B0502020202020204" pitchFamily="34" charset="0"/>
            </a:endParaRPr>
          </a:p>
        </p:txBody>
      </p:sp>
      <p:sp>
        <p:nvSpPr>
          <p:cNvPr id="14" name="7 Rectángulo"/>
          <p:cNvSpPr/>
          <p:nvPr/>
        </p:nvSpPr>
        <p:spPr>
          <a:xfrm>
            <a:off x="1342353" y="2051131"/>
            <a:ext cx="3141360" cy="576064"/>
          </a:xfrm>
          <a:prstGeom prst="rect">
            <a:avLst/>
          </a:prstGeom>
          <a:solidFill>
            <a:srgbClr val="C00000"/>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err="1" smtClean="0">
                <a:solidFill>
                  <a:schemeClr val="bg1"/>
                </a:solidFill>
                <a:latin typeface="Century Gothic" panose="020B0502020202020204" pitchFamily="34" charset="0"/>
              </a:rPr>
              <a:t>Maduros</a:t>
            </a:r>
            <a:endParaRPr lang="en-US" b="1" dirty="0">
              <a:solidFill>
                <a:schemeClr val="bg1"/>
              </a:solidFill>
              <a:latin typeface="Century Gothic" panose="020B0502020202020204" pitchFamily="34" charset="0"/>
            </a:endParaRPr>
          </a:p>
        </p:txBody>
      </p:sp>
      <p:sp>
        <p:nvSpPr>
          <p:cNvPr id="15" name="8 Rectángulo"/>
          <p:cNvSpPr/>
          <p:nvPr/>
        </p:nvSpPr>
        <p:spPr>
          <a:xfrm>
            <a:off x="4498312" y="2052183"/>
            <a:ext cx="3141360" cy="576064"/>
          </a:xfrm>
          <a:prstGeom prst="rect">
            <a:avLst/>
          </a:prstGeom>
          <a:solidFill>
            <a:srgbClr val="C00000"/>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err="1" smtClean="0">
                <a:solidFill>
                  <a:schemeClr val="bg1"/>
                </a:solidFill>
                <a:latin typeface="Century Gothic" panose="020B0502020202020204" pitchFamily="34" charset="0"/>
              </a:rPr>
              <a:t>Dinámicos</a:t>
            </a:r>
            <a:endParaRPr lang="en-US" b="1" dirty="0">
              <a:solidFill>
                <a:schemeClr val="bg1"/>
              </a:solidFill>
              <a:latin typeface="Century Gothic" panose="020B0502020202020204" pitchFamily="34" charset="0"/>
            </a:endParaRPr>
          </a:p>
        </p:txBody>
      </p:sp>
      <p:sp>
        <p:nvSpPr>
          <p:cNvPr id="16" name="9 Rectángulo"/>
          <p:cNvSpPr/>
          <p:nvPr/>
        </p:nvSpPr>
        <p:spPr>
          <a:xfrm>
            <a:off x="7705515" y="2052183"/>
            <a:ext cx="3141360" cy="576064"/>
          </a:xfrm>
          <a:prstGeom prst="rect">
            <a:avLst/>
          </a:prstGeom>
          <a:solidFill>
            <a:srgbClr val="C00000"/>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err="1" smtClean="0">
                <a:solidFill>
                  <a:schemeClr val="bg1"/>
                </a:solidFill>
                <a:latin typeface="Century Gothic" panose="020B0502020202020204" pitchFamily="34" charset="0"/>
              </a:rPr>
              <a:t>Emergentes</a:t>
            </a:r>
            <a:endParaRPr lang="en-US" b="1" dirty="0">
              <a:solidFill>
                <a:schemeClr val="bg1"/>
              </a:solidFill>
              <a:latin typeface="Century Gothic" panose="020B0502020202020204" pitchFamily="34" charset="0"/>
            </a:endParaRPr>
          </a:p>
        </p:txBody>
      </p:sp>
      <p:sp>
        <p:nvSpPr>
          <p:cNvPr id="21" name="13 Rectángulo"/>
          <p:cNvSpPr/>
          <p:nvPr/>
        </p:nvSpPr>
        <p:spPr>
          <a:xfrm>
            <a:off x="1342356" y="1565546"/>
            <a:ext cx="9504521" cy="444748"/>
          </a:xfrm>
          <a:prstGeom prst="rect">
            <a:avLst/>
          </a:prstGeom>
          <a:solidFill>
            <a:schemeClr val="tx2">
              <a:lumMod val="90000"/>
              <a:lumOff val="1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err="1" smtClean="0">
                <a:solidFill>
                  <a:schemeClr val="bg1"/>
                </a:solidFill>
                <a:latin typeface="Century Gothic" panose="020B0502020202020204" pitchFamily="34" charset="0"/>
              </a:rPr>
              <a:t>Sectores</a:t>
            </a:r>
            <a:endParaRPr lang="en-US" sz="2000" b="1" dirty="0">
              <a:solidFill>
                <a:schemeClr val="bg1"/>
              </a:solidFill>
              <a:latin typeface="Century Gothic" panose="020B0502020202020204" pitchFamily="34" charset="0"/>
            </a:endParaRPr>
          </a:p>
        </p:txBody>
      </p:sp>
      <p:sp>
        <p:nvSpPr>
          <p:cNvPr id="22" name="1 Flecha arriba"/>
          <p:cNvSpPr/>
          <p:nvPr/>
        </p:nvSpPr>
        <p:spPr>
          <a:xfrm>
            <a:off x="2598863" y="5287860"/>
            <a:ext cx="628343" cy="277675"/>
          </a:xfrm>
          <a:prstGeom prst="upArrow">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14 Flecha arriba"/>
          <p:cNvSpPr/>
          <p:nvPr/>
        </p:nvSpPr>
        <p:spPr>
          <a:xfrm>
            <a:off x="5753067" y="5291894"/>
            <a:ext cx="628343" cy="277675"/>
          </a:xfrm>
          <a:prstGeom prst="upArrow">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16 Flecha arriba"/>
          <p:cNvSpPr/>
          <p:nvPr/>
        </p:nvSpPr>
        <p:spPr>
          <a:xfrm>
            <a:off x="8962025" y="5287861"/>
            <a:ext cx="628343" cy="277675"/>
          </a:xfrm>
          <a:prstGeom prst="upArrow">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17 Rectángulo"/>
          <p:cNvSpPr/>
          <p:nvPr/>
        </p:nvSpPr>
        <p:spPr>
          <a:xfrm>
            <a:off x="1320592" y="2596715"/>
            <a:ext cx="3141360" cy="2638896"/>
          </a:xfrm>
          <a:prstGeom prst="rect">
            <a:avLst/>
          </a:prstGeom>
          <a:solidFill>
            <a:schemeClr val="tx2">
              <a:lumMod val="10000"/>
              <a:lumOff val="90000"/>
            </a:schemeClr>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p:spPr>
        <p:style>
          <a:lnRef idx="0">
            <a:schemeClr val="accent4"/>
          </a:lnRef>
          <a:fillRef idx="3">
            <a:schemeClr val="accent4"/>
          </a:fillRef>
          <a:effectRef idx="3">
            <a:schemeClr val="accent4"/>
          </a:effectRef>
          <a:fontRef idx="minor">
            <a:schemeClr val="lt1"/>
          </a:fontRef>
        </p:style>
        <p:txBody>
          <a:bodyPr tIns="108000" rtlCol="0" anchor="t" anchorCtr="0"/>
          <a:lstStyle/>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Metal mecánico</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Textil-vestido y cuero-calzado </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Madera y muebles</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Siderúrgico</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Alimentos y bebidas</a:t>
            </a:r>
          </a:p>
        </p:txBody>
      </p:sp>
      <p:sp>
        <p:nvSpPr>
          <p:cNvPr id="26" name="18 Rectángulo"/>
          <p:cNvSpPr/>
          <p:nvPr/>
        </p:nvSpPr>
        <p:spPr>
          <a:xfrm>
            <a:off x="4505475" y="2596715"/>
            <a:ext cx="3141360" cy="2638896"/>
          </a:xfrm>
          <a:prstGeom prst="rect">
            <a:avLst/>
          </a:prstGeom>
          <a:solidFill>
            <a:schemeClr val="tx2">
              <a:lumMod val="10000"/>
              <a:lumOff val="90000"/>
            </a:schemeClr>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p:spPr>
        <p:style>
          <a:lnRef idx="0">
            <a:schemeClr val="accent4"/>
          </a:lnRef>
          <a:fillRef idx="3">
            <a:schemeClr val="accent4"/>
          </a:fillRef>
          <a:effectRef idx="3">
            <a:schemeClr val="accent4"/>
          </a:effectRef>
          <a:fontRef idx="minor">
            <a:schemeClr val="lt1"/>
          </a:fontRef>
        </p:style>
        <p:txBody>
          <a:bodyPr tIns="108000" rtlCol="0" anchor="t" anchorCtr="0"/>
          <a:lstStyle/>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Automotriz y Autoparte</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 Aeroespacial</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 Eléctrico</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 Electrónico</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Químico</a:t>
            </a:r>
          </a:p>
        </p:txBody>
      </p:sp>
      <p:sp>
        <p:nvSpPr>
          <p:cNvPr id="27" name="19 Rectángulo"/>
          <p:cNvSpPr/>
          <p:nvPr/>
        </p:nvSpPr>
        <p:spPr>
          <a:xfrm>
            <a:off x="7705515" y="2607072"/>
            <a:ext cx="3141360" cy="2638896"/>
          </a:xfrm>
          <a:prstGeom prst="rect">
            <a:avLst/>
          </a:prstGeom>
          <a:solidFill>
            <a:schemeClr val="tx2">
              <a:lumMod val="10000"/>
              <a:lumOff val="90000"/>
            </a:schemeClr>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p:spPr>
        <p:style>
          <a:lnRef idx="0">
            <a:schemeClr val="accent4"/>
          </a:lnRef>
          <a:fillRef idx="3">
            <a:schemeClr val="accent4"/>
          </a:fillRef>
          <a:effectRef idx="3">
            <a:schemeClr val="accent4"/>
          </a:effectRef>
          <a:fontRef idx="minor">
            <a:schemeClr val="lt1"/>
          </a:fontRef>
        </p:style>
        <p:txBody>
          <a:bodyPr tIns="108000" rtlCol="0" anchor="t" anchorCtr="0"/>
          <a:lstStyle/>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Biotecnología</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Farmacéutico</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TI</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Industrias creativas</a:t>
            </a:r>
          </a:p>
          <a:p>
            <a:pPr marL="285750" indent="-285750">
              <a:spcBef>
                <a:spcPts val="300"/>
              </a:spcBef>
              <a:buFont typeface="Arial" pitchFamily="34" charset="0"/>
              <a:buChar char="•"/>
            </a:pPr>
            <a:r>
              <a:rPr lang="es-MX" sz="2000" dirty="0">
                <a:solidFill>
                  <a:schemeClr val="tx1"/>
                </a:solidFill>
                <a:latin typeface="Century Gothic" panose="020B0502020202020204" pitchFamily="34" charset="0"/>
              </a:rPr>
              <a:t>Equipo médico</a:t>
            </a:r>
          </a:p>
          <a:p>
            <a:pPr>
              <a:spcBef>
                <a:spcPts val="300"/>
              </a:spcBef>
            </a:pPr>
            <a:endParaRPr lang="en-US" sz="2000" dirty="0">
              <a:solidFill>
                <a:schemeClr val="tx1"/>
              </a:solidFill>
              <a:latin typeface="Century Gothic" panose="020B0502020202020204" pitchFamily="34" charset="0"/>
              <a:cs typeface="Arial" panose="020B0604020202020204" pitchFamily="34" charset="0"/>
            </a:endParaRPr>
          </a:p>
        </p:txBody>
      </p:sp>
      <p:sp>
        <p:nvSpPr>
          <p:cNvPr id="19" name="12 Rectángulo redondeado"/>
          <p:cNvSpPr/>
          <p:nvPr/>
        </p:nvSpPr>
        <p:spPr>
          <a:xfrm>
            <a:off x="7717539" y="5523643"/>
            <a:ext cx="3129336" cy="936104"/>
          </a:xfrm>
          <a:prstGeom prst="roundRect">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b="1" dirty="0">
                <a:solidFill>
                  <a:schemeClr val="bg1"/>
                </a:solidFill>
                <a:latin typeface="Century Gothic" panose="020B0502020202020204" pitchFamily="34" charset="0"/>
              </a:rPr>
              <a:t>Atraer y fomentar los sectores emergentes</a:t>
            </a:r>
          </a:p>
        </p:txBody>
      </p:sp>
      <p:sp>
        <p:nvSpPr>
          <p:cNvPr id="17" name="10 Rectángulo redondeado"/>
          <p:cNvSpPr/>
          <p:nvPr/>
        </p:nvSpPr>
        <p:spPr>
          <a:xfrm>
            <a:off x="1342355" y="5565532"/>
            <a:ext cx="3074583" cy="936104"/>
          </a:xfrm>
          <a:prstGeom prst="roundRect">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b="1" dirty="0">
                <a:solidFill>
                  <a:schemeClr val="bg1"/>
                </a:solidFill>
                <a:latin typeface="Century Gothic" panose="020B0502020202020204" pitchFamily="34" charset="0"/>
              </a:rPr>
              <a:t>Impulsar la  productividad</a:t>
            </a:r>
          </a:p>
        </p:txBody>
      </p:sp>
      <p:sp>
        <p:nvSpPr>
          <p:cNvPr id="18" name="11 Rectángulo redondeado"/>
          <p:cNvSpPr/>
          <p:nvPr/>
        </p:nvSpPr>
        <p:spPr>
          <a:xfrm>
            <a:off x="4498312" y="5565532"/>
            <a:ext cx="3141360" cy="936104"/>
          </a:xfrm>
          <a:prstGeom prst="roundRect">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b="1" dirty="0">
                <a:solidFill>
                  <a:schemeClr val="bg1"/>
                </a:solidFill>
                <a:latin typeface="Century Gothic" panose="020B0502020202020204" pitchFamily="34" charset="0"/>
              </a:rPr>
              <a:t>Incrementar la competitividad</a:t>
            </a:r>
          </a:p>
        </p:txBody>
      </p:sp>
      <p:pic>
        <p:nvPicPr>
          <p:cNvPr id="20" name="Picture 3" descr="12.jpg"/>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44371" t="60015" r="47806" b="29607"/>
          <a:stretch/>
        </p:blipFill>
        <p:spPr bwMode="auto">
          <a:xfrm>
            <a:off x="4976388" y="90008"/>
            <a:ext cx="1118228" cy="1112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23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redondeado 23"/>
          <p:cNvSpPr/>
          <p:nvPr/>
        </p:nvSpPr>
        <p:spPr>
          <a:xfrm>
            <a:off x="4586611" y="1321518"/>
            <a:ext cx="2304788" cy="5198301"/>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dirty="0" smtClean="0">
                <a:solidFill>
                  <a:schemeClr val="bg1"/>
                </a:solidFill>
              </a:rPr>
              <a:t>Sectores dinámicos</a:t>
            </a:r>
            <a:endParaRPr lang="es-MX" dirty="0">
              <a:solidFill>
                <a:schemeClr val="bg1"/>
              </a:solidFill>
            </a:endParaRPr>
          </a:p>
        </p:txBody>
      </p:sp>
      <p:sp>
        <p:nvSpPr>
          <p:cNvPr id="25" name="Rectángulo redondeado 24"/>
          <p:cNvSpPr/>
          <p:nvPr/>
        </p:nvSpPr>
        <p:spPr>
          <a:xfrm>
            <a:off x="7244211" y="1323606"/>
            <a:ext cx="2304788" cy="5198301"/>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dirty="0" smtClean="0">
                <a:solidFill>
                  <a:schemeClr val="bg1"/>
                </a:solidFill>
              </a:rPr>
              <a:t>Sectores emergentes</a:t>
            </a:r>
            <a:endParaRPr lang="es-MX" dirty="0">
              <a:solidFill>
                <a:schemeClr val="bg1"/>
              </a:solidFill>
            </a:endParaRPr>
          </a:p>
        </p:txBody>
      </p:sp>
      <p:sp>
        <p:nvSpPr>
          <p:cNvPr id="6" name="Rectángulo redondeado 5"/>
          <p:cNvSpPr/>
          <p:nvPr/>
        </p:nvSpPr>
        <p:spPr>
          <a:xfrm>
            <a:off x="1941535" y="1319431"/>
            <a:ext cx="2304788" cy="5198301"/>
          </a:xfrm>
          <a:prstGeom prst="round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MX" dirty="0" smtClean="0">
                <a:solidFill>
                  <a:schemeClr val="bg1"/>
                </a:solidFill>
              </a:rPr>
              <a:t>Sectores </a:t>
            </a:r>
          </a:p>
          <a:p>
            <a:pPr algn="ctr"/>
            <a:r>
              <a:rPr lang="es-MX" dirty="0" smtClean="0">
                <a:solidFill>
                  <a:schemeClr val="bg1"/>
                </a:solidFill>
              </a:rPr>
              <a:t>maduros</a:t>
            </a:r>
            <a:endParaRPr lang="es-MX" dirty="0">
              <a:solidFill>
                <a:schemeClr val="bg1"/>
              </a:solidFill>
            </a:endParaRPr>
          </a:p>
        </p:txBody>
      </p:sp>
      <p:sp>
        <p:nvSpPr>
          <p:cNvPr id="39" name="2 Título"/>
          <p:cNvSpPr>
            <a:spLocks noGrp="1"/>
          </p:cNvSpPr>
          <p:nvPr>
            <p:ph type="title"/>
          </p:nvPr>
        </p:nvSpPr>
        <p:spPr>
          <a:xfrm>
            <a:off x="728951" y="296614"/>
            <a:ext cx="6120680" cy="615600"/>
          </a:xfrm>
        </p:spPr>
        <p:txBody>
          <a:bodyPr>
            <a:normAutofit/>
          </a:bodyPr>
          <a:lstStyle/>
          <a:p>
            <a:r>
              <a:rPr lang="es-MX" sz="2800" b="1" dirty="0">
                <a:solidFill>
                  <a:schemeClr val="accent4">
                    <a:lumMod val="75000"/>
                  </a:schemeClr>
                </a:solidFill>
                <a:latin typeface="Century Gothic" panose="020B0502020202020204" pitchFamily="34" charset="0"/>
              </a:rPr>
              <a:t>Estrategia Transversal</a:t>
            </a:r>
          </a:p>
        </p:txBody>
      </p:sp>
      <p:sp>
        <p:nvSpPr>
          <p:cNvPr id="5" name="Rectángulo redondeado 4"/>
          <p:cNvSpPr/>
          <p:nvPr/>
        </p:nvSpPr>
        <p:spPr>
          <a:xfrm>
            <a:off x="1455111" y="2192059"/>
            <a:ext cx="8843375" cy="501041"/>
          </a:xfrm>
          <a:prstGeom prst="roundRect">
            <a:avLst/>
          </a:prstGeom>
          <a:solidFill>
            <a:schemeClr val="accent4">
              <a:alpha val="63000"/>
            </a:schemeClr>
          </a:solidFill>
          <a:ln>
            <a:solidFill>
              <a:schemeClr val="accent4">
                <a:alpha val="92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000" b="1" dirty="0" smtClean="0">
                <a:latin typeface="Century Gothic" panose="020B0502020202020204" pitchFamily="34" charset="0"/>
              </a:rPr>
              <a:t>Desarrollo de proveedores</a:t>
            </a:r>
            <a:endParaRPr lang="es-MX" sz="2000" b="1" dirty="0">
              <a:latin typeface="Century Gothic" panose="020B0502020202020204" pitchFamily="34" charset="0"/>
            </a:endParaRPr>
          </a:p>
        </p:txBody>
      </p:sp>
      <p:sp>
        <p:nvSpPr>
          <p:cNvPr id="19" name="Rectángulo redondeado 18"/>
          <p:cNvSpPr/>
          <p:nvPr/>
        </p:nvSpPr>
        <p:spPr>
          <a:xfrm>
            <a:off x="1455111" y="2886221"/>
            <a:ext cx="8843375" cy="501041"/>
          </a:xfrm>
          <a:prstGeom prst="roundRect">
            <a:avLst/>
          </a:prstGeom>
          <a:solidFill>
            <a:schemeClr val="accent4">
              <a:alpha val="63000"/>
            </a:schemeClr>
          </a:solidFill>
          <a:ln>
            <a:solidFill>
              <a:schemeClr val="accent4">
                <a:alpha val="92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000" b="1" dirty="0" err="1" smtClean="0">
                <a:latin typeface="Century Gothic" panose="020B0502020202020204" pitchFamily="34" charset="0"/>
              </a:rPr>
              <a:t>Clusteres</a:t>
            </a:r>
            <a:r>
              <a:rPr lang="es-MX" sz="2000" b="1" dirty="0" smtClean="0">
                <a:latin typeface="Century Gothic" panose="020B0502020202020204" pitchFamily="34" charset="0"/>
              </a:rPr>
              <a:t> regionales</a:t>
            </a:r>
            <a:endParaRPr lang="es-MX" sz="2000" b="1" dirty="0">
              <a:latin typeface="Century Gothic" panose="020B0502020202020204" pitchFamily="34" charset="0"/>
            </a:endParaRPr>
          </a:p>
        </p:txBody>
      </p:sp>
      <p:sp>
        <p:nvSpPr>
          <p:cNvPr id="20" name="Rectángulo redondeado 19"/>
          <p:cNvSpPr/>
          <p:nvPr/>
        </p:nvSpPr>
        <p:spPr>
          <a:xfrm>
            <a:off x="1455111" y="3580383"/>
            <a:ext cx="8843375" cy="501041"/>
          </a:xfrm>
          <a:prstGeom prst="roundRect">
            <a:avLst/>
          </a:prstGeom>
          <a:solidFill>
            <a:srgbClr val="C00000">
              <a:alpha val="63000"/>
            </a:srgbClr>
          </a:solidFill>
          <a:ln>
            <a:solidFill>
              <a:schemeClr val="accent4">
                <a:alpha val="92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000" b="1" dirty="0" smtClean="0">
                <a:latin typeface="Century Gothic" panose="020B0502020202020204" pitchFamily="34" charset="0"/>
              </a:rPr>
              <a:t>Innovación</a:t>
            </a:r>
            <a:endParaRPr lang="es-MX" sz="2000" b="1" dirty="0">
              <a:latin typeface="Century Gothic" panose="020B0502020202020204" pitchFamily="34" charset="0"/>
            </a:endParaRPr>
          </a:p>
        </p:txBody>
      </p:sp>
      <p:sp>
        <p:nvSpPr>
          <p:cNvPr id="21" name="Rectángulo redondeado 20"/>
          <p:cNvSpPr/>
          <p:nvPr/>
        </p:nvSpPr>
        <p:spPr>
          <a:xfrm>
            <a:off x="1455111" y="4274545"/>
            <a:ext cx="8843375" cy="501041"/>
          </a:xfrm>
          <a:prstGeom prst="roundRect">
            <a:avLst/>
          </a:prstGeom>
          <a:solidFill>
            <a:schemeClr val="accent4">
              <a:lumMod val="75000"/>
              <a:alpha val="63000"/>
            </a:schemeClr>
          </a:solidFill>
          <a:ln>
            <a:solidFill>
              <a:schemeClr val="accent4">
                <a:alpha val="92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000" b="1" dirty="0" smtClean="0">
                <a:latin typeface="Century Gothic" panose="020B0502020202020204" pitchFamily="34" charset="0"/>
              </a:rPr>
              <a:t>TI</a:t>
            </a:r>
            <a:endParaRPr lang="es-MX" sz="2000" b="1" dirty="0">
              <a:latin typeface="Century Gothic" panose="020B0502020202020204" pitchFamily="34" charset="0"/>
            </a:endParaRPr>
          </a:p>
        </p:txBody>
      </p:sp>
      <p:sp>
        <p:nvSpPr>
          <p:cNvPr id="22" name="Rectángulo redondeado 21"/>
          <p:cNvSpPr/>
          <p:nvPr/>
        </p:nvSpPr>
        <p:spPr>
          <a:xfrm>
            <a:off x="1455111" y="4968706"/>
            <a:ext cx="8843375" cy="501041"/>
          </a:xfrm>
          <a:prstGeom prst="roundRect">
            <a:avLst/>
          </a:prstGeom>
          <a:solidFill>
            <a:schemeClr val="accent4">
              <a:lumMod val="75000"/>
              <a:alpha val="63000"/>
            </a:schemeClr>
          </a:solidFill>
          <a:ln>
            <a:solidFill>
              <a:schemeClr val="accent4">
                <a:alpha val="92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000" b="1" dirty="0" smtClean="0">
                <a:latin typeface="Century Gothic" panose="020B0502020202020204" pitchFamily="34" charset="0"/>
              </a:rPr>
              <a:t>Logística</a:t>
            </a:r>
            <a:endParaRPr lang="es-MX" sz="2000" b="1" dirty="0">
              <a:latin typeface="Century Gothic" panose="020B0502020202020204" pitchFamily="34" charset="0"/>
            </a:endParaRPr>
          </a:p>
        </p:txBody>
      </p:sp>
      <p:sp>
        <p:nvSpPr>
          <p:cNvPr id="26" name="Rectángulo redondeado 25"/>
          <p:cNvSpPr/>
          <p:nvPr/>
        </p:nvSpPr>
        <p:spPr>
          <a:xfrm>
            <a:off x="1444673" y="5659724"/>
            <a:ext cx="8843375" cy="501041"/>
          </a:xfrm>
          <a:prstGeom prst="roundRect">
            <a:avLst/>
          </a:prstGeom>
          <a:solidFill>
            <a:schemeClr val="accent4">
              <a:alpha val="63000"/>
            </a:schemeClr>
          </a:solidFill>
          <a:ln>
            <a:solidFill>
              <a:schemeClr val="accent4">
                <a:alpha val="92000"/>
              </a:schemeClr>
            </a:solid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000" b="1" dirty="0" smtClean="0">
                <a:latin typeface="Century Gothic" panose="020B0502020202020204" pitchFamily="34" charset="0"/>
              </a:rPr>
              <a:t>Capital humano</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249524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317500" y="1113751"/>
          <a:ext cx="5469842" cy="5531629"/>
        </p:xfrm>
        <a:graphic>
          <a:graphicData uri="http://schemas.openxmlformats.org/drawingml/2006/table">
            <a:tbl>
              <a:tblPr firstRow="1" bandRow="1">
                <a:tableStyleId>{ED083AE6-46FA-4A59-8FB0-9F97EB10719F}</a:tableStyleId>
              </a:tblPr>
              <a:tblGrid>
                <a:gridCol w="5469842"/>
              </a:tblGrid>
              <a:tr h="247722">
                <a:tc>
                  <a:txBody>
                    <a:bodyPr/>
                    <a:lstStyle/>
                    <a:p>
                      <a:pPr algn="ctr" fontAlgn="ctr"/>
                      <a:r>
                        <a:rPr lang="es-MX" sz="1050" b="1" i="0" u="none" strike="noStrike" dirty="0" smtClean="0">
                          <a:solidFill>
                            <a:schemeClr val="tx1"/>
                          </a:solidFill>
                          <a:effectLst/>
                          <a:latin typeface="+mn-lt"/>
                        </a:rPr>
                        <a:t>Acciones</a:t>
                      </a:r>
                      <a:endParaRPr lang="es-MX" sz="1050" b="1" i="0" u="none" strike="noStrike" dirty="0">
                        <a:solidFill>
                          <a:srgbClr val="FFFFFF"/>
                        </a:solidFill>
                        <a:effectLst/>
                        <a:latin typeface="Calibri"/>
                      </a:endParaRPr>
                    </a:p>
                  </a:txBody>
                  <a:tcPr marL="5981" marR="5981" marT="5981" marB="0" anchor="ctr"/>
                </a:tc>
              </a:tr>
              <a:tr h="722155">
                <a:tc>
                  <a:txBody>
                    <a:bodyPr/>
                    <a:lstStyle/>
                    <a:p>
                      <a:pPr marL="72000" algn="l" fontAlgn="b"/>
                      <a:r>
                        <a:rPr lang="es-MX" sz="1500" u="none" strike="noStrike" dirty="0">
                          <a:solidFill>
                            <a:schemeClr val="tx1">
                              <a:lumMod val="75000"/>
                              <a:lumOff val="25000"/>
                            </a:schemeClr>
                          </a:solidFill>
                          <a:effectLst/>
                        </a:rPr>
                        <a:t>1.6.1. Fomentar la alineación de formación de capital humano con las necesidades de los sectores, así como facilitar su especialización.</a:t>
                      </a:r>
                      <a:endParaRPr lang="es-MX" sz="1500" b="0" i="0" u="none" strike="noStrike" dirty="0">
                        <a:solidFill>
                          <a:schemeClr val="tx1">
                            <a:lumMod val="75000"/>
                            <a:lumOff val="25000"/>
                          </a:schemeClr>
                        </a:solidFill>
                        <a:effectLst/>
                        <a:latin typeface="+mn-lt"/>
                      </a:endParaRPr>
                    </a:p>
                  </a:txBody>
                  <a:tcPr marL="5981" marR="5981" marT="5981" marB="0" anchor="ctr"/>
                </a:tc>
              </a:tr>
              <a:tr h="722155">
                <a:tc>
                  <a:txBody>
                    <a:bodyPr/>
                    <a:lstStyle/>
                    <a:p>
                      <a:pPr marL="72000" algn="l" fontAlgn="b"/>
                      <a:r>
                        <a:rPr lang="es-MX" sz="1500" u="none" strike="noStrike" dirty="0">
                          <a:solidFill>
                            <a:schemeClr val="tx1">
                              <a:lumMod val="75000"/>
                              <a:lumOff val="25000"/>
                            </a:schemeClr>
                          </a:solidFill>
                          <a:effectLst/>
                        </a:rPr>
                        <a:t>1.6.2. Propiciar la innovación y su aplicación en las empresas para escalar la producción hacia bienes de mayor valor agregado.</a:t>
                      </a:r>
                      <a:endParaRPr lang="es-MX" sz="1500" b="0" i="0" u="none" strike="noStrike" dirty="0">
                        <a:solidFill>
                          <a:schemeClr val="tx1">
                            <a:lumMod val="75000"/>
                            <a:lumOff val="25000"/>
                          </a:schemeClr>
                        </a:solidFill>
                        <a:effectLst/>
                        <a:latin typeface="+mn-lt"/>
                      </a:endParaRPr>
                    </a:p>
                  </a:txBody>
                  <a:tcPr marL="5981" marR="5981" marT="5981" marB="0" anchor="ctr"/>
                </a:tc>
              </a:tr>
              <a:tr h="1220117">
                <a:tc>
                  <a:txBody>
                    <a:bodyPr/>
                    <a:lstStyle/>
                    <a:p>
                      <a:pPr marL="72000" algn="l" fontAlgn="b"/>
                      <a:r>
                        <a:rPr lang="es-MX" sz="1500" u="none" strike="noStrike" dirty="0">
                          <a:solidFill>
                            <a:schemeClr val="tx1">
                              <a:lumMod val="75000"/>
                              <a:lumOff val="25000"/>
                            </a:schemeClr>
                          </a:solidFill>
                          <a:effectLst/>
                        </a:rPr>
                        <a:t>1.6.3. Impulsar el desarrollo tecnológico mediante el mejoramiento de los incentivos para la inversión en investigación, desarrollo y gestión tecnológica. </a:t>
                      </a:r>
                      <a:endParaRPr lang="es-MX" sz="1500" b="0" i="0" u="none" strike="noStrike" dirty="0">
                        <a:solidFill>
                          <a:schemeClr val="tx1">
                            <a:lumMod val="75000"/>
                            <a:lumOff val="25000"/>
                          </a:schemeClr>
                        </a:solidFill>
                        <a:effectLst/>
                        <a:latin typeface="+mn-lt"/>
                      </a:endParaRPr>
                    </a:p>
                  </a:txBody>
                  <a:tcPr marL="5981" marR="5981" marT="5981" marB="0" anchor="ctr"/>
                </a:tc>
              </a:tr>
              <a:tr h="722155">
                <a:tc>
                  <a:txBody>
                    <a:bodyPr/>
                    <a:lstStyle/>
                    <a:p>
                      <a:pPr marL="72000" algn="l" fontAlgn="b"/>
                      <a:r>
                        <a:rPr lang="es-MX" sz="1500" u="none" strike="noStrike" dirty="0">
                          <a:solidFill>
                            <a:schemeClr val="tx1">
                              <a:lumMod val="75000"/>
                              <a:lumOff val="25000"/>
                            </a:schemeClr>
                          </a:solidFill>
                          <a:effectLst/>
                        </a:rPr>
                        <a:t>1.6.4. Impulsar la creación, atracción y fortalecimiento de centros de ingeniería, diseño, investigación, desarrollo, servicios, capacitación, innovación e impacto transversal.</a:t>
                      </a:r>
                      <a:endParaRPr lang="es-MX" sz="1500" b="0" i="0" u="none" strike="noStrike" dirty="0">
                        <a:solidFill>
                          <a:schemeClr val="tx1">
                            <a:lumMod val="75000"/>
                            <a:lumOff val="25000"/>
                          </a:schemeClr>
                        </a:solidFill>
                        <a:effectLst/>
                        <a:latin typeface="+mn-lt"/>
                      </a:endParaRPr>
                    </a:p>
                  </a:txBody>
                  <a:tcPr marL="5981" marR="5981" marT="5981" marB="0" anchor="ctr"/>
                </a:tc>
              </a:tr>
              <a:tr h="483389">
                <a:tc>
                  <a:txBody>
                    <a:bodyPr/>
                    <a:lstStyle/>
                    <a:p>
                      <a:pPr marL="72000" algn="l" fontAlgn="b"/>
                      <a:r>
                        <a:rPr lang="es-MX" sz="1500" u="none" strike="noStrike" dirty="0">
                          <a:solidFill>
                            <a:schemeClr val="tx1">
                              <a:lumMod val="75000"/>
                              <a:lumOff val="25000"/>
                            </a:schemeClr>
                          </a:solidFill>
                          <a:effectLst/>
                        </a:rPr>
                        <a:t>1.6.5. Promocionar la investigación y aplicación de nuevas tecnologías.</a:t>
                      </a:r>
                      <a:endParaRPr lang="es-MX" sz="1500" b="0" i="0" u="none" strike="noStrike" dirty="0">
                        <a:solidFill>
                          <a:schemeClr val="tx1">
                            <a:lumMod val="75000"/>
                            <a:lumOff val="25000"/>
                          </a:schemeClr>
                        </a:solidFill>
                        <a:effectLst/>
                        <a:latin typeface="+mn-lt"/>
                      </a:endParaRPr>
                    </a:p>
                  </a:txBody>
                  <a:tcPr marL="5981" marR="5981" marT="5981" marB="0" anchor="ctr"/>
                </a:tc>
              </a:tr>
              <a:tr h="490158">
                <a:tc>
                  <a:txBody>
                    <a:bodyPr/>
                    <a:lstStyle/>
                    <a:p>
                      <a:pPr marL="72000" algn="l" fontAlgn="b"/>
                      <a:r>
                        <a:rPr lang="es-MX" sz="1500" b="0" i="0" u="none" strike="noStrike" dirty="0" smtClean="0">
                          <a:solidFill>
                            <a:schemeClr val="tx1">
                              <a:lumMod val="75000"/>
                              <a:lumOff val="25000"/>
                            </a:schemeClr>
                          </a:solidFill>
                          <a:effectLst/>
                          <a:latin typeface="+mn-lt"/>
                        </a:rPr>
                        <a:t>1.6.6. Impulsar la demanda de productos y servicios innovadores, tanto en el  sector privado como público (compra pública innovadora).</a:t>
                      </a:r>
                      <a:endParaRPr lang="es-MX" sz="1500" b="0" i="0" u="none" strike="noStrike" dirty="0">
                        <a:solidFill>
                          <a:schemeClr val="tx1">
                            <a:lumMod val="75000"/>
                            <a:lumOff val="25000"/>
                          </a:schemeClr>
                        </a:solidFill>
                        <a:effectLst/>
                        <a:latin typeface="+mn-lt"/>
                      </a:endParaRPr>
                    </a:p>
                  </a:txBody>
                  <a:tcPr marL="5981" marR="5981" marT="5981" marB="0" anchor="ctr"/>
                </a:tc>
              </a:tr>
              <a:tr h="722155">
                <a:tc>
                  <a:txBody>
                    <a:bodyPr/>
                    <a:lstStyle/>
                    <a:p>
                      <a:pPr marL="72000" algn="l" fontAlgn="b"/>
                      <a:r>
                        <a:rPr lang="es-MX" sz="1500" u="none" strike="noStrike" dirty="0">
                          <a:solidFill>
                            <a:schemeClr val="tx1">
                              <a:lumMod val="75000"/>
                              <a:lumOff val="25000"/>
                            </a:schemeClr>
                          </a:solidFill>
                          <a:effectLst/>
                        </a:rPr>
                        <a:t>1.6.7. Incentivar una cultura de innovación basada en el diseño y tecnología, así como de modelos de negocio y organizacionales.</a:t>
                      </a:r>
                      <a:endParaRPr lang="es-MX" sz="1500" b="0" i="0" u="none" strike="noStrike" dirty="0">
                        <a:solidFill>
                          <a:schemeClr val="tx1">
                            <a:lumMod val="75000"/>
                            <a:lumOff val="25000"/>
                          </a:schemeClr>
                        </a:solidFill>
                        <a:effectLst/>
                        <a:latin typeface="+mn-lt"/>
                      </a:endParaRPr>
                    </a:p>
                  </a:txBody>
                  <a:tcPr marL="5981" marR="5981" marT="5981" marB="0" anchor="ctr"/>
                </a:tc>
              </a:tr>
            </a:tbl>
          </a:graphicData>
        </a:graphic>
      </p:graphicFrame>
      <p:sp>
        <p:nvSpPr>
          <p:cNvPr id="4" name="Título 3"/>
          <p:cNvSpPr>
            <a:spLocks noGrp="1"/>
          </p:cNvSpPr>
          <p:nvPr>
            <p:ph type="title"/>
          </p:nvPr>
        </p:nvSpPr>
        <p:spPr>
          <a:xfrm>
            <a:off x="430426" y="204487"/>
            <a:ext cx="8446873" cy="914195"/>
          </a:xfrm>
        </p:spPr>
        <p:txBody>
          <a:bodyPr/>
          <a:lstStyle/>
          <a:p>
            <a:r>
              <a:rPr lang="es-MX" sz="2800" b="1" dirty="0">
                <a:solidFill>
                  <a:schemeClr val="accent4">
                    <a:lumMod val="75000"/>
                  </a:schemeClr>
                </a:solidFill>
                <a:latin typeface="Century Gothic" panose="020B0502020202020204" pitchFamily="34" charset="0"/>
              </a:rPr>
              <a:t>Acciones PRODEINN en materia de innovación</a:t>
            </a:r>
          </a:p>
        </p:txBody>
      </p:sp>
      <p:graphicFrame>
        <p:nvGraphicFramePr>
          <p:cNvPr id="5" name="2 Tabla"/>
          <p:cNvGraphicFramePr>
            <a:graphicFrameLocks noGrp="1"/>
          </p:cNvGraphicFramePr>
          <p:nvPr>
            <p:extLst/>
          </p:nvPr>
        </p:nvGraphicFramePr>
        <p:xfrm>
          <a:off x="6158697" y="1598440"/>
          <a:ext cx="5683169" cy="4415435"/>
        </p:xfrm>
        <a:graphic>
          <a:graphicData uri="http://schemas.openxmlformats.org/drawingml/2006/table">
            <a:tbl>
              <a:tblPr firstRow="1" bandRow="1">
                <a:tableStyleId>{ED083AE6-46FA-4A59-8FB0-9F97EB10719F}</a:tableStyleId>
              </a:tblPr>
              <a:tblGrid>
                <a:gridCol w="5683169"/>
              </a:tblGrid>
              <a:tr h="274092">
                <a:tc>
                  <a:txBody>
                    <a:bodyPr/>
                    <a:lstStyle/>
                    <a:p>
                      <a:pPr algn="ctr" fontAlgn="ctr"/>
                      <a:r>
                        <a:rPr lang="es-MX" sz="1050" u="none" strike="noStrike" dirty="0" smtClean="0">
                          <a:effectLst/>
                        </a:rPr>
                        <a:t>Acciones</a:t>
                      </a:r>
                      <a:endParaRPr lang="es-MX" sz="1050" b="1" i="0" u="none" strike="noStrike" dirty="0">
                        <a:solidFill>
                          <a:srgbClr val="FFFFFF"/>
                        </a:solidFill>
                        <a:effectLst/>
                        <a:latin typeface="Calibri"/>
                      </a:endParaRPr>
                    </a:p>
                  </a:txBody>
                  <a:tcPr marL="5981" marR="5981" marT="5981" marB="0" anchor="ctr"/>
                </a:tc>
              </a:tr>
              <a:tr h="678432">
                <a:tc>
                  <a:txBody>
                    <a:bodyPr/>
                    <a:lstStyle/>
                    <a:p>
                      <a:pPr marL="72000" indent="0" algn="l" fontAlgn="b"/>
                      <a:r>
                        <a:rPr lang="es-MX" sz="1500" u="none" strike="noStrike" dirty="0">
                          <a:solidFill>
                            <a:schemeClr val="tx1">
                              <a:lumMod val="75000"/>
                              <a:lumOff val="25000"/>
                            </a:schemeClr>
                          </a:solidFill>
                          <a:effectLst/>
                        </a:rPr>
                        <a:t>2.6.1.  Fomentar la cultura innovadora empresarial, impulsando la creatividad, el diseño, los modelos organizacionales y la innovación tecnológica.</a:t>
                      </a:r>
                      <a:endParaRPr lang="es-MX" sz="1500" b="0" i="0" u="none" strike="noStrike" dirty="0">
                        <a:solidFill>
                          <a:schemeClr val="tx1">
                            <a:lumMod val="75000"/>
                            <a:lumOff val="25000"/>
                          </a:schemeClr>
                        </a:solidFill>
                        <a:effectLst/>
                        <a:latin typeface="+mn-lt"/>
                      </a:endParaRPr>
                    </a:p>
                  </a:txBody>
                  <a:tcPr marL="5981" marR="5981" marT="5981" marB="0" anchor="ctr"/>
                </a:tc>
              </a:tr>
              <a:tr h="676457">
                <a:tc>
                  <a:txBody>
                    <a:bodyPr/>
                    <a:lstStyle/>
                    <a:p>
                      <a:pPr marL="72000" algn="l" fontAlgn="b"/>
                      <a:r>
                        <a:rPr lang="es-MX" sz="1500" u="none" strike="noStrike" dirty="0">
                          <a:solidFill>
                            <a:schemeClr val="tx1">
                              <a:lumMod val="75000"/>
                              <a:lumOff val="25000"/>
                            </a:schemeClr>
                          </a:solidFill>
                          <a:effectLst/>
                        </a:rPr>
                        <a:t>2.6.2.  Incentivar la transferencia de conocimiento para facilitar su aprovechamiento económico.</a:t>
                      </a:r>
                      <a:endParaRPr lang="es-MX" sz="1500" b="0" i="0" u="none" strike="noStrike" dirty="0">
                        <a:solidFill>
                          <a:schemeClr val="tx1">
                            <a:lumMod val="75000"/>
                            <a:lumOff val="25000"/>
                          </a:schemeClr>
                        </a:solidFill>
                        <a:effectLst/>
                        <a:latin typeface="+mn-lt"/>
                      </a:endParaRPr>
                    </a:p>
                  </a:txBody>
                  <a:tcPr marL="5981" marR="5981" marT="5981" marB="0" anchor="ctr"/>
                </a:tc>
              </a:tr>
              <a:tr h="444489">
                <a:tc>
                  <a:txBody>
                    <a:bodyPr/>
                    <a:lstStyle/>
                    <a:p>
                      <a:pPr marL="72000" algn="l" fontAlgn="b"/>
                      <a:r>
                        <a:rPr lang="es-MX" sz="1500" u="none" strike="noStrike" dirty="0">
                          <a:solidFill>
                            <a:schemeClr val="tx1">
                              <a:lumMod val="75000"/>
                              <a:lumOff val="25000"/>
                            </a:schemeClr>
                          </a:solidFill>
                          <a:effectLst/>
                        </a:rPr>
                        <a:t>2.6.3. Promover el desarrollo y consolidación de ecosistemas de innovación con focalización regional y sectorial.</a:t>
                      </a:r>
                      <a:endParaRPr lang="es-MX" sz="1500" b="0" i="0" u="none" strike="noStrike" dirty="0">
                        <a:solidFill>
                          <a:schemeClr val="tx1">
                            <a:lumMod val="75000"/>
                            <a:lumOff val="25000"/>
                          </a:schemeClr>
                        </a:solidFill>
                        <a:effectLst/>
                        <a:latin typeface="+mn-lt"/>
                      </a:endParaRPr>
                    </a:p>
                  </a:txBody>
                  <a:tcPr marL="5981" marR="5981" marT="5981" marB="0" anchor="ctr"/>
                </a:tc>
              </a:tr>
              <a:tr h="438641">
                <a:tc>
                  <a:txBody>
                    <a:bodyPr/>
                    <a:lstStyle/>
                    <a:p>
                      <a:pPr marL="72000" algn="l" fontAlgn="b"/>
                      <a:r>
                        <a:rPr lang="es-MX" sz="1500" u="none" strike="noStrike" dirty="0">
                          <a:solidFill>
                            <a:schemeClr val="tx1">
                              <a:lumMod val="75000"/>
                              <a:lumOff val="25000"/>
                            </a:schemeClr>
                          </a:solidFill>
                          <a:effectLst/>
                        </a:rPr>
                        <a:t>2.6.4. Identificar inhibidores y habilitadores de innovación en sectores y regiones.</a:t>
                      </a:r>
                      <a:endParaRPr lang="es-MX" sz="1500" b="0" i="0" u="none" strike="noStrike" dirty="0">
                        <a:solidFill>
                          <a:schemeClr val="tx1">
                            <a:lumMod val="75000"/>
                            <a:lumOff val="25000"/>
                          </a:schemeClr>
                        </a:solidFill>
                        <a:effectLst/>
                        <a:latin typeface="+mn-lt"/>
                      </a:endParaRPr>
                    </a:p>
                  </a:txBody>
                  <a:tcPr marL="5981" marR="5981" marT="5981" marB="0" anchor="ctr"/>
                </a:tc>
              </a:tr>
              <a:tr h="497126">
                <a:tc>
                  <a:txBody>
                    <a:bodyPr/>
                    <a:lstStyle/>
                    <a:p>
                      <a:pPr marL="72000" algn="l" fontAlgn="b"/>
                      <a:r>
                        <a:rPr lang="es-MX" sz="1500" u="none" strike="noStrike" dirty="0">
                          <a:solidFill>
                            <a:schemeClr val="tx1">
                              <a:lumMod val="75000"/>
                              <a:lumOff val="25000"/>
                            </a:schemeClr>
                          </a:solidFill>
                          <a:effectLst/>
                        </a:rPr>
                        <a:t>2.6.5. Articular políticas públicas de distintos órdenes de gobierno, orientados a la promoción de la innovación, para maximizar impacto.</a:t>
                      </a:r>
                      <a:endParaRPr lang="es-MX" sz="1500" b="0" i="0" u="none" strike="noStrike" dirty="0">
                        <a:solidFill>
                          <a:schemeClr val="tx1">
                            <a:lumMod val="75000"/>
                            <a:lumOff val="25000"/>
                          </a:schemeClr>
                        </a:solidFill>
                        <a:effectLst/>
                        <a:latin typeface="+mn-lt"/>
                      </a:endParaRPr>
                    </a:p>
                  </a:txBody>
                  <a:tcPr marL="5981" marR="5981" marT="5981" marB="0" anchor="ctr"/>
                </a:tc>
              </a:tr>
              <a:tr h="438641">
                <a:tc>
                  <a:txBody>
                    <a:bodyPr/>
                    <a:lstStyle/>
                    <a:p>
                      <a:pPr marL="72000" algn="l" fontAlgn="b"/>
                      <a:r>
                        <a:rPr lang="es-MX" sz="1500" u="none" strike="noStrike" dirty="0">
                          <a:solidFill>
                            <a:schemeClr val="tx1">
                              <a:lumMod val="75000"/>
                              <a:lumOff val="25000"/>
                            </a:schemeClr>
                          </a:solidFill>
                          <a:effectLst/>
                        </a:rPr>
                        <a:t>2.6.6. Promover esquemas de colaboración como la innovación abierta, el trabajo en redes globales, </a:t>
                      </a:r>
                      <a:r>
                        <a:rPr lang="es-MX" sz="1500" u="none" strike="noStrike" dirty="0" err="1">
                          <a:solidFill>
                            <a:schemeClr val="tx1">
                              <a:lumMod val="75000"/>
                              <a:lumOff val="25000"/>
                            </a:schemeClr>
                          </a:solidFill>
                          <a:effectLst/>
                        </a:rPr>
                        <a:t>co</a:t>
                      </a:r>
                      <a:r>
                        <a:rPr lang="es-MX" sz="1500" u="none" strike="noStrike" dirty="0">
                          <a:solidFill>
                            <a:schemeClr val="tx1">
                              <a:lumMod val="75000"/>
                              <a:lumOff val="25000"/>
                            </a:schemeClr>
                          </a:solidFill>
                          <a:effectLst/>
                        </a:rPr>
                        <a:t>-creación y </a:t>
                      </a:r>
                      <a:r>
                        <a:rPr lang="es-MX" sz="1500" u="none" strike="noStrike" dirty="0" err="1">
                          <a:solidFill>
                            <a:schemeClr val="tx1">
                              <a:lumMod val="75000"/>
                              <a:lumOff val="25000"/>
                            </a:schemeClr>
                          </a:solidFill>
                          <a:effectLst/>
                        </a:rPr>
                        <a:t>co</a:t>
                      </a:r>
                      <a:r>
                        <a:rPr lang="es-MX" sz="1500" u="none" strike="noStrike" dirty="0">
                          <a:solidFill>
                            <a:schemeClr val="tx1">
                              <a:lumMod val="75000"/>
                              <a:lumOff val="25000"/>
                            </a:schemeClr>
                          </a:solidFill>
                          <a:effectLst/>
                        </a:rPr>
                        <a:t>-diseño.</a:t>
                      </a:r>
                      <a:endParaRPr lang="es-MX" sz="1500" b="0" i="0" u="none" strike="noStrike" dirty="0">
                        <a:solidFill>
                          <a:schemeClr val="tx1">
                            <a:lumMod val="75000"/>
                            <a:lumOff val="25000"/>
                          </a:schemeClr>
                        </a:solidFill>
                        <a:effectLst/>
                        <a:latin typeface="+mn-lt"/>
                      </a:endParaRPr>
                    </a:p>
                  </a:txBody>
                  <a:tcPr marL="5981" marR="5981" marT="5981" marB="0" anchor="ctr"/>
                </a:tc>
              </a:tr>
              <a:tr h="480151">
                <a:tc>
                  <a:txBody>
                    <a:bodyPr/>
                    <a:lstStyle/>
                    <a:p>
                      <a:pPr marL="72000" algn="l" fontAlgn="b"/>
                      <a:r>
                        <a:rPr lang="es-MX" sz="1500" u="none" strike="noStrike" dirty="0">
                          <a:solidFill>
                            <a:schemeClr val="tx1">
                              <a:lumMod val="75000"/>
                              <a:lumOff val="25000"/>
                            </a:schemeClr>
                          </a:solidFill>
                          <a:effectLst/>
                        </a:rPr>
                        <a:t>2.6.8. Facilitar el acceso a fuentes de financiamiento y capitalización que acompañen las diferentes etapas de la innovación.</a:t>
                      </a:r>
                      <a:endParaRPr lang="es-MX" sz="1500" b="0" i="0" u="none" strike="noStrike" dirty="0">
                        <a:solidFill>
                          <a:schemeClr val="tx1">
                            <a:lumMod val="75000"/>
                            <a:lumOff val="25000"/>
                          </a:schemeClr>
                        </a:solidFill>
                        <a:effectLst/>
                        <a:latin typeface="+mn-lt"/>
                      </a:endParaRPr>
                    </a:p>
                  </a:txBody>
                  <a:tcPr marL="5981" marR="5981" marT="5981" marB="0" anchor="ctr"/>
                </a:tc>
              </a:tr>
            </a:tbl>
          </a:graphicData>
        </a:graphic>
      </p:graphicFrame>
    </p:spTree>
    <p:extLst>
      <p:ext uri="{BB962C8B-B14F-4D97-AF65-F5344CB8AC3E}">
        <p14:creationId xmlns:p14="http://schemas.microsoft.com/office/powerpoint/2010/main" val="1504193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85685" y="2526349"/>
            <a:ext cx="8861721" cy="2585323"/>
          </a:xfrm>
          <a:prstGeom prst="rect">
            <a:avLst/>
          </a:prstGeom>
          <a:noFill/>
        </p:spPr>
        <p:txBody>
          <a:bodyPr wrap="none" rtlCol="0">
            <a:spAutoFit/>
          </a:bodyPr>
          <a:lstStyle/>
          <a:p>
            <a:pPr algn="ctr"/>
            <a:r>
              <a:rPr lang="es-MX" sz="5400" b="1" dirty="0" smtClean="0"/>
              <a:t>Para Qué?</a:t>
            </a:r>
          </a:p>
          <a:p>
            <a:pPr algn="ctr"/>
            <a:endParaRPr lang="es-MX" sz="5400" b="1" dirty="0"/>
          </a:p>
          <a:p>
            <a:pPr algn="ctr"/>
            <a:r>
              <a:rPr lang="es-MX" sz="5400" b="1" dirty="0" smtClean="0"/>
              <a:t>Oportunidades en sectores</a:t>
            </a:r>
            <a:endParaRPr lang="es-MX" sz="2800" b="1" dirty="0"/>
          </a:p>
        </p:txBody>
      </p:sp>
    </p:spTree>
    <p:extLst>
      <p:ext uri="{BB962C8B-B14F-4D97-AF65-F5344CB8AC3E}">
        <p14:creationId xmlns:p14="http://schemas.microsoft.com/office/powerpoint/2010/main" val="91937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bwMode="auto">
          <a:xfrm>
            <a:off x="1547820" y="2420945"/>
            <a:ext cx="395287" cy="2016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82" tIns="45691" rIns="91382" bIns="45691" anchor="ctr"/>
          <a:lstStyle/>
          <a:p>
            <a:pPr algn="ctr">
              <a:defRPr/>
            </a:pPr>
            <a:endParaRPr lang="es-MX"/>
          </a:p>
        </p:txBody>
      </p:sp>
      <p:sp>
        <p:nvSpPr>
          <p:cNvPr id="10" name="9 CuadroTexto"/>
          <p:cNvSpPr txBox="1"/>
          <p:nvPr/>
        </p:nvSpPr>
        <p:spPr bwMode="auto">
          <a:xfrm>
            <a:off x="5371438" y="2564904"/>
            <a:ext cx="5112568" cy="4278036"/>
          </a:xfrm>
          <a:prstGeom prst="rect">
            <a:avLst/>
          </a:prstGeom>
          <a:solidFill>
            <a:schemeClr val="bg1"/>
          </a:solidFill>
        </p:spPr>
        <p:txBody>
          <a:bodyPr wrap="square" lIns="91382" tIns="45691" rIns="91382" bIns="45691">
            <a:spAutoFit/>
          </a:bodyPr>
          <a:lstStyle/>
          <a:p>
            <a:pPr marL="285569" lvl="1" indent="-285569" algn="just">
              <a:buFont typeface="Arial" panose="020B0604020202020204" pitchFamily="34" charset="0"/>
              <a:buChar char="•"/>
              <a:defRPr/>
            </a:pPr>
            <a:r>
              <a:rPr lang="es-MX" sz="1700" dirty="0">
                <a:latin typeface="Adobe Caslon Pro"/>
                <a:cs typeface="Arial" pitchFamily="34" charset="0"/>
              </a:rPr>
              <a:t>Somos un proveedor estratégico para el mercado automotriz norteamericano y latinoamericano.</a:t>
            </a:r>
          </a:p>
          <a:p>
            <a:pPr marL="742659" lvl="1" indent="-285750" algn="just">
              <a:buFont typeface="Courier New" panose="02070309020205020404" pitchFamily="49" charset="0"/>
              <a:buChar char="o"/>
              <a:defRPr/>
            </a:pPr>
            <a:r>
              <a:rPr lang="es-ES" sz="1700" dirty="0">
                <a:latin typeface="Adobe Caslon Pro"/>
                <a:cs typeface="Arial" pitchFamily="34" charset="0"/>
              </a:rPr>
              <a:t>En 2012, México fue el proveedor líder de autopartes a Estados Unidos.</a:t>
            </a:r>
          </a:p>
          <a:p>
            <a:pPr marL="742659" lvl="1" indent="-285750" algn="just">
              <a:buFont typeface="Courier New" panose="02070309020205020404" pitchFamily="49" charset="0"/>
              <a:buChar char="o"/>
              <a:defRPr/>
            </a:pPr>
            <a:r>
              <a:rPr lang="es-ES" sz="1700" dirty="0">
                <a:latin typeface="Adobe Caslon Pro"/>
                <a:cs typeface="Arial" pitchFamily="34" charset="0"/>
              </a:rPr>
              <a:t>10 de cada 100 automóviles ligeros vendidos en Estados Unidos son fabricados en México.</a:t>
            </a:r>
          </a:p>
          <a:p>
            <a:pPr marL="742659" lvl="1" indent="-285750" algn="just">
              <a:buFont typeface="Courier New" panose="02070309020205020404" pitchFamily="49" charset="0"/>
              <a:buChar char="o"/>
              <a:defRPr/>
            </a:pPr>
            <a:r>
              <a:rPr lang="es-ES" sz="1700" dirty="0">
                <a:latin typeface="Adobe Caslon Pro"/>
                <a:cs typeface="Arial" pitchFamily="34" charset="0"/>
              </a:rPr>
              <a:t>En 2013, el total de la producción de la industria automotriz fue de 106 MDD equivalentes al 26% del total de la industria manufacturera.</a:t>
            </a:r>
          </a:p>
          <a:p>
            <a:pPr marL="456909" lvl="1" algn="just">
              <a:defRPr/>
            </a:pPr>
            <a:endParaRPr lang="es-ES" sz="1700" dirty="0">
              <a:latin typeface="Adobe Caslon Pro"/>
              <a:cs typeface="Arial" pitchFamily="34" charset="0"/>
            </a:endParaRPr>
          </a:p>
          <a:p>
            <a:pPr marL="285569" lvl="1" indent="-285569" algn="just">
              <a:buFont typeface="Arial" panose="020B0604020202020204" pitchFamily="34" charset="0"/>
              <a:buChar char="•"/>
              <a:defRPr/>
            </a:pPr>
            <a:r>
              <a:rPr lang="es-ES" sz="1700" dirty="0">
                <a:latin typeface="Adobe Caslon Pro"/>
                <a:cs typeface="Arial" pitchFamily="34" charset="0"/>
              </a:rPr>
              <a:t>89 de las 100 principales empresas de autopartes a nivel mundial cuentan con presencia productiva en México</a:t>
            </a:r>
            <a:r>
              <a:rPr lang="es-ES" sz="1700" dirty="0">
                <a:solidFill>
                  <a:schemeClr val="tx1">
                    <a:lumMod val="75000"/>
                    <a:lumOff val="25000"/>
                  </a:schemeClr>
                </a:solidFill>
                <a:latin typeface="Adobe Caslon Pro"/>
                <a:cs typeface="Arial" pitchFamily="34" charset="0"/>
              </a:rPr>
              <a:t>.</a:t>
            </a:r>
          </a:p>
        </p:txBody>
      </p:sp>
      <p:sp>
        <p:nvSpPr>
          <p:cNvPr id="12" name="11 CuadroTexto"/>
          <p:cNvSpPr txBox="1"/>
          <p:nvPr/>
        </p:nvSpPr>
        <p:spPr bwMode="auto">
          <a:xfrm>
            <a:off x="1703513" y="6417333"/>
            <a:ext cx="4987925" cy="2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2" tIns="45691" rIns="91382" bIns="45691">
            <a:spAutoFit/>
          </a:bodyPr>
          <a:lstStyle>
            <a:defPPr>
              <a:defRPr lang="es-ES"/>
            </a:defPPr>
            <a:lvl1pPr>
              <a:defRPr sz="800">
                <a:solidFill>
                  <a:srgbClr val="7F7F7F"/>
                </a:solidFill>
              </a:defRPr>
            </a:lvl1pPr>
          </a:lstStyle>
          <a:p>
            <a:r>
              <a:rPr lang="es-MX" dirty="0"/>
              <a:t>Fuente: OICA/ Global </a:t>
            </a:r>
            <a:r>
              <a:rPr lang="es-MX" dirty="0" err="1"/>
              <a:t>Trade</a:t>
            </a:r>
            <a:r>
              <a:rPr lang="es-MX" dirty="0"/>
              <a:t> Atlas/ AMIA/ </a:t>
            </a:r>
            <a:r>
              <a:rPr lang="es-MX" dirty="0" err="1"/>
              <a:t>Ward’s</a:t>
            </a:r>
            <a:r>
              <a:rPr lang="es-MX" dirty="0"/>
              <a:t> </a:t>
            </a:r>
            <a:r>
              <a:rPr lang="es-MX" dirty="0" err="1"/>
              <a:t>Automotive</a:t>
            </a:r>
            <a:r>
              <a:rPr lang="es-MX" dirty="0"/>
              <a:t> </a:t>
            </a:r>
            <a:r>
              <a:rPr lang="es-MX" dirty="0" err="1"/>
              <a:t>Reports</a:t>
            </a:r>
            <a:r>
              <a:rPr lang="es-MX" dirty="0"/>
              <a:t>/ AASA, 2011. </a:t>
            </a:r>
          </a:p>
        </p:txBody>
      </p:sp>
      <p:pic>
        <p:nvPicPr>
          <p:cNvPr id="46087" name="Picture 11" descr="http://feelmotor.files.wordpress.com/2012/01/2013_ford_fusion_actf34_12-de-as_1131112_7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020" y="3248980"/>
            <a:ext cx="330960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Título"/>
          <p:cNvSpPr>
            <a:spLocks noGrp="1"/>
          </p:cNvSpPr>
          <p:nvPr>
            <p:ph type="title"/>
          </p:nvPr>
        </p:nvSpPr>
        <p:spPr/>
        <p:txBody>
          <a:bodyPr/>
          <a:lstStyle/>
          <a:p>
            <a:r>
              <a:rPr lang="es-MX" dirty="0" smtClean="0"/>
              <a:t>Sector Automotriz</a:t>
            </a:r>
            <a:endParaRPr lang="es-MX" dirty="0"/>
          </a:p>
        </p:txBody>
      </p:sp>
      <p:sp>
        <p:nvSpPr>
          <p:cNvPr id="9" name="3 Marcador de número de diapositiva"/>
          <p:cNvSpPr>
            <a:spLocks noGrp="1"/>
          </p:cNvSpPr>
          <p:nvPr>
            <p:ph type="sldNum" sz="quarter" idx="4294967295"/>
          </p:nvPr>
        </p:nvSpPr>
        <p:spPr bwMode="auto">
          <a:xfrm>
            <a:off x="10200456" y="6381756"/>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478" indent="-285569" eaLnBrk="0" hangingPunct="0">
              <a:defRPr>
                <a:solidFill>
                  <a:schemeClr val="tx1"/>
                </a:solidFill>
                <a:latin typeface="Arial" charset="0"/>
                <a:cs typeface="Arial" charset="0"/>
              </a:defRPr>
            </a:lvl2pPr>
            <a:lvl3pPr marL="1142273" indent="-228453" eaLnBrk="0" hangingPunct="0">
              <a:defRPr>
                <a:solidFill>
                  <a:schemeClr val="tx1"/>
                </a:solidFill>
                <a:latin typeface="Arial" charset="0"/>
                <a:cs typeface="Arial" charset="0"/>
              </a:defRPr>
            </a:lvl3pPr>
            <a:lvl4pPr marL="1599183" indent="-228453" eaLnBrk="0" hangingPunct="0">
              <a:defRPr>
                <a:solidFill>
                  <a:schemeClr val="tx1"/>
                </a:solidFill>
                <a:latin typeface="Arial" charset="0"/>
                <a:cs typeface="Arial" charset="0"/>
              </a:defRPr>
            </a:lvl4pPr>
            <a:lvl5pPr marL="2056092" indent="-228453" eaLnBrk="0" hangingPunct="0">
              <a:defRPr>
                <a:solidFill>
                  <a:schemeClr val="tx1"/>
                </a:solidFill>
                <a:latin typeface="Arial" charset="0"/>
                <a:cs typeface="Arial" charset="0"/>
              </a:defRPr>
            </a:lvl5pPr>
            <a:lvl6pPr marL="2513001" indent="-228453" eaLnBrk="0" fontAlgn="base" hangingPunct="0">
              <a:spcBef>
                <a:spcPct val="0"/>
              </a:spcBef>
              <a:spcAft>
                <a:spcPct val="0"/>
              </a:spcAft>
              <a:defRPr>
                <a:solidFill>
                  <a:schemeClr val="tx1"/>
                </a:solidFill>
                <a:latin typeface="Arial" charset="0"/>
                <a:cs typeface="Arial" charset="0"/>
              </a:defRPr>
            </a:lvl6pPr>
            <a:lvl7pPr marL="2969911" indent="-228453" eaLnBrk="0" fontAlgn="base" hangingPunct="0">
              <a:spcBef>
                <a:spcPct val="0"/>
              </a:spcBef>
              <a:spcAft>
                <a:spcPct val="0"/>
              </a:spcAft>
              <a:defRPr>
                <a:solidFill>
                  <a:schemeClr val="tx1"/>
                </a:solidFill>
                <a:latin typeface="Arial" charset="0"/>
                <a:cs typeface="Arial" charset="0"/>
              </a:defRPr>
            </a:lvl7pPr>
            <a:lvl8pPr marL="3426820" indent="-228453" eaLnBrk="0" fontAlgn="base" hangingPunct="0">
              <a:spcBef>
                <a:spcPct val="0"/>
              </a:spcBef>
              <a:spcAft>
                <a:spcPct val="0"/>
              </a:spcAft>
              <a:defRPr>
                <a:solidFill>
                  <a:schemeClr val="tx1"/>
                </a:solidFill>
                <a:latin typeface="Arial" charset="0"/>
                <a:cs typeface="Arial" charset="0"/>
              </a:defRPr>
            </a:lvl8pPr>
            <a:lvl9pPr marL="3883728" indent="-228453" eaLnBrk="0" fontAlgn="base" hangingPunct="0">
              <a:spcBef>
                <a:spcPct val="0"/>
              </a:spcBef>
              <a:spcAft>
                <a:spcPct val="0"/>
              </a:spcAft>
              <a:defRPr>
                <a:solidFill>
                  <a:schemeClr val="tx1"/>
                </a:solidFill>
                <a:latin typeface="Arial" charset="0"/>
                <a:cs typeface="Arial" charset="0"/>
              </a:defRPr>
            </a:lvl9pPr>
          </a:lstStyle>
          <a:p>
            <a:pPr eaLnBrk="1" hangingPunct="1"/>
            <a:fld id="{A0F835E9-BC6D-463D-81D6-627435A7C433}" type="slidenum">
              <a:rPr lang="es-MX">
                <a:solidFill>
                  <a:srgbClr val="898989"/>
                </a:solidFill>
              </a:rPr>
              <a:pPr eaLnBrk="1" hangingPunct="1"/>
              <a:t>17</a:t>
            </a:fld>
            <a:endParaRPr lang="es-MX" dirty="0">
              <a:solidFill>
                <a:srgbClr val="898989"/>
              </a:solidFill>
            </a:endParaRPr>
          </a:p>
        </p:txBody>
      </p:sp>
      <p:grpSp>
        <p:nvGrpSpPr>
          <p:cNvPr id="4" name="13 Grupo"/>
          <p:cNvGrpSpPr/>
          <p:nvPr/>
        </p:nvGrpSpPr>
        <p:grpSpPr>
          <a:xfrm>
            <a:off x="2387588" y="1700808"/>
            <a:ext cx="7524836" cy="944562"/>
            <a:chOff x="0" y="1039018"/>
            <a:chExt cx="6178135" cy="944562"/>
          </a:xfrm>
        </p:grpSpPr>
        <p:sp>
          <p:nvSpPr>
            <p:cNvPr id="15" name="14 Rectángulo redondeado"/>
            <p:cNvSpPr/>
            <p:nvPr/>
          </p:nvSpPr>
          <p:spPr>
            <a:xfrm>
              <a:off x="0" y="1039018"/>
              <a:ext cx="6096000" cy="94456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15 Rectángulo"/>
            <p:cNvSpPr/>
            <p:nvPr/>
          </p:nvSpPr>
          <p:spPr>
            <a:xfrm>
              <a:off x="1313656" y="1039018"/>
              <a:ext cx="4864479" cy="9445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a:lnSpc>
                  <a:spcPct val="90000"/>
                </a:lnSpc>
                <a:spcBef>
                  <a:spcPct val="0"/>
                </a:spcBef>
                <a:spcAft>
                  <a:spcPct val="35000"/>
                </a:spcAft>
              </a:pPr>
              <a:r>
                <a:rPr lang="es-MX" dirty="0">
                  <a:solidFill>
                    <a:schemeClr val="tx1"/>
                  </a:solidFill>
                  <a:latin typeface="Adobe Caslon Pro"/>
                  <a:cs typeface="Arial" charset="0"/>
                </a:rPr>
                <a:t>8</a:t>
              </a:r>
              <a:r>
                <a:rPr lang="es-MX" baseline="30000" dirty="0">
                  <a:solidFill>
                    <a:schemeClr val="tx1"/>
                  </a:solidFill>
                  <a:latin typeface="Adobe Caslon Pro"/>
                  <a:cs typeface="Arial" charset="0"/>
                </a:rPr>
                <a:t>o</a:t>
              </a:r>
              <a:r>
                <a:rPr lang="es-MX" dirty="0">
                  <a:solidFill>
                    <a:schemeClr val="tx1"/>
                  </a:solidFill>
                  <a:latin typeface="Adobe Caslon Pro"/>
                  <a:cs typeface="Arial" charset="0"/>
                </a:rPr>
                <a:t> productor de </a:t>
              </a:r>
              <a:r>
                <a:rPr lang="es-MX" b="1" dirty="0">
                  <a:solidFill>
                    <a:schemeClr val="tx1"/>
                  </a:solidFill>
                  <a:latin typeface="Adobe Caslon Pro"/>
                  <a:cs typeface="Arial" charset="0"/>
                </a:rPr>
                <a:t>vehículos en el mundo </a:t>
              </a:r>
              <a:r>
                <a:rPr lang="es-MX" dirty="0">
                  <a:solidFill>
                    <a:schemeClr val="tx1"/>
                  </a:solidFill>
                  <a:latin typeface="Adobe Caslon Pro"/>
                  <a:cs typeface="Arial" charset="0"/>
                </a:rPr>
                <a:t>y 4</a:t>
              </a:r>
              <a:r>
                <a:rPr lang="es-MX" baseline="30000" dirty="0">
                  <a:solidFill>
                    <a:schemeClr val="tx1"/>
                  </a:solidFill>
                  <a:latin typeface="Adobe Caslon Pro"/>
                  <a:cs typeface="Arial" charset="0"/>
                </a:rPr>
                <a:t>o</a:t>
              </a:r>
              <a:r>
                <a:rPr lang="es-MX" dirty="0">
                  <a:solidFill>
                    <a:schemeClr val="tx1"/>
                  </a:solidFill>
                  <a:latin typeface="Adobe Caslon Pro"/>
                  <a:cs typeface="Arial" charset="0"/>
                </a:rPr>
                <a:t> exportador de vehículos nuevos.</a:t>
              </a:r>
              <a:endParaRPr lang="es-MX" dirty="0">
                <a:solidFill>
                  <a:schemeClr val="tx1"/>
                </a:solidFill>
              </a:endParaRPr>
            </a:p>
          </p:txBody>
        </p:sp>
      </p:grpSp>
      <p:sp>
        <p:nvSpPr>
          <p:cNvPr id="13" name="12 Elipse"/>
          <p:cNvSpPr/>
          <p:nvPr/>
        </p:nvSpPr>
        <p:spPr>
          <a:xfrm>
            <a:off x="2738090" y="1690622"/>
            <a:ext cx="909639" cy="874283"/>
          </a:xfrm>
          <a:prstGeom prst="ellipse">
            <a:avLst/>
          </a:prstGeom>
          <a:solidFill>
            <a:srgbClr val="FFFFFF"/>
          </a:solid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AutoShape 2" descr="data:image/jpeg;base64,/9j/4AAQSkZJRgABAQAAAQABAAD/2wCEAAkGBhISEBQUExMUFRUUFBUVFRQXFhcVFBQYFBQVFRQUFRYXHCYeGBkkGRUVHy8gJCcpLCwsFR4xNTAqNSYrLCkBCQoKDgwOFw8PFywkHBwsKSkpKSkpKSwsLCopLCkpKS0pKSwpLCwpLCksKSkpMSksLC8pLCksKSwqLCkpKTAsNf/AABEIALQBGAMBIgACEQEDEQH/xAAcAAABBQEBAQAAAAAAAAAAAAAAAwQFBgcCAQj/xABLEAACAQIDBQQHBQQHBwIHAAABAgMAEQQSIQUGMUFREyJhcQcUMoGRobFCUnKS0SNigsEzQ1OTorLCFRZjw9Lh8DSjCCRVZHODlP/EABkBAQEBAQEBAAAAAAAAAAAAAAABAgMEBf/EACQRAQEAAgEDBAIDAAAAAAAAAAABAhEhAxIxBEFRYQUTgZGx/9oADAMBAAIRAxEAPwDcaKKKAooooCiiigKKKKAooooOZEuCNdQRpodehqO3ZxjSYSJnYM4Xs5SOBliJim/9xGqTqvbsyZJ8dh9B2eI7VB+5ikWUtbxm9YH8JoLDRRRQFFFFAUUUUBRRRQFFFFAUUUUBRRRQFFFFAUUUUBRRRQFFFFAUUUUBRRRQFFFFAUUUUBRRTXEbQVTYakanoPMnhQOqL1T9rb/YeElZJ1VhxSNWlkHuQE1A4j0gKXDRw4+YBWBUIscZuVOdjJZgVtbiB3zccLYucnmt44ZZeI0zOOoqm7Xxc+H2uksWFmnhnwyxTtEAezaOV2ibUgGweS442YdLGoT+lYm/Z4IufGU295VTTCT0n4r/AOmxf3kh/wCXWtsb02dtpIOUn93J/wBNef7TXkrn+G31rHF9LEiEZtnhb/dxEsZ8bdzWpjBem/CiwmhxSDhm/ZzKPfcOfhV1U3GkttS39XJ59wD5tSC7xxFiouzDiqsjsPNUYkfCvExndDai4BAIKsLi/eB1U+HGmr4q2g01JsNBc6k6c6xtUom0b/Ycedh8ia79eHQ/Ff1quYjaIUFmYKqgksTYADiSTwFUXbfpfhiuIlMmtszN2aHWxy6Fm+Av86uxrn+0F6H/AA/rXS41fL/zwr5/l9MeLY9yJLcrRuT8Wa1Mj6YcadAQpJt7CaHhrVH0gMUvUV0JR1Hxr56PpPxyi+dW80UcdOQHUUpB6X8aCMywnr3GHz7TSmx9CUVhuF9NUoPfw4t1WUg+5ch+tT2z/TdhyP2izRgcS0RkX80RYj3gU2NUoqubF35w2JF4pI5OvZuGI809oVPw4hXF1IP8vMcqoUooooCiiigKKKKAooooCiiigKKKKAooooCiioveLeGLBwmSQ+CIPadug8Op5UCe9G88WChMkmrG4jjHtO3QdB1PL4Cswh2lLri8Y7M73OGwwOWME/1hQcQPvNc3JtXJnacvtDG95VOWGHgHfisajkg4n+ZJqu7Q2g8jtJIbs3HkB0UDkoGgFYtZ7nnrDBmYSMC2bMRl1ze1e4Nc4jazuTnkdg17q0jlTmNyCl8puQDa3KpjZe65YB57gHURjRj+M8R5DXy4VPYfDxx6Roq+QsfeeJrPZjbuxm+ozk7ZldKqGNhoR0FrfCnEEN6kNvS55UX7i397nh8EH5qjNp4vso9Pbe4XwHNv/OZrti4eUTtvEh3yD2Uvr1bn8OHxq0ejLc0SP67MoKRtbDqdQ8imzTEdEIsv7wJt3QagN2N3WxeISFbgHvSOLfs419ttefBRx1Ycr1s02SNFijULHGoRFHBVUWAHuFM7qaejHHRLE4i5pk81eTy1GbW2osEEszcIkZ7dSBovvNh764ujPvSjvWzSeqoe7GVL6+3KRmVD+6gsx8SOBWqRhsIp1ZXdj+8be7KNB4Xp1Hs+Yp63KjSRsz5pBrZ8xMjuB7ILXGbh3eVWzdmCJiCLEnUX7wFtRdTodbacxeteHLLL4VeOEoptHlVSL3JJGY2F8xNrmo/beFs6kC/aJc2F9QSDw8MtazvVtFGwDx5VVxJCHj0svfzq6jmjdmbG3IjQggU/b0n7KFujMv5lzf6KrONu0JhsR3VJ0635aa/C/wAqs7bmShA8lwpGa6qXFiL3v5VVna5bxAP8jWi7qzmTBo+QuyXjJ0LXU2AGY3AsRw0o11OJtG7A3QgnN2aQrrqAoBsdL+fgeVWGXc9VW0T2t9kiy/EcKewYVxKHYgAI62vcnMUI5WFsnXnT3tK0491ULae7QVgZI7N9mRe61xwKuut/fT/Y29uOwhHfOKjFhlkOXEKNPZlHt89GGtW9mDCzAEHiCLj4VBbU3cvdofenP+A8/I/HlUbxzaBupv3hsavcazrbPGwyyRk8nTl+IXU9as1fOU2GOdXVmimjPclTR1I4qeo5FTWibkekks64bGAJMdI3GkU/4L+y/VD7ulHaXbSaK8RgRccK9qqKKKKAooooCiiigKKKKAoormSQKCSbAC5NA22rtSPDxNLIbKo95PJQOZJrFNsbxri8V2mJkCRg2VBdyi34Ki6k+7U+HB5v8209py5YIJYoFP7NmMaX6yMjsHBI4C2nxqsz+hXaFgxnjUFbuXOQqRe9sha621zG3lWbyWbP9sb3YaZz3skcIEeHjZXAsTYtw7zk6n+dc7DxOGEmeSaIODaNHbL3vvG9gT0Hv42s02T6GpZla20EK3ysVR3Fx0LFb+6rBhPQeAuWTGs3isIDe8tIw+VTTNwLNvNGHySsi34NmAW/IG5086TbebCA/wDqYP71D9DSqegvB21xGJPl2K/8s08w3oM2aOJxLeJlA/yoKrn+qfKpjefDs7uHDFnNlW5uF7q+A7qrxqPxGJMjl208OSgcq1PB+hXZa8Em/v5B/lIp/gvRls6OZSkUhMTKxLTzuMwsyJlL5TyJuLWsLHNpuXTUwkJ7lbv+pYTO62nnCtJfiii/ZxHyBJP7zN4UticTU7j8h43+NRMuEhP3vjXK3ddEPLiKovpZ2pkwkcSmxlkLMOqwrmsfDOYz7q0htnQ9W+I/SojeLcfCY1FWVpAUJKOpUMuawYd5SCDYXBHKkVWtzNrQNhYkRkyrEikEgMHAIkV1Px8bnwqD3i3ebCP61hP6K93jGvY9WUc4jzH2fL2Z+T0MYI8MRMPNID9IxTSX0KQ37mMsLWN4CSb+KTKLe6tbjj+rV8ojbG8OGxOHhzt2cofUhWcoAjXJC+0hbJpx5jhUZtea+DvzDoR7zlPyY1YW9CX3cXH/AHUo+kxpDEehmciwxMTW4XaVRfwBVrVGphpRop7t7rfzq++jDaH9PET92RR8Vb/TUVN6IMcgzK0Bt/xjz0vrEtOdibl7Uwc/aCBZAyMhyTRAjNwYZyOBANqq5TcaGzVzmqHOPxg9rZ+I/haF/pJSA3kce3g8cnnhnI+K3FV5u3L4WANXayVW5N8sOnt9rHbjngmW3n3KUh3ywbcMTF72C/5rUTV+EptTY6zC4ssn3uTeD/rxHjwqp4zAg3imU+R4g8mUj4girFBvNAzBY5Yn6t2i5B11F7+6k8dMuIsl1Li/Zuulz9w3J0PXkbUamerqlNzfSc2ELYbHM8io2WKcKzySDIrqsiqCS+UnvjQ5DmsdTpG7m+eExwY4eS5W2ZGVo3F9QcrgEg2NiNND0NfPG3WC4mBybZleM3vYMNB5EhyL9L1O7mbXig2pHGGN5IWTgbO7vCyXI4CysATwo793Mj6ForiJrga38a7qtiiiigKKKKAoopvjcasYBNyWIVVGrMTyA+J91AuTbjVd2jtMyGw9gHT97xNd7S2qWGSwAIBIvc9cpP1qm4nfiFHZUjkbIxRnykICt75Ta7AEWuBa/Os27Xwt6ARgEi7HgOQ8T+lQu8iYqVFXDsqlnu7vc2UA92wIJuTx5W4G+jTAb5o2r5kXkRE8p5aeFN339CnvgqhPtdi57t/aCrqfIVNEuqsGzcN2USpcsQNWtYE8TZeQvfTxJJJJJcGQ9D8DXuxNs4fEQ9ojZl1AOR4720IySAMpvST4zXSgUDN0Pwp7hA3MGmmHxWtdbd3jXDRlr2sVBNsxLNwRR1tqTyHylymM3a1hhl1MpjjN2pXFYwRJclVLHKmYgDMddbkaAAsfBTUbjN4sNFHlWZDa9zmBJJ1ZjbmSST51WN4d+YYoRLEvbStwGW7e/QkCmOyd8PXoljkwyLOxazgW7IBrBzexzAB2sOSeOqZ43iV2z9L1Onh35TUOsVvfCT/TJ+YUiNvxnhIp8jVgm7D+zT4Cm7GH+zT4Co86KXaN+BpZZzTmWaED+jU9AALmkPXkHGLTqpJI8bWB+FzVAJTXYlrsSIRccDqCGNvrQGHU/mNB4Jq7E1edp4n412svj8hQelwQRyII+OleQYrMqnmQD8RSgn8fkv6U3hlUCxIuCRaynxHL7pU++gdDEV76zUVidvxobBXk0uTFGJLeFl1J8AKfxShlVrEBgCMyMh1F9VaxB8CLigcDFmk5cje1GjfiVT9RXlx0Hz/WvLeXz/Wgjn3Z2e5OfC4Ua62gjzG+txZfmaYz+jvZjG/q6AjW8bOlj4ZGFWJUFLqvS1NjId+tj4GCJ7x4okX7O0xZA5FlLCUmwvxqI9F+wjjmxEXa9mQqNnKdpe5KZSCw0uRz6VtO09ixYhGjmRXVhYg8fcRqPdUNuh6PIdnyyvE8jdqmTKxWyrfNoQASdBrVlFq3ZhxeHhEc8yTspsHyMhZQBlz3Y3cajNzFr3NyZ6HainRu4fHh7m/W1ROHmcgG2vA26jRvmDTi+biCDyNrjyPUdR/2NUTdFQkOL7MgA8f6pjYn/wDFfj5D5GpiKUMARwNaR3RRRQFVbFbSDTSOdVivFF+I/wBI3w0v4ip/amK7OGR/uqbefAfOqltCJIwiI2ay3uOBZiSxrj1e66k8e7t09SW3+CD4jiT5ms1XetoZe0WGFmYs4DozhbnU2DD71XjaxYQS5bk9m9gBc3ym1Zq8L/ZtqLagmx11tz8rit4uN5Tc3pDldkZo8IWS5S2GYmx4sO8bjxGmvjTxd7pcU0cOIysjswXKoVlLBmFm+6ADp0FVfsJei9PtG3iNNfLTzqc3WwJbEKbaIrN5EjKPkzVq5XSTGL3s6MRRhFFgBw89T8zSuekFktXQkrm0cNiygFtWYhUHIseZ8ALk+AqK3jmLSDDF2KcH0Bu7pJMxJI7ptGuo5St4VY93pIC5Z5FDgEKhYA24swW9zw49L1m+9+8JTHzGHtLZmOdA1mJXKb3GUjLpfhavnes6eeeU1eJv+/l9r8Z0533fmTe/v2cb4bueqxyL28bPkjIVQwt2zBVsSTe1na972UG2uk5uVsvsoe0PFlyr1tpmJ6nRRfwbrVJw+EkxMsaIpAz5na91ULdQWPFjlJGnC9tTpWmGZQAqkAKAADobDwNen0+Fxxtvux+U69zymHf3a93cslN2gY8KdRRdadRyAV6XyET6mwdcwOQhlLA6qxsUJFjcXBW3VhXhwTjiKmWlFteFNWZjoG08Rmt77g/G9BHYOFgXFu7ow82vmt8AfNjTkLT+NQBbjzJrloqBqIzSggPQ1J4V1y8Bcca79dSgjxhW6GobbO6kWLzRzR5gMsg1IIJDISCD0QVbBjVps+OUSjxjb/CyW/zmgr+zd1OwGVGmtfnPKbaWsAWsB7qf4bZkiszGSZs32WlkeNeA7qMSF4dOvWpb1wV4cUKBp2DdK97E067cUdsKBuENdWNK9oKM9AmL12rmjNReg6hnIdh1yt8bqR/hv76fR4waae/rUXfv+an5Ef8AVShqiYEoYW4g8QdQfMUjg5BDIQCcjcV5KeoHADy/lVd2xvVhsGAZ50juLhTq5HUILsR7q92Jvvg8d3YZ0kYXIWxSQW4nIwBI91UX6imey580YvxXun3cPkRRWkR29uOVYRGf6y4P4VsW+oHvqr4/ZTxsOxVnQgWy5bLoLjVuZuffTzfae+IVeSxj4szX+QFQsZrlleWoV7HEj+rkH5f5NXLYaTnA392proTHqfia6GKf77fmP61Ag2Gb+wb+5v8ARa5VWX2YZVvxy4eQX88qU69cf77/AJm/Wj11/vv+Zv1qhm+Ik/s8R/8Azzn/AJdLbPu7d/PGo1OdGiJ8AHAPvFLHHSf2j/mb9abu9+OtEPxsvCA3GUHXXtDfXjrmpOXZeCPEIfNyf9VRshps5ovdflLouHiBEYRQeNra+Z50i2KXlUSXrpHptEtHMOVx5afLnSwxJ8D4cCfeP0qOiaoXe7fRMClhZ53HcQ8FH33t9noOfzqzkWnEbYhiTPO6ov7zZAPDqx8qgJ/S/s1NFzP4rDp8XsTWK7X21PiZC80jOeV/ZXwVeCjypjWu1H0Ds70sbNlIUv2ZP30KD3sO6PeatsUiOoZGBDC41BB8iNDXyjVj3R32mwLgAl4Se/ETp+JL+y315+C4j6Oh4/I0ymGViDSGxdsLPGrqcysoZW6g9fGlNpSHMCOlZV0HpKZu8niWX4qW/wBFN1lNEz+yejj/ABAp/qoHt69zUmrUXoO+0rrPSQr0GgVEldCWkr0ZxQLrLSgkpqHr0S0C+f8AaL+FvqlRu+O9K4HBvMbFvZjU/adr5R5CxY+Cml5ZO95L9T/2rJ/SttXt8bHhgTlgUFxr7cgDHwNlyAfiPjWoKXLBisZI8zZpHc3Z2IBJ99gBbgOAAsKbWmw0ynvxSIQyngQRwIPSr3sfYAkQZ5lhGTtEXs2mkZMyrnChlCqWYBSTdtSBbU+bwbvNGnZSsksbkCHEKLNFIyCQRyIbmO6kaXII1vcVUbL6Kt6fXsIsptnIyygcBJGQDpyuGVreIorPP/h22kUxOIwrLY27S99QV7jLbh0+FeVJd7+mssda+143uc+tvx0CDQX+wp5edRayeDflYfUUekTa8uHxx/8Al2kjdEbOh7wIXKQVy2+ze9xxqv4f0i4YmzJMh8Qje7uOT8qxZdiwNiVHFgPMgfWhcSp4Mp8iDUZDv1hDp2rD8UUqj4lLU4/3swZ44qHyZwvya1TVD+9F6axbXwj+zNhm8pIz/OnK9keHZHyCH6VUek1yaU9XHJR7h+lBw37p+JH0NA1em8tPnw37p/M//VTOWMg24d0m2pPEWN2Jtz+dQNGNdRmvHWvAwUFm0VQWY/uqLt8hQk3w8xe90GDEnax9oeyJAzFQrNpGLjmfkNaxLH4tpZWdjcsxJ/QeFSu9e02llN+JOdh+83BfJVsBUThI7sPOs9LCS3qe9/x6vUZTHXSx8Tz90rhsDfVtBUiuAhHG/wD57qlcLs6IR9tiHMUAuqlbGfEOts6QK2ll7oMh0BNhc8JvdubATOirg4cjMc5kaSWVUVSzO0jGwOVWNlAGld3kU2XYKuLwvc/cbn5GoZ0KkgixBsR0IrTMRuXHNE02EHq8gsyQNIzRyqWsArP3kckgAk5Tb7PGqXtBO1QkgrNFcOCLMQpsQwP2l/lQXj0O7cJEmHY+x+0j62Js4HhfKf4jWoTWIrB/RjiSu04gODrIreXZsw+aitvklrNUaVxix+zY/ds/nkIcD/DSJlrtJ6gU7ZRxdfzCvDjY/wC0X41U8YGhfIw01KH76DS4PMi4B6HwIJROOoLedpxff+R/SvDtmIfaP5TVP9erlsb7vOguB27F0c+4frXB29H91vlVVikd/ZBb8IzfSncGzMS/CCb3xuvzYCgnTt9eSH83/agbf/cH5v8AtUWN3sV9qIqOrPEv+ZxXY2LIDrLhx1vKL/BQfrUE1hMbnuxAAH0W5J+Z+FYts7Eri9oPNKxWN5WlkJvdYUu7Du63EYNrc1FXre7aRwmBmAkVjIvZKVvxkuGIPXLmNUTc1kVcQ7p2irhproGyFgwysA1jY2NwbHhwrcFx3Z2TJJJNKJEn9YfuSxZmQWyOqMp70NsqLlYd0MvIXp1NswzYnFLYpDMFhLuQqNLFEiRtEG1Zg6XFhay34EEtYJYoNlgwTTRRzTRK8jIe0SNUlkjQiNxfM1gWBGa4FtctLYPba3jeSZ5LPkUBGLyicRNGc7ECM2Usb30ZTYnSqhz6CcCz7Smn4AYZQw553bL/AMtr+deVavQhhhbaMn/30sY8FUhwPi5+NFJwtu9fS1714O7I9rgjKelwSR9T8KquKggLBHEeZr2Vit2tYGynjYsv5h1q/wC3o5GwswhVWl7N+yV/ZMgU5L25ZrV8x7e2Zi2Mz4mBMPiMyFiJSrvfvMrxmRgdMjD2fZHG4qXFGpS7o4Mm5w8V+oQA/EC9M5vR9gm17Nh+GWUD4BrVl2yvSRjsMpQOsgB4SAvbwBDXA8OFTeH9NU4Hfw8TfhZk+uapqqtsno2wnIyD+Mn/ADXphL6JsMTpJIPdEfrHUdB6akJ7+FYDqsob5FB9afR+mPBnjFiB/Cht/jpqjk+iOIcJm96J/JRXj+i9uWKce5h9HFSMXpU2ceMjr5xt/pvUnsjfLCYqQRQSmSQ3IQRy5jYEmwydAacitp6MH+1jJrfusw+rNVl2dsJMPHkTMdblmYszHqSaly1jYgqejKVPwYA11kvURESYam82Gj7OQSmyGNs5vay2uxvy0HyqalQAXNZj6Q95MivApvJJo4BuI0P2T+8RpbpfqKmlls5jO8ZNnkdhezMSL8bE6A28Km91NjNiJ4olNjI4S/3Qbs7eaornzUVA9na3jVr3fDJhcTKhOYRrGLe1eaeJCVPI5FlH8RroW75p+290c7Ng8TARhwxSJVFpsNk7qsgIvmAHeU+1rzqR2RufLhkxMN1aSSKdMORp2vaR5VKk8CyZrA8zamuxuw2jIsmJEkc8JUSTogK4hbWUSagLMLe2L5hxFSWO3zxMk5jw0I7CJhHZoBKrFABlkZwQqra2hU9299dCGowEkOBhgYvHPIxmVWBDZcOpADK3eAzSEgf8KovfFAxw2NUW9YQrMOQljAU3PAFhpbn2bHXWpneDC4POcfKcUpJiXsY3VikroxeFJHB/ZrkflzFqS3lhj/2U6rFNH2U8ci9pJE5bOZFa3ZgEe3zHOgrO4ildpx2+wZT7uzcA/MfGtVm2kRzrN9yMKfWJZOSxqvve38lPxq0YnGKOLqPNrfLjWMryuku21z1pJ9rHr/Kq1ituQJ7UvwR2+elR8u+eHHASt4gKo+ZJqci7R7cNrMqOpNyjrmUkcD1U+IINJnHYO+b1Q3vf/wBTPl/KWIA8KoEm/A5QH3yH6KoryLewNxjA8rH6i9XVOF9k3nhX2cLhv4wZD8Sa4O+sw/o1jj/BCg+bKaqMW8KdP/PjTyDeQDgFHkAKvbTcWH/evHScHmb8GnyQV6sG0ZfszH8bsvykIqLj3ub71OY972607TaWw26OMbU9mv4nX6qTTmbczGqjNnw7ZVLZQ75jlF7LeO19OtRce+R607i32I+1V7YbZ3vNjziggRroouBqLsxAJN+Fhb4mmu6hHbNCzZe1SSEtpYdohTMddQt83kprrbirDO2X+jYlktyVuKeGU8PACo7FvZxItjfUjlccQfAj5VRo640QmbCCNGw2GgAmDorq2Jd0yLdjqVJVMugvnJ4A08kxEMkxd0WMYcLiFKqF7SFIY9SR7RF47X1Auo0qBfeCHG4RIpJexKuHd1iMplIFk7VVdWDC7a6g8TY0ljtpvihFs/DkuC3emZQrsubPcqCcsSEXte5yqOXeI130H4Nk2UJX9rEzzTtfxIjBHgRHf30VLbGxccMMUMeiRIsaDnZAAL+OlFUWy9Yh6ed32jnixyLdJAIpjyWRLmFm81JF/wDhgc61+bHgVBbfxMGIgkgmUPHIuVlPxBB5MCAQeRANB8v7WUMcyAd6xtpcG1iPl9acbN24higwuIUerri0md1H7QI1kmUEcRl1HQ366Se8+5s2EZsmaaC5KuPbT8ajgepGhtfThVQoLdjDsfD41jEJ8dhex7gdjA3bE8HYIrZAOgBufCqjRXUcZYgAXJ4Cg9hhZ2CqCWYhVA4kk2AHvr6X3Kii2dgYoBl7QLmlYWu0jnM2ttQCco8FFYpu1hVwx7VrGW3d5iO/G3VvGpybeljzoNgxO9y2tfTpyqBxW3oeQt5Mw+QNZfLvEx500k22x50Gjzbfi6X82ZvqaznbOCSXHvkVVV2isqqFUC0SMQBp94/Gmr7WPWmE2PIlV+qlD9RQSG8W7hhXDNykOW4sQGvbKbahrg6cOhOtL7tI0mCxKRi8p7F1HhHiFv42HbCl9qbRE+A0PehlEiezoHJck31t3m0HThpcMtydter4vPmKrdsxA1EbqQ51+73H/wD1WqCd2Y2G2ZIEnaWWeTWWOMrlhB+1IDxksb5BwHHiKS3jwuMXHTQ4MuUeVnUJlUoZDncdpxVSTcENwIB10pptHc1cJK02OkDRsS0ccbHtMSTqVBJJVOGZyToeNzUjsHb7ocXPiAVdoTMBGCrZWkjiGTW6gKyqDxAueVAlj5EjVcFjUlYdyRXiZRKjxqVZnWQWs2Zze54LSm8+0sM+zh6vHIueeNC0hF3CB3YhQbCxVL2+8K8w+x5cbh8McztMO0iZ3uzrG5WVWkY6kLmky343AHEVCb5Y2MSph4bdnhgYweOaRrdqwPO2VVvzyX50DOLHsilVZgCbkAkAm1rm3HhSRxZprXtULNPem7xKeQrsIa7XDk0Db1da9EIp+mAY8qdRbGY8qCJEddqDVgh3cY8qfwbpMeVBVkDUsqN41dcPuWx5VJYfcY9KDPVwrnma9/2RMeD/ACP61quH3F8Kk8PuQOlBjX+6c76FwfMGl4fR5KRbtQP4T+tbhBueByqRh3XUcqDD8H6KCT35jboqWPxJP0q7bs7jx4UHswSze07asR00AAHlWkRbCUcqdx7MA5UFbwmzmoq2x4MDlXtBX9oZqrePier/ADYEGmE+xweVBmGNgfXjWe7V3HfMzI9ySSQ173Jvxr6AxG7wPKorE7r+FB88z7tYhfs38jTY7LlHFSK3nE7qeFROK3U8KDIYMG60473jWgYndY9KjMRu2RyoKgWNcljVhm2ERyplLsgjlQROauJFuLU/k2ew5UxmgcfZNB5s7GmNipNgwytwOl9OOltfnSedopAyngbg3v8APnSTxOfst8DXpWQixDH3GguOz9q4adFWdG/ZgCKWMKZ8ONSVyvpLCDchfaW9l42Els3D4aGXO+PimjcFZA6ypMVYaWRwdcwXS/Ks9jwst7qj36hTT+DBYxxYI9uGot82qC3bxb7RxiWPAB4klsJJWGU2F7iFOK3udTY6mwHGqZh8OW1tYDRf1qe2buRIxzS6n7oufif5Va8FuaTyqihx7OY8qeQbDY8q03BbleFT2D3QUcqDKsJuox5VOYLcgnlWp4XdxRyqUh2Qo5UGa4PcXwqZwu5KjlV8jwQHKnC4cUFQw+6KjlUhDu0g5VYxFXQSgho9hqOVOY9lqOVSQWvbUDNcCOlKrhRTi1e2oERAK6EQpS1FqDjJXuWu6KDnLRXVFBwRXJQUUUHDRikXhHSiigbS4VelMpsCnSiigjsRs2PpUVidlx9KKKCJxWy4+lROJ2ZH0oooIvEbNTpUbNs9OlFFA39QTpTnD7PTpRRQTGC2XH0qfwWyY+lFFBPYPZkfSpnDYFOlFFBIxYZelOo4RRRQLKgpQLRRQdha9FFFB7avRRRQe17RRQFFFFAUUUUBRRRQFFFFB//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93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2890" y="1916833"/>
            <a:ext cx="630823" cy="40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60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 name="110 Conector recto"/>
          <p:cNvCxnSpPr/>
          <p:nvPr/>
        </p:nvCxnSpPr>
        <p:spPr>
          <a:xfrm>
            <a:off x="4465919" y="2165169"/>
            <a:ext cx="4765378" cy="3309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4" descr="C:\Users\Rey Rata\Desktop\Presentación Itziar\grafica2.png"/>
          <p:cNvPicPr>
            <a:picLocks noChangeAspect="1" noChangeArrowheads="1"/>
          </p:cNvPicPr>
          <p:nvPr/>
        </p:nvPicPr>
        <p:blipFill>
          <a:blip r:embed="rId3">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40550" y="336004"/>
            <a:ext cx="5651501" cy="58293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368" y="6165305"/>
            <a:ext cx="635596" cy="63559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972" y="6201309"/>
            <a:ext cx="635596" cy="635597"/>
          </a:xfrm>
          <a:prstGeom prst="rect">
            <a:avLst/>
          </a:prstGeom>
          <a:noFill/>
          <a:extLst>
            <a:ext uri="{909E8E84-426E-40DD-AFC4-6F175D3DCCD1}">
              <a14:hiddenFill xmlns:a14="http://schemas.microsoft.com/office/drawing/2010/main">
                <a:solidFill>
                  <a:srgbClr val="FFFFFF"/>
                </a:solidFill>
              </a14:hiddenFill>
            </a:ext>
          </a:extLst>
        </p:spPr>
      </p:pic>
      <p:sp>
        <p:nvSpPr>
          <p:cNvPr id="80" name="79 CuadroTexto"/>
          <p:cNvSpPr txBox="1"/>
          <p:nvPr/>
        </p:nvSpPr>
        <p:spPr>
          <a:xfrm>
            <a:off x="5835919" y="6201309"/>
            <a:ext cx="675068" cy="584717"/>
          </a:xfrm>
          <a:prstGeom prst="rect">
            <a:avLst/>
          </a:prstGeom>
          <a:noFill/>
        </p:spPr>
        <p:txBody>
          <a:bodyPr wrap="none" lIns="91382" tIns="45691" rIns="91382" bIns="45691" rtlCol="0">
            <a:spAutoFit/>
          </a:bodyPr>
          <a:lstStyle/>
          <a:p>
            <a:pPr algn="ctr"/>
            <a:r>
              <a:rPr lang="es-MX" sz="1600" b="1" dirty="0">
                <a:latin typeface="Adobe Caslon Pro" pitchFamily="18" charset="0"/>
              </a:rPr>
              <a:t>2.5</a:t>
            </a:r>
          </a:p>
          <a:p>
            <a:pPr algn="ctr"/>
            <a:r>
              <a:rPr lang="es-MX" sz="1600" b="1" dirty="0">
                <a:latin typeface="Adobe Caslon Pro" pitchFamily="18" charset="0"/>
              </a:rPr>
              <a:t>MMD</a:t>
            </a:r>
          </a:p>
        </p:txBody>
      </p:sp>
      <p:pic>
        <p:nvPicPr>
          <p:cNvPr id="104"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594" y="6057292"/>
            <a:ext cx="722839" cy="72284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412" y="6057292"/>
            <a:ext cx="722839" cy="72284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4260" y="6021288"/>
            <a:ext cx="819003" cy="81900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234" y="5626235"/>
            <a:ext cx="871537" cy="87153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234" y="3727097"/>
            <a:ext cx="871537" cy="87153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8234" y="4681690"/>
            <a:ext cx="871537" cy="87153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330" y="2659339"/>
            <a:ext cx="1033155" cy="10331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ey Rata\Desktop\Presentación Itziar\Engra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1689" y="1604022"/>
            <a:ext cx="1082229" cy="1082230"/>
          </a:xfrm>
          <a:prstGeom prst="rect">
            <a:avLst/>
          </a:prstGeom>
          <a:noFill/>
          <a:extLst>
            <a:ext uri="{909E8E84-426E-40DD-AFC4-6F175D3DCCD1}">
              <a14:hiddenFill xmlns:a14="http://schemas.microsoft.com/office/drawing/2010/main">
                <a:solidFill>
                  <a:srgbClr val="FFFFFF"/>
                </a:solidFill>
              </a14:hiddenFill>
            </a:ext>
          </a:extLst>
        </p:spPr>
      </p:pic>
      <p:sp>
        <p:nvSpPr>
          <p:cNvPr id="52" name="51 CuadroTexto"/>
          <p:cNvSpPr txBox="1"/>
          <p:nvPr/>
        </p:nvSpPr>
        <p:spPr>
          <a:xfrm>
            <a:off x="5796961" y="1834516"/>
            <a:ext cx="3206466" cy="400051"/>
          </a:xfrm>
          <a:prstGeom prst="rect">
            <a:avLst/>
          </a:prstGeom>
          <a:noFill/>
        </p:spPr>
        <p:txBody>
          <a:bodyPr wrap="none" lIns="91382" tIns="45691" rIns="91382" bIns="45691" rtlCol="0">
            <a:spAutoFit/>
          </a:bodyPr>
          <a:lstStyle/>
          <a:p>
            <a:pPr algn="ctr"/>
            <a:r>
              <a:rPr lang="es-MX" sz="2000" b="1" dirty="0">
                <a:latin typeface="Adobe Caslon Pro" pitchFamily="18" charset="0"/>
              </a:rPr>
              <a:t>Troquelado y estampado</a:t>
            </a:r>
          </a:p>
        </p:txBody>
      </p:sp>
      <p:sp>
        <p:nvSpPr>
          <p:cNvPr id="34" name="33 CuadroTexto"/>
          <p:cNvSpPr txBox="1"/>
          <p:nvPr/>
        </p:nvSpPr>
        <p:spPr>
          <a:xfrm>
            <a:off x="2711624" y="2824480"/>
            <a:ext cx="1949518" cy="892552"/>
          </a:xfrm>
          <a:prstGeom prst="rect">
            <a:avLst/>
          </a:prstGeom>
          <a:noFill/>
        </p:spPr>
        <p:txBody>
          <a:bodyPr wrap="square" lIns="91382" tIns="45691" rIns="91382" bIns="45691" rtlCol="0">
            <a:spAutoFit/>
          </a:bodyPr>
          <a:lstStyle/>
          <a:p>
            <a:pPr algn="ctr"/>
            <a:r>
              <a:rPr lang="en-US" sz="3200" b="1" dirty="0">
                <a:latin typeface="Adobe Caslon Pro" pitchFamily="18" charset="0"/>
              </a:rPr>
              <a:t>10 </a:t>
            </a:r>
            <a:r>
              <a:rPr lang="es-MX" sz="2000" b="1" dirty="0">
                <a:latin typeface="Adobe Caslon Pro" pitchFamily="18" charset="0"/>
              </a:rPr>
              <a:t>oportunidades</a:t>
            </a:r>
          </a:p>
        </p:txBody>
      </p:sp>
      <p:sp>
        <p:nvSpPr>
          <p:cNvPr id="35" name="34 CuadroTexto"/>
          <p:cNvSpPr txBox="1"/>
          <p:nvPr/>
        </p:nvSpPr>
        <p:spPr>
          <a:xfrm>
            <a:off x="7464159" y="6093297"/>
            <a:ext cx="954847" cy="594770"/>
          </a:xfrm>
          <a:prstGeom prst="rect">
            <a:avLst/>
          </a:prstGeom>
          <a:noFill/>
        </p:spPr>
        <p:txBody>
          <a:bodyPr wrap="square" lIns="91382" tIns="45691" rIns="91382" bIns="45691" rtlCol="0">
            <a:spAutoFit/>
          </a:bodyPr>
          <a:lstStyle/>
          <a:p>
            <a:pPr algn="ctr"/>
            <a:r>
              <a:rPr lang="es-MX" sz="1600" b="1" dirty="0">
                <a:latin typeface="Adobe Caslon Pro" pitchFamily="18" charset="0"/>
              </a:rPr>
              <a:t>3.3</a:t>
            </a:r>
          </a:p>
          <a:p>
            <a:pPr algn="ctr"/>
            <a:r>
              <a:rPr lang="es-MX" sz="1600" b="1" dirty="0">
                <a:latin typeface="Adobe Caslon Pro" pitchFamily="18" charset="0"/>
              </a:rPr>
              <a:t>MMD</a:t>
            </a:r>
          </a:p>
        </p:txBody>
      </p:sp>
      <p:sp>
        <p:nvSpPr>
          <p:cNvPr id="79" name="78 CuadroTexto"/>
          <p:cNvSpPr txBox="1"/>
          <p:nvPr/>
        </p:nvSpPr>
        <p:spPr>
          <a:xfrm>
            <a:off x="5051884" y="6182602"/>
            <a:ext cx="851616" cy="594770"/>
          </a:xfrm>
          <a:prstGeom prst="rect">
            <a:avLst/>
          </a:prstGeom>
          <a:noFill/>
        </p:spPr>
        <p:txBody>
          <a:bodyPr wrap="square" lIns="91382" tIns="45691" rIns="91382" bIns="45691" rtlCol="0">
            <a:spAutoFit/>
          </a:bodyPr>
          <a:lstStyle/>
          <a:p>
            <a:pPr algn="ctr"/>
            <a:r>
              <a:rPr lang="es-MX" sz="1600" b="1" dirty="0">
                <a:latin typeface="Adobe Caslon Pro" pitchFamily="18" charset="0"/>
              </a:rPr>
              <a:t>2.2</a:t>
            </a:r>
          </a:p>
          <a:p>
            <a:pPr algn="ctr"/>
            <a:r>
              <a:rPr lang="es-MX" sz="1600" b="1" dirty="0">
                <a:latin typeface="Adobe Caslon Pro" pitchFamily="18" charset="0"/>
              </a:rPr>
              <a:t>MMD</a:t>
            </a:r>
          </a:p>
        </p:txBody>
      </p:sp>
      <p:sp>
        <p:nvSpPr>
          <p:cNvPr id="82" name="81 CuadroTexto"/>
          <p:cNvSpPr txBox="1"/>
          <p:nvPr/>
        </p:nvSpPr>
        <p:spPr>
          <a:xfrm>
            <a:off x="9164350" y="4725144"/>
            <a:ext cx="796896" cy="707828"/>
          </a:xfrm>
          <a:prstGeom prst="rect">
            <a:avLst/>
          </a:prstGeom>
          <a:noFill/>
        </p:spPr>
        <p:txBody>
          <a:bodyPr wrap="none" lIns="91382" tIns="45691" rIns="91382" bIns="45691" rtlCol="0">
            <a:spAutoFit/>
          </a:bodyPr>
          <a:lstStyle/>
          <a:p>
            <a:pPr algn="ctr"/>
            <a:r>
              <a:rPr lang="es-MX" sz="2000" b="1" dirty="0">
                <a:latin typeface="Adobe Caslon Pro" pitchFamily="18" charset="0"/>
              </a:rPr>
              <a:t>9.1</a:t>
            </a:r>
          </a:p>
          <a:p>
            <a:pPr algn="ctr"/>
            <a:r>
              <a:rPr lang="es-MX" sz="2000" b="1" dirty="0">
                <a:latin typeface="Adobe Caslon Pro" pitchFamily="18" charset="0"/>
              </a:rPr>
              <a:t>MMD</a:t>
            </a:r>
          </a:p>
        </p:txBody>
      </p:sp>
      <p:sp>
        <p:nvSpPr>
          <p:cNvPr id="83" name="82 CuadroTexto"/>
          <p:cNvSpPr txBox="1"/>
          <p:nvPr/>
        </p:nvSpPr>
        <p:spPr>
          <a:xfrm>
            <a:off x="9141813" y="1736819"/>
            <a:ext cx="859414" cy="769383"/>
          </a:xfrm>
          <a:prstGeom prst="rect">
            <a:avLst/>
          </a:prstGeom>
          <a:noFill/>
        </p:spPr>
        <p:txBody>
          <a:bodyPr wrap="none" lIns="91382" tIns="45691" rIns="91382" bIns="45691" rtlCol="0">
            <a:spAutoFit/>
          </a:bodyPr>
          <a:lstStyle/>
          <a:p>
            <a:pPr algn="ctr"/>
            <a:r>
              <a:rPr lang="es-MX" sz="2200" b="1" dirty="0">
                <a:latin typeface="Adobe Caslon Pro" pitchFamily="18" charset="0"/>
              </a:rPr>
              <a:t>11.8 </a:t>
            </a:r>
          </a:p>
          <a:p>
            <a:pPr algn="ctr"/>
            <a:r>
              <a:rPr lang="es-MX" sz="2200" b="1" dirty="0">
                <a:latin typeface="Adobe Caslon Pro" pitchFamily="18" charset="0"/>
              </a:rPr>
              <a:t>MMD</a:t>
            </a:r>
          </a:p>
        </p:txBody>
      </p:sp>
      <p:sp>
        <p:nvSpPr>
          <p:cNvPr id="86" name="85 CuadroTexto"/>
          <p:cNvSpPr txBox="1"/>
          <p:nvPr/>
        </p:nvSpPr>
        <p:spPr>
          <a:xfrm>
            <a:off x="9164350" y="5661253"/>
            <a:ext cx="796896" cy="707828"/>
          </a:xfrm>
          <a:prstGeom prst="rect">
            <a:avLst/>
          </a:prstGeom>
          <a:noFill/>
        </p:spPr>
        <p:txBody>
          <a:bodyPr wrap="none" lIns="91382" tIns="45691" rIns="91382" bIns="45691" rtlCol="0">
            <a:spAutoFit/>
          </a:bodyPr>
          <a:lstStyle/>
          <a:p>
            <a:pPr algn="ctr"/>
            <a:r>
              <a:rPr lang="es-MX" sz="2000" b="1" dirty="0">
                <a:latin typeface="Adobe Caslon Pro" pitchFamily="18" charset="0"/>
              </a:rPr>
              <a:t>6.4</a:t>
            </a:r>
          </a:p>
          <a:p>
            <a:pPr algn="ctr"/>
            <a:r>
              <a:rPr lang="es-MX" sz="2000" b="1" dirty="0">
                <a:latin typeface="Adobe Caslon Pro" pitchFamily="18" charset="0"/>
              </a:rPr>
              <a:t>MMD</a:t>
            </a:r>
          </a:p>
        </p:txBody>
      </p:sp>
      <p:sp>
        <p:nvSpPr>
          <p:cNvPr id="97" name="96 CuadroTexto"/>
          <p:cNvSpPr txBox="1"/>
          <p:nvPr/>
        </p:nvSpPr>
        <p:spPr>
          <a:xfrm>
            <a:off x="9164350" y="3789044"/>
            <a:ext cx="796896" cy="707828"/>
          </a:xfrm>
          <a:prstGeom prst="rect">
            <a:avLst/>
          </a:prstGeom>
          <a:noFill/>
        </p:spPr>
        <p:txBody>
          <a:bodyPr wrap="none" lIns="91382" tIns="45691" rIns="91382" bIns="45691" rtlCol="0">
            <a:spAutoFit/>
          </a:bodyPr>
          <a:lstStyle/>
          <a:p>
            <a:pPr algn="ctr"/>
            <a:r>
              <a:rPr lang="es-MX" sz="2000" b="1" dirty="0">
                <a:latin typeface="Adobe Caslon Pro" pitchFamily="18" charset="0"/>
              </a:rPr>
              <a:t>9.2</a:t>
            </a:r>
          </a:p>
          <a:p>
            <a:pPr algn="ctr"/>
            <a:r>
              <a:rPr lang="es-MX" sz="2000" b="1" dirty="0">
                <a:latin typeface="Adobe Caslon Pro" pitchFamily="18" charset="0"/>
              </a:rPr>
              <a:t>MMD</a:t>
            </a:r>
          </a:p>
        </p:txBody>
      </p:sp>
      <p:sp>
        <p:nvSpPr>
          <p:cNvPr id="99" name="98 CuadroTexto"/>
          <p:cNvSpPr txBox="1"/>
          <p:nvPr/>
        </p:nvSpPr>
        <p:spPr>
          <a:xfrm>
            <a:off x="8455491" y="6093298"/>
            <a:ext cx="675068" cy="584717"/>
          </a:xfrm>
          <a:prstGeom prst="rect">
            <a:avLst/>
          </a:prstGeom>
          <a:noFill/>
        </p:spPr>
        <p:txBody>
          <a:bodyPr wrap="none" lIns="91382" tIns="45691" rIns="91382" bIns="45691" rtlCol="0">
            <a:spAutoFit/>
          </a:bodyPr>
          <a:lstStyle/>
          <a:p>
            <a:pPr algn="ctr"/>
            <a:r>
              <a:rPr lang="es-MX" sz="1600" b="1" dirty="0">
                <a:latin typeface="Adobe Caslon Pro" pitchFamily="18" charset="0"/>
              </a:rPr>
              <a:t>3.9</a:t>
            </a:r>
          </a:p>
          <a:p>
            <a:pPr algn="ctr"/>
            <a:r>
              <a:rPr lang="es-MX" sz="1600" b="1" dirty="0">
                <a:latin typeface="Adobe Caslon Pro" pitchFamily="18" charset="0"/>
              </a:rPr>
              <a:t>MMD</a:t>
            </a:r>
          </a:p>
        </p:txBody>
      </p:sp>
      <p:sp>
        <p:nvSpPr>
          <p:cNvPr id="101" name="100 CuadroTexto"/>
          <p:cNvSpPr txBox="1"/>
          <p:nvPr/>
        </p:nvSpPr>
        <p:spPr>
          <a:xfrm>
            <a:off x="6813071" y="6093298"/>
            <a:ext cx="675068" cy="584717"/>
          </a:xfrm>
          <a:prstGeom prst="rect">
            <a:avLst/>
          </a:prstGeom>
          <a:noFill/>
        </p:spPr>
        <p:txBody>
          <a:bodyPr wrap="none" lIns="91382" tIns="45691" rIns="91382" bIns="45691" rtlCol="0">
            <a:spAutoFit/>
          </a:bodyPr>
          <a:lstStyle/>
          <a:p>
            <a:pPr algn="ctr"/>
            <a:r>
              <a:rPr lang="es-MX" sz="1600" b="1" dirty="0">
                <a:latin typeface="Adobe Caslon Pro" pitchFamily="18" charset="0"/>
              </a:rPr>
              <a:t>2.7</a:t>
            </a:r>
          </a:p>
          <a:p>
            <a:pPr algn="ctr"/>
            <a:r>
              <a:rPr lang="es-MX" sz="1600" b="1" dirty="0">
                <a:latin typeface="Adobe Caslon Pro" pitchFamily="18" charset="0"/>
              </a:rPr>
              <a:t>MMD</a:t>
            </a:r>
          </a:p>
        </p:txBody>
      </p:sp>
      <p:cxnSp>
        <p:nvCxnSpPr>
          <p:cNvPr id="115" name="114 Conector recto"/>
          <p:cNvCxnSpPr>
            <a:endCxn id="73" idx="1"/>
          </p:cNvCxnSpPr>
          <p:nvPr/>
        </p:nvCxnSpPr>
        <p:spPr>
          <a:xfrm>
            <a:off x="4956883" y="2557663"/>
            <a:ext cx="4091447" cy="6182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109 Conector recto"/>
          <p:cNvCxnSpPr>
            <a:endCxn id="74" idx="1"/>
          </p:cNvCxnSpPr>
          <p:nvPr/>
        </p:nvCxnSpPr>
        <p:spPr>
          <a:xfrm>
            <a:off x="5159897" y="2866786"/>
            <a:ext cx="3958331" cy="12960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117 Conector recto"/>
          <p:cNvCxnSpPr>
            <a:endCxn id="75" idx="1"/>
          </p:cNvCxnSpPr>
          <p:nvPr/>
        </p:nvCxnSpPr>
        <p:spPr>
          <a:xfrm>
            <a:off x="5231905" y="3123219"/>
            <a:ext cx="3886323" cy="19942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122 Conector recto"/>
          <p:cNvCxnSpPr/>
          <p:nvPr/>
        </p:nvCxnSpPr>
        <p:spPr>
          <a:xfrm>
            <a:off x="5280267" y="3435452"/>
            <a:ext cx="3912078" cy="23698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8" name="137 CuadroTexto"/>
          <p:cNvSpPr txBox="1"/>
          <p:nvPr/>
        </p:nvSpPr>
        <p:spPr>
          <a:xfrm>
            <a:off x="7472199" y="2543077"/>
            <a:ext cx="1410847" cy="400051"/>
          </a:xfrm>
          <a:prstGeom prst="rect">
            <a:avLst/>
          </a:prstGeom>
          <a:noFill/>
        </p:spPr>
        <p:txBody>
          <a:bodyPr wrap="none" lIns="91382" tIns="45691" rIns="91382" bIns="45691" rtlCol="0">
            <a:spAutoFit/>
          </a:bodyPr>
          <a:lstStyle/>
          <a:p>
            <a:pPr algn="ctr"/>
            <a:r>
              <a:rPr lang="es-MX" sz="2000" b="1" dirty="0">
                <a:latin typeface="Adobe Caslon Pro" pitchFamily="18" charset="0"/>
              </a:rPr>
              <a:t>Fundición</a:t>
            </a:r>
          </a:p>
        </p:txBody>
      </p:sp>
      <p:sp>
        <p:nvSpPr>
          <p:cNvPr id="139" name="138 CuadroTexto"/>
          <p:cNvSpPr txBox="1"/>
          <p:nvPr/>
        </p:nvSpPr>
        <p:spPr>
          <a:xfrm rot="997497">
            <a:off x="7691854" y="3239378"/>
            <a:ext cx="809480" cy="406353"/>
          </a:xfrm>
          <a:prstGeom prst="rect">
            <a:avLst/>
          </a:prstGeom>
          <a:noFill/>
        </p:spPr>
        <p:txBody>
          <a:bodyPr wrap="none" lIns="91382" tIns="45691" rIns="91382" bIns="45691" rtlCol="0">
            <a:spAutoFit/>
          </a:bodyPr>
          <a:lstStyle/>
          <a:p>
            <a:pPr algn="ctr"/>
            <a:r>
              <a:rPr lang="es-MX" sz="2000" b="1" dirty="0">
                <a:latin typeface="Adobe Caslon Pro" pitchFamily="18" charset="0"/>
              </a:rPr>
              <a:t>Forja</a:t>
            </a:r>
          </a:p>
        </p:txBody>
      </p:sp>
      <p:sp>
        <p:nvSpPr>
          <p:cNvPr id="140" name="139 CuadroTexto"/>
          <p:cNvSpPr txBox="1"/>
          <p:nvPr/>
        </p:nvSpPr>
        <p:spPr>
          <a:xfrm rot="1358060">
            <a:off x="7641179" y="4120972"/>
            <a:ext cx="1539087" cy="400051"/>
          </a:xfrm>
          <a:prstGeom prst="rect">
            <a:avLst/>
          </a:prstGeom>
          <a:noFill/>
        </p:spPr>
        <p:txBody>
          <a:bodyPr wrap="none" lIns="91382" tIns="45691" rIns="91382" bIns="45691" rtlCol="0">
            <a:spAutoFit/>
          </a:bodyPr>
          <a:lstStyle/>
          <a:p>
            <a:pPr algn="ctr"/>
            <a:r>
              <a:rPr lang="es-MX" sz="2000" b="1" dirty="0">
                <a:latin typeface="Adobe Caslon Pro" pitchFamily="18" charset="0"/>
              </a:rPr>
              <a:t>Maquinado</a:t>
            </a:r>
          </a:p>
        </p:txBody>
      </p:sp>
      <p:sp>
        <p:nvSpPr>
          <p:cNvPr id="141" name="140 CuadroTexto"/>
          <p:cNvSpPr txBox="1"/>
          <p:nvPr/>
        </p:nvSpPr>
        <p:spPr>
          <a:xfrm rot="1962564">
            <a:off x="6645479" y="4685779"/>
            <a:ext cx="2933699" cy="400051"/>
          </a:xfrm>
          <a:prstGeom prst="rect">
            <a:avLst/>
          </a:prstGeom>
          <a:noFill/>
        </p:spPr>
        <p:txBody>
          <a:bodyPr wrap="none" lIns="91382" tIns="45691" rIns="91382" bIns="45691" rtlCol="0">
            <a:spAutoFit/>
          </a:bodyPr>
          <a:lstStyle/>
          <a:p>
            <a:pPr algn="ctr"/>
            <a:r>
              <a:rPr lang="es-MX" sz="2000" b="1" dirty="0">
                <a:latin typeface="Adobe Caslon Pro" pitchFamily="18" charset="0"/>
              </a:rPr>
              <a:t>Inyección de Plásticos</a:t>
            </a:r>
          </a:p>
        </p:txBody>
      </p:sp>
      <p:cxnSp>
        <p:nvCxnSpPr>
          <p:cNvPr id="1028" name="1027 Conector recto"/>
          <p:cNvCxnSpPr/>
          <p:nvPr/>
        </p:nvCxnSpPr>
        <p:spPr>
          <a:xfrm>
            <a:off x="5231910" y="3692501"/>
            <a:ext cx="3276364" cy="23866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3" name="1032 Conector recto"/>
          <p:cNvCxnSpPr/>
          <p:nvPr/>
        </p:nvCxnSpPr>
        <p:spPr>
          <a:xfrm>
            <a:off x="5195906" y="3969066"/>
            <a:ext cx="2484276" cy="2130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7" name="1036 Conector recto"/>
          <p:cNvCxnSpPr/>
          <p:nvPr/>
        </p:nvCxnSpPr>
        <p:spPr>
          <a:xfrm>
            <a:off x="5051890" y="4185085"/>
            <a:ext cx="1872208" cy="19143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8" name="157 CuadroTexto"/>
          <p:cNvSpPr txBox="1"/>
          <p:nvPr/>
        </p:nvSpPr>
        <p:spPr>
          <a:xfrm rot="2061204">
            <a:off x="6947333" y="4978916"/>
            <a:ext cx="1551911" cy="400051"/>
          </a:xfrm>
          <a:prstGeom prst="rect">
            <a:avLst/>
          </a:prstGeom>
          <a:noFill/>
        </p:spPr>
        <p:txBody>
          <a:bodyPr wrap="none" lIns="91382" tIns="45691" rIns="91382" bIns="45691" rtlCol="0">
            <a:spAutoFit/>
          </a:bodyPr>
          <a:lstStyle/>
          <a:p>
            <a:pPr algn="ctr"/>
            <a:r>
              <a:rPr lang="es-MX" sz="2000" b="1" dirty="0">
                <a:latin typeface="Adobe Caslon Pro" pitchFamily="18" charset="0"/>
              </a:rPr>
              <a:t>Die casting</a:t>
            </a:r>
          </a:p>
        </p:txBody>
      </p:sp>
      <p:sp>
        <p:nvSpPr>
          <p:cNvPr id="159" name="158 CuadroTexto"/>
          <p:cNvSpPr txBox="1"/>
          <p:nvPr/>
        </p:nvSpPr>
        <p:spPr>
          <a:xfrm rot="2545056">
            <a:off x="6295859" y="5173603"/>
            <a:ext cx="1692975" cy="400051"/>
          </a:xfrm>
          <a:prstGeom prst="rect">
            <a:avLst/>
          </a:prstGeom>
          <a:noFill/>
        </p:spPr>
        <p:txBody>
          <a:bodyPr wrap="none" lIns="91382" tIns="45691" rIns="91382" bIns="45691" rtlCol="0">
            <a:spAutoFit/>
          </a:bodyPr>
          <a:lstStyle/>
          <a:p>
            <a:pPr algn="ctr"/>
            <a:r>
              <a:rPr lang="es-MX" sz="2000" b="1" dirty="0">
                <a:latin typeface="Adobe Caslon Pro" pitchFamily="18" charset="0"/>
              </a:rPr>
              <a:t>Otras partes</a:t>
            </a:r>
          </a:p>
        </p:txBody>
      </p:sp>
      <p:cxnSp>
        <p:nvCxnSpPr>
          <p:cNvPr id="129" name="128 Conector recto"/>
          <p:cNvCxnSpPr>
            <a:endCxn id="80" idx="0"/>
          </p:cNvCxnSpPr>
          <p:nvPr/>
        </p:nvCxnSpPr>
        <p:spPr>
          <a:xfrm>
            <a:off x="4886785" y="4473116"/>
            <a:ext cx="1286669" cy="17281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8" name="167 CuadroTexto"/>
          <p:cNvSpPr txBox="1"/>
          <p:nvPr/>
        </p:nvSpPr>
        <p:spPr>
          <a:xfrm rot="2627496">
            <a:off x="4835702" y="4975240"/>
            <a:ext cx="2898433" cy="384662"/>
          </a:xfrm>
          <a:prstGeom prst="rect">
            <a:avLst/>
          </a:prstGeom>
          <a:noFill/>
        </p:spPr>
        <p:txBody>
          <a:bodyPr wrap="none" lIns="91382" tIns="45691" rIns="91382" bIns="45691" rtlCol="0">
            <a:spAutoFit/>
          </a:bodyPr>
          <a:lstStyle/>
          <a:p>
            <a:pPr algn="ctr"/>
            <a:r>
              <a:rPr lang="es-MX" sz="1900" b="1" dirty="0">
                <a:latin typeface="Adobe Caslon Pro" pitchFamily="18" charset="0"/>
              </a:rPr>
              <a:t>Interiores automotrices</a:t>
            </a:r>
          </a:p>
        </p:txBody>
      </p:sp>
      <p:sp>
        <p:nvSpPr>
          <p:cNvPr id="169" name="168 CuadroTexto"/>
          <p:cNvSpPr txBox="1"/>
          <p:nvPr/>
        </p:nvSpPr>
        <p:spPr>
          <a:xfrm rot="3021462">
            <a:off x="4510052" y="5182724"/>
            <a:ext cx="2707675" cy="384662"/>
          </a:xfrm>
          <a:prstGeom prst="rect">
            <a:avLst/>
          </a:prstGeom>
          <a:noFill/>
        </p:spPr>
        <p:txBody>
          <a:bodyPr wrap="none" lIns="91382" tIns="45691" rIns="91382" bIns="45691" rtlCol="0">
            <a:spAutoFit/>
          </a:bodyPr>
          <a:lstStyle/>
          <a:p>
            <a:pPr algn="ctr"/>
            <a:r>
              <a:rPr lang="es-MX" sz="1900" b="1" dirty="0">
                <a:latin typeface="Adobe Caslon Pro" pitchFamily="18" charset="0"/>
              </a:rPr>
              <a:t>Ensamble electrónico</a:t>
            </a:r>
          </a:p>
        </p:txBody>
      </p:sp>
      <p:cxnSp>
        <p:nvCxnSpPr>
          <p:cNvPr id="133" name="132 Conector recto"/>
          <p:cNvCxnSpPr>
            <a:endCxn id="109" idx="0"/>
          </p:cNvCxnSpPr>
          <p:nvPr/>
        </p:nvCxnSpPr>
        <p:spPr>
          <a:xfrm>
            <a:off x="4509676" y="4758902"/>
            <a:ext cx="944490" cy="14064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2" name="181 CuadroTexto"/>
          <p:cNvSpPr txBox="1"/>
          <p:nvPr/>
        </p:nvSpPr>
        <p:spPr>
          <a:xfrm>
            <a:off x="9184063" y="2784330"/>
            <a:ext cx="859414" cy="769383"/>
          </a:xfrm>
          <a:prstGeom prst="rect">
            <a:avLst/>
          </a:prstGeom>
          <a:noFill/>
        </p:spPr>
        <p:txBody>
          <a:bodyPr wrap="none" lIns="91382" tIns="45691" rIns="91382" bIns="45691" rtlCol="0">
            <a:spAutoFit/>
          </a:bodyPr>
          <a:lstStyle/>
          <a:p>
            <a:pPr algn="ctr"/>
            <a:r>
              <a:rPr lang="es-MX" sz="2200" b="1" dirty="0">
                <a:latin typeface="Adobe Caslon Pro" pitchFamily="18" charset="0"/>
              </a:rPr>
              <a:t>9.9</a:t>
            </a:r>
          </a:p>
          <a:p>
            <a:pPr algn="ctr"/>
            <a:r>
              <a:rPr lang="es-MX" sz="2200" b="1" dirty="0">
                <a:latin typeface="Adobe Caslon Pro" pitchFamily="18" charset="0"/>
              </a:rPr>
              <a:t>MMD</a:t>
            </a:r>
          </a:p>
        </p:txBody>
      </p:sp>
      <p:sp>
        <p:nvSpPr>
          <p:cNvPr id="14" name="13 Título"/>
          <p:cNvSpPr>
            <a:spLocks noGrp="1"/>
          </p:cNvSpPr>
          <p:nvPr>
            <p:ph type="title"/>
          </p:nvPr>
        </p:nvSpPr>
        <p:spPr>
          <a:xfrm>
            <a:off x="1501804" y="642639"/>
            <a:ext cx="9166196" cy="1143000"/>
          </a:xfrm>
        </p:spPr>
        <p:txBody>
          <a:bodyPr/>
          <a:lstStyle/>
          <a:p>
            <a:r>
              <a:rPr lang="es-MX" dirty="0" smtClean="0"/>
              <a:t>Oportunidades en el Sector Automotriz</a:t>
            </a:r>
            <a:endParaRPr lang="es-MX" dirty="0"/>
          </a:p>
        </p:txBody>
      </p:sp>
      <p:sp>
        <p:nvSpPr>
          <p:cNvPr id="70" name="5 Rectángulo"/>
          <p:cNvSpPr>
            <a:spLocks noChangeArrowheads="1"/>
          </p:cNvSpPr>
          <p:nvPr/>
        </p:nvSpPr>
        <p:spPr bwMode="auto">
          <a:xfrm>
            <a:off x="1631505" y="6453337"/>
            <a:ext cx="3648762" cy="34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2" tIns="45691" rIns="91382" bIns="45691">
            <a:spAutoFit/>
          </a:bodyPr>
          <a:lstStyle/>
          <a:p>
            <a:r>
              <a:rPr lang="es-MX" sz="800" dirty="0">
                <a:solidFill>
                  <a:srgbClr val="7F7F7F"/>
                </a:solidFill>
              </a:rPr>
              <a:t>Fuente: ProMéxico con información proporcionada por las principales </a:t>
            </a:r>
            <a:r>
              <a:rPr lang="es-MX" sz="800" dirty="0" err="1">
                <a:solidFill>
                  <a:srgbClr val="7F7F7F"/>
                </a:solidFill>
              </a:rPr>
              <a:t>OEM’s</a:t>
            </a:r>
            <a:r>
              <a:rPr lang="es-MX" sz="800" dirty="0">
                <a:solidFill>
                  <a:srgbClr val="7F7F7F"/>
                </a:solidFill>
              </a:rPr>
              <a:t> y Tier1 del país</a:t>
            </a:r>
            <a:r>
              <a:rPr lang="en-US" sz="800" dirty="0">
                <a:solidFill>
                  <a:srgbClr val="7F7F7F"/>
                </a:solidFill>
              </a:rPr>
              <a:t>. </a:t>
            </a:r>
            <a:endParaRPr lang="es-ES" sz="800" dirty="0">
              <a:solidFill>
                <a:srgbClr val="7F7F7F"/>
              </a:solidFill>
            </a:endParaRPr>
          </a:p>
        </p:txBody>
      </p:sp>
      <p:sp>
        <p:nvSpPr>
          <p:cNvPr id="4" name="3 Marcador de número de diapositiva"/>
          <p:cNvSpPr>
            <a:spLocks noGrp="1"/>
          </p:cNvSpPr>
          <p:nvPr>
            <p:ph type="sldNum" sz="quarter" idx="4294967295"/>
          </p:nvPr>
        </p:nvSpPr>
        <p:spPr>
          <a:xfrm>
            <a:off x="10200456" y="6381756"/>
            <a:ext cx="2133600" cy="476250"/>
          </a:xfrm>
          <a:prstGeom prst="rect">
            <a:avLst/>
          </a:prstGeom>
        </p:spPr>
        <p:txBody>
          <a:bodyPr/>
          <a:lstStyle/>
          <a:p>
            <a:pPr>
              <a:defRPr/>
            </a:pPr>
            <a:fld id="{740E185F-A9C0-4856-B61F-B193E9AD935E}" type="slidenum">
              <a:rPr lang="es-ES" smtClean="0"/>
              <a:pPr>
                <a:defRPr/>
              </a:pPr>
              <a:t>18</a:t>
            </a:fld>
            <a:endParaRPr lang="es-ES"/>
          </a:p>
        </p:txBody>
      </p:sp>
      <p:sp>
        <p:nvSpPr>
          <p:cNvPr id="98" name="97 CuadroTexto"/>
          <p:cNvSpPr txBox="1"/>
          <p:nvPr/>
        </p:nvSpPr>
        <p:spPr>
          <a:xfrm rot="3230854">
            <a:off x="4171632" y="5289938"/>
            <a:ext cx="2210745" cy="369273"/>
          </a:xfrm>
          <a:prstGeom prst="rect">
            <a:avLst/>
          </a:prstGeom>
          <a:noFill/>
        </p:spPr>
        <p:txBody>
          <a:bodyPr wrap="none" lIns="91382" tIns="45691" rIns="91382" bIns="45691" rtlCol="0">
            <a:spAutoFit/>
          </a:bodyPr>
          <a:lstStyle/>
          <a:p>
            <a:pPr algn="ctr"/>
            <a:r>
              <a:rPr lang="es-MX" b="1" dirty="0">
                <a:latin typeface="Adobe Caslon Pro" pitchFamily="18" charset="0"/>
              </a:rPr>
              <a:t>Cables y alambres</a:t>
            </a:r>
          </a:p>
        </p:txBody>
      </p:sp>
      <p:pic>
        <p:nvPicPr>
          <p:cNvPr id="4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605" y="5245220"/>
            <a:ext cx="1885127" cy="120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778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1588165"/>
            <a:ext cx="11851393" cy="4247317"/>
          </a:xfrm>
          <a:prstGeom prst="rect">
            <a:avLst/>
          </a:prstGeom>
          <a:noFill/>
        </p:spPr>
        <p:txBody>
          <a:bodyPr wrap="square" rtlCol="0">
            <a:spAutoFit/>
          </a:bodyPr>
          <a:lstStyle/>
          <a:p>
            <a:pPr algn="ctr"/>
            <a:r>
              <a:rPr lang="es-MX" sz="5400" b="1" dirty="0" smtClean="0"/>
              <a:t>Cómo? </a:t>
            </a:r>
          </a:p>
          <a:p>
            <a:pPr algn="ctr"/>
            <a:endParaRPr lang="es-MX" sz="5400" b="1" dirty="0"/>
          </a:p>
          <a:p>
            <a:pPr algn="ctr"/>
            <a:r>
              <a:rPr lang="es-MX" sz="5400" b="1" dirty="0" smtClean="0"/>
              <a:t>Comité Intersectorial </a:t>
            </a:r>
          </a:p>
          <a:p>
            <a:pPr algn="ctr"/>
            <a:r>
              <a:rPr lang="es-MX" sz="5400" b="1" dirty="0" smtClean="0"/>
              <a:t>Para la Innovación</a:t>
            </a:r>
          </a:p>
          <a:p>
            <a:pPr algn="ctr"/>
            <a:endParaRPr lang="es-MX" sz="5400" b="1" dirty="0"/>
          </a:p>
        </p:txBody>
      </p:sp>
    </p:spTree>
    <p:extLst>
      <p:ext uri="{BB962C8B-B14F-4D97-AF65-F5344CB8AC3E}">
        <p14:creationId xmlns:p14="http://schemas.microsoft.com/office/powerpoint/2010/main" val="110560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b="1" dirty="0">
                <a:solidFill>
                  <a:schemeClr val="accent4">
                    <a:lumMod val="75000"/>
                  </a:schemeClr>
                </a:solidFill>
                <a:latin typeface="Century Gothic" panose="020B0502020202020204" pitchFamily="34" charset="0"/>
              </a:rPr>
              <a:t>Política pública para impulsar la </a:t>
            </a:r>
            <a:r>
              <a:rPr lang="es-MX" sz="2800" b="1" dirty="0" smtClean="0">
                <a:solidFill>
                  <a:schemeClr val="accent4">
                    <a:lumMod val="75000"/>
                  </a:schemeClr>
                </a:solidFill>
                <a:latin typeface="Century Gothic" panose="020B0502020202020204" pitchFamily="34" charset="0"/>
              </a:rPr>
              <a:t>innovación en México: </a:t>
            </a:r>
            <a:r>
              <a:rPr lang="es-MX" sz="2800" b="1" dirty="0">
                <a:solidFill>
                  <a:schemeClr val="accent4">
                    <a:lumMod val="75000"/>
                  </a:schemeClr>
                </a:solidFill>
                <a:latin typeface="Century Gothic" panose="020B0502020202020204" pitchFamily="34" charset="0"/>
              </a:rPr>
              <a:t>Por qué y para qué?</a:t>
            </a:r>
          </a:p>
        </p:txBody>
      </p:sp>
      <p:sp>
        <p:nvSpPr>
          <p:cNvPr id="3" name="Marcador de contenido 2"/>
          <p:cNvSpPr>
            <a:spLocks noGrp="1"/>
          </p:cNvSpPr>
          <p:nvPr>
            <p:ph idx="1"/>
          </p:nvPr>
        </p:nvSpPr>
        <p:spPr>
          <a:xfrm>
            <a:off x="757177" y="1764642"/>
            <a:ext cx="10515600" cy="4655390"/>
          </a:xfrm>
        </p:spPr>
        <p:txBody>
          <a:bodyPr>
            <a:normAutofit lnSpcReduction="10000"/>
          </a:bodyPr>
          <a:lstStyle/>
          <a:p>
            <a:pPr marL="450850" indent="-358775">
              <a:spcAft>
                <a:spcPts val="1200"/>
              </a:spcAft>
              <a:buClr>
                <a:srgbClr val="C00000"/>
              </a:buClr>
              <a:buSzPct val="115000"/>
              <a:buFont typeface="Wingdings" panose="05000000000000000000" pitchFamily="2" charset="2"/>
              <a:buChar char="ü"/>
            </a:pPr>
            <a:r>
              <a:rPr lang="es-ES" sz="2400" dirty="0">
                <a:solidFill>
                  <a:schemeClr val="tx1">
                    <a:lumMod val="75000"/>
                    <a:lumOff val="25000"/>
                  </a:schemeClr>
                </a:solidFill>
                <a:latin typeface="Century Gothic" panose="020B0502020202020204" pitchFamily="34" charset="0"/>
              </a:rPr>
              <a:t>La innovación y el desarrollo tecnológico tienen un efecto positivo y directo en la </a:t>
            </a:r>
            <a:r>
              <a:rPr lang="es-ES" sz="2400" dirty="0" smtClean="0">
                <a:solidFill>
                  <a:schemeClr val="tx1">
                    <a:lumMod val="75000"/>
                    <a:lumOff val="25000"/>
                  </a:schemeClr>
                </a:solidFill>
                <a:latin typeface="Century Gothic" panose="020B0502020202020204" pitchFamily="34" charset="0"/>
              </a:rPr>
              <a:t>productividad</a:t>
            </a:r>
          </a:p>
          <a:p>
            <a:pPr marL="450850" indent="-358775">
              <a:spcAft>
                <a:spcPts val="1200"/>
              </a:spcAft>
              <a:buClr>
                <a:srgbClr val="C00000"/>
              </a:buClr>
              <a:buSzPct val="115000"/>
              <a:buFont typeface="Wingdings" panose="05000000000000000000" pitchFamily="2" charset="2"/>
              <a:buChar char="ü"/>
            </a:pPr>
            <a:r>
              <a:rPr lang="es-ES" sz="2400" dirty="0">
                <a:solidFill>
                  <a:schemeClr val="tx1">
                    <a:lumMod val="75000"/>
                    <a:lumOff val="25000"/>
                  </a:schemeClr>
                </a:solidFill>
                <a:latin typeface="Century Gothic" panose="020B0502020202020204" pitchFamily="34" charset="0"/>
              </a:rPr>
              <a:t>Existe una relación positiva entre la innovación y el PIB per cápita de los países. Aquellos con mayor potencial de innovación (de acuerdo al </a:t>
            </a:r>
            <a:r>
              <a:rPr lang="es-ES" sz="2400" i="1" dirty="0">
                <a:solidFill>
                  <a:schemeClr val="tx1">
                    <a:lumMod val="75000"/>
                    <a:lumOff val="25000"/>
                  </a:schemeClr>
                </a:solidFill>
                <a:latin typeface="Century Gothic" panose="020B0502020202020204" pitchFamily="34" charset="0"/>
              </a:rPr>
              <a:t>Global </a:t>
            </a:r>
            <a:r>
              <a:rPr lang="es-ES" sz="2400" i="1" dirty="0" err="1">
                <a:solidFill>
                  <a:schemeClr val="tx1">
                    <a:lumMod val="75000"/>
                    <a:lumOff val="25000"/>
                  </a:schemeClr>
                </a:solidFill>
                <a:latin typeface="Century Gothic" panose="020B0502020202020204" pitchFamily="34" charset="0"/>
              </a:rPr>
              <a:t>Innovation</a:t>
            </a:r>
            <a:r>
              <a:rPr lang="es-ES" sz="2400" i="1" dirty="0">
                <a:solidFill>
                  <a:schemeClr val="tx1">
                    <a:lumMod val="75000"/>
                    <a:lumOff val="25000"/>
                  </a:schemeClr>
                </a:solidFill>
                <a:latin typeface="Century Gothic" panose="020B0502020202020204" pitchFamily="34" charset="0"/>
              </a:rPr>
              <a:t> </a:t>
            </a:r>
            <a:r>
              <a:rPr lang="es-ES" sz="2400" i="1" dirty="0" err="1">
                <a:solidFill>
                  <a:schemeClr val="tx1">
                    <a:lumMod val="75000"/>
                    <a:lumOff val="25000"/>
                  </a:schemeClr>
                </a:solidFill>
                <a:latin typeface="Century Gothic" panose="020B0502020202020204" pitchFamily="34" charset="0"/>
              </a:rPr>
              <a:t>Index</a:t>
            </a:r>
            <a:r>
              <a:rPr lang="es-ES" sz="2400" dirty="0">
                <a:solidFill>
                  <a:schemeClr val="tx1">
                    <a:lumMod val="75000"/>
                    <a:lumOff val="25000"/>
                  </a:schemeClr>
                </a:solidFill>
                <a:latin typeface="Century Gothic" panose="020B0502020202020204" pitchFamily="34" charset="0"/>
              </a:rPr>
              <a:t>) tienen mayores ingresos per cápita</a:t>
            </a:r>
          </a:p>
          <a:p>
            <a:pPr marL="450850" indent="-358775">
              <a:spcAft>
                <a:spcPts val="1200"/>
              </a:spcAft>
              <a:buClr>
                <a:srgbClr val="C00000"/>
              </a:buClr>
              <a:buSzPct val="115000"/>
              <a:buFont typeface="Wingdings" panose="05000000000000000000" pitchFamily="2" charset="2"/>
              <a:buChar char="ü"/>
            </a:pPr>
            <a:r>
              <a:rPr lang="es-ES" sz="2400" dirty="0" smtClean="0">
                <a:solidFill>
                  <a:schemeClr val="tx1">
                    <a:lumMod val="75000"/>
                    <a:lumOff val="25000"/>
                  </a:schemeClr>
                </a:solidFill>
                <a:latin typeface="Century Gothic" panose="020B0502020202020204" pitchFamily="34" charset="0"/>
              </a:rPr>
              <a:t>Según la OCDE, 2/3 a 3/4 del incremento del PIB mundial se deben a </a:t>
            </a:r>
            <a:r>
              <a:rPr lang="es-ES" sz="2400" dirty="0">
                <a:solidFill>
                  <a:schemeClr val="tx1">
                    <a:lumMod val="75000"/>
                    <a:lumOff val="25000"/>
                  </a:schemeClr>
                </a:solidFill>
                <a:latin typeface="Century Gothic" panose="020B0502020202020204" pitchFamily="34" charset="0"/>
              </a:rPr>
              <a:t>los avances tecnológicos y a la innovación</a:t>
            </a:r>
            <a:r>
              <a:rPr lang="es-ES" sz="2400" dirty="0" smtClean="0">
                <a:solidFill>
                  <a:schemeClr val="tx1">
                    <a:lumMod val="75000"/>
                    <a:lumOff val="25000"/>
                  </a:schemeClr>
                </a:solidFill>
                <a:latin typeface="Century Gothic" panose="020B0502020202020204" pitchFamily="34" charset="0"/>
              </a:rPr>
              <a:t>.</a:t>
            </a:r>
          </a:p>
          <a:p>
            <a:pPr marL="450850" indent="-358775">
              <a:spcAft>
                <a:spcPts val="1200"/>
              </a:spcAft>
              <a:buClr>
                <a:srgbClr val="C00000"/>
              </a:buClr>
              <a:buSzPct val="115000"/>
              <a:buFont typeface="Wingdings" panose="05000000000000000000" pitchFamily="2" charset="2"/>
              <a:buChar char="ü"/>
            </a:pPr>
            <a:r>
              <a:rPr lang="es-MX" sz="2400" dirty="0">
                <a:solidFill>
                  <a:schemeClr val="tx1">
                    <a:lumMod val="75000"/>
                    <a:lumOff val="25000"/>
                  </a:schemeClr>
                </a:solidFill>
                <a:latin typeface="Century Gothic" panose="020B0502020202020204" pitchFamily="34" charset="0"/>
              </a:rPr>
              <a:t>La productividad de las naciones cada vez está más relacionada con la inversión en activos intangibles (innovaciones explotadas comercialmente)</a:t>
            </a:r>
          </a:p>
          <a:p>
            <a:pPr marL="450850" indent="-358775">
              <a:spcAft>
                <a:spcPts val="1200"/>
              </a:spcAft>
              <a:buClr>
                <a:srgbClr val="C00000"/>
              </a:buClr>
              <a:buFont typeface="Wingdings" panose="05000000000000000000" pitchFamily="2" charset="2"/>
              <a:buChar char="ü"/>
            </a:pPr>
            <a:endParaRPr lang="es-MX" sz="2400" dirty="0" smtClean="0"/>
          </a:p>
        </p:txBody>
      </p:sp>
    </p:spTree>
    <p:extLst>
      <p:ext uri="{BB962C8B-B14F-4D97-AF65-F5344CB8AC3E}">
        <p14:creationId xmlns:p14="http://schemas.microsoft.com/office/powerpoint/2010/main" val="1694768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861793945"/>
              </p:ext>
            </p:extLst>
          </p:nvPr>
        </p:nvGraphicFramePr>
        <p:xfrm>
          <a:off x="1919536" y="1268760"/>
          <a:ext cx="639859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1260274" y="349544"/>
            <a:ext cx="8356350" cy="615600"/>
          </a:xfrm>
          <a:prstGeom prst="rect">
            <a:avLst/>
          </a:prstGeom>
        </p:spPr>
        <p:txBody>
          <a:bodyPr vert="horz" lIns="91440" tIns="45720" rIns="91440" bIns="45720" rtlCol="0" anchor="b">
            <a:noAutofit/>
          </a:bodyPr>
          <a:lstStyle>
            <a:lvl1pPr algn="l" defTabSz="914400" rtl="0" eaLnBrk="1" latinLnBrk="0" hangingPunct="1">
              <a:spcBef>
                <a:spcPct val="0"/>
              </a:spcBef>
              <a:buNone/>
              <a:defRPr sz="1800" kern="1200">
                <a:solidFill>
                  <a:schemeClr val="tx1">
                    <a:lumMod val="50000"/>
                    <a:lumOff val="50000"/>
                  </a:schemeClr>
                </a:solidFill>
                <a:latin typeface="+mj-lt"/>
                <a:ea typeface="+mj-ea"/>
                <a:cs typeface="+mj-cs"/>
              </a:defRPr>
            </a:lvl1pPr>
          </a:lstStyle>
          <a:p>
            <a:pPr>
              <a:lnSpc>
                <a:spcPct val="90000"/>
              </a:lnSpc>
            </a:pPr>
            <a:r>
              <a:rPr lang="en-US" sz="2800" b="1" dirty="0" err="1">
                <a:solidFill>
                  <a:schemeClr val="accent4">
                    <a:lumMod val="75000"/>
                  </a:schemeClr>
                </a:solidFill>
                <a:latin typeface="Century Gothic" panose="020B0502020202020204" pitchFamily="34" charset="0"/>
              </a:rPr>
              <a:t>Comité</a:t>
            </a:r>
            <a:r>
              <a:rPr lang="en-US" sz="2800" b="1" dirty="0">
                <a:solidFill>
                  <a:schemeClr val="accent4">
                    <a:lumMod val="75000"/>
                  </a:schemeClr>
                </a:solidFill>
                <a:latin typeface="Century Gothic" panose="020B0502020202020204" pitchFamily="34" charset="0"/>
              </a:rPr>
              <a:t> </a:t>
            </a:r>
            <a:r>
              <a:rPr lang="en-US" sz="2800" b="1" dirty="0" err="1">
                <a:solidFill>
                  <a:schemeClr val="accent4">
                    <a:lumMod val="75000"/>
                  </a:schemeClr>
                </a:solidFill>
                <a:latin typeface="Century Gothic" panose="020B0502020202020204" pitchFamily="34" charset="0"/>
              </a:rPr>
              <a:t>Intersectorial</a:t>
            </a:r>
            <a:r>
              <a:rPr lang="en-US" sz="2800" b="1" dirty="0">
                <a:solidFill>
                  <a:schemeClr val="accent4">
                    <a:lumMod val="75000"/>
                  </a:schemeClr>
                </a:solidFill>
                <a:latin typeface="Century Gothic" panose="020B0502020202020204" pitchFamily="34" charset="0"/>
              </a:rPr>
              <a:t> de </a:t>
            </a:r>
            <a:r>
              <a:rPr lang="en-US" sz="2800" b="1" dirty="0" err="1">
                <a:solidFill>
                  <a:schemeClr val="accent4">
                    <a:lumMod val="75000"/>
                  </a:schemeClr>
                </a:solidFill>
                <a:latin typeface="Century Gothic" panose="020B0502020202020204" pitchFamily="34" charset="0"/>
              </a:rPr>
              <a:t>Innovación</a:t>
            </a:r>
            <a:r>
              <a:rPr lang="en-US" sz="2800" b="1" dirty="0">
                <a:solidFill>
                  <a:schemeClr val="accent4">
                    <a:lumMod val="75000"/>
                  </a:schemeClr>
                </a:solidFill>
                <a:latin typeface="Century Gothic" panose="020B0502020202020204" pitchFamily="34" charset="0"/>
              </a:rPr>
              <a:t> (CII)</a:t>
            </a:r>
            <a:endParaRPr lang="es-MX" sz="2800" b="1" dirty="0">
              <a:solidFill>
                <a:schemeClr val="accent4">
                  <a:lumMod val="75000"/>
                </a:schemeClr>
              </a:solidFill>
              <a:latin typeface="Century Gothic" panose="020B0502020202020204" pitchFamily="34" charset="0"/>
            </a:endParaRPr>
          </a:p>
        </p:txBody>
      </p:sp>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3781" y="2053087"/>
            <a:ext cx="2159797" cy="747596"/>
          </a:xfrm>
          <a:prstGeom prst="rect">
            <a:avLst/>
          </a:prstGeom>
        </p:spPr>
      </p:pic>
      <p:pic>
        <p:nvPicPr>
          <p:cNvPr id="8" name="7 Imagen" descr="C:\Users\gisela.balderas\Pictures\Logo CONACYT.gif"/>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3578" y="3647999"/>
            <a:ext cx="1800200" cy="822525"/>
          </a:xfrm>
          <a:prstGeom prst="rect">
            <a:avLst/>
          </a:prstGeom>
          <a:noFill/>
          <a:ln>
            <a:noFill/>
          </a:ln>
        </p:spPr>
      </p:pic>
      <p:pic>
        <p:nvPicPr>
          <p:cNvPr id="9" name="8 Imagen" descr="http://www.sep.gob.mx/work/models/sep1/css/logo_footer.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3781" y="2909887"/>
            <a:ext cx="2148247" cy="714739"/>
          </a:xfrm>
          <a:prstGeom prst="rect">
            <a:avLst/>
          </a:prstGeom>
          <a:noFill/>
          <a:ln>
            <a:noFill/>
          </a:ln>
        </p:spPr>
      </p:pic>
      <p:sp>
        <p:nvSpPr>
          <p:cNvPr id="10" name="9 CuadroTexto"/>
          <p:cNvSpPr txBox="1"/>
          <p:nvPr/>
        </p:nvSpPr>
        <p:spPr>
          <a:xfrm>
            <a:off x="691978" y="5477053"/>
            <a:ext cx="10478530" cy="923330"/>
          </a:xfrm>
          <a:prstGeom prst="rect">
            <a:avLst/>
          </a:prstGeom>
          <a:noFill/>
        </p:spPr>
        <p:txBody>
          <a:bodyPr wrap="square" rtlCol="0">
            <a:spAutoFit/>
          </a:bodyPr>
          <a:lstStyle/>
          <a:p>
            <a:pPr algn="just"/>
            <a:r>
              <a:rPr lang="es-MX" dirty="0" smtClean="0">
                <a:latin typeface="Century Gothic" panose="020B0502020202020204" pitchFamily="34" charset="0"/>
              </a:rPr>
              <a:t>Por ley, el CII, encabezado por la Secretaría de Economía, con participación de CONACYT y SEP, con participación de representantes de  empresas, universidades y sociedad (cuádruple hélice) para diseñar la política de innovación en México.</a:t>
            </a:r>
            <a:endParaRPr lang="es-MX" dirty="0">
              <a:latin typeface="Century Gothic" panose="020B0502020202020204" pitchFamily="34" charset="0"/>
            </a:endParaRPr>
          </a:p>
        </p:txBody>
      </p:sp>
      <p:sp>
        <p:nvSpPr>
          <p:cNvPr id="13" name="12 Elipse"/>
          <p:cNvSpPr/>
          <p:nvPr/>
        </p:nvSpPr>
        <p:spPr>
          <a:xfrm>
            <a:off x="4728384" y="2996581"/>
            <a:ext cx="792088" cy="776929"/>
          </a:xfrm>
          <a:prstGeom prst="ellipse">
            <a:avLst/>
          </a:prstGeom>
          <a:solidFill>
            <a:srgbClr val="C0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Calibri" panose="020F0502020204030204" pitchFamily="34" charset="0"/>
              </a:rPr>
              <a:t>CII</a:t>
            </a:r>
          </a:p>
        </p:txBody>
      </p:sp>
      <p:pic>
        <p:nvPicPr>
          <p:cNvPr id="12" name="Imagen 11"/>
          <p:cNvPicPr>
            <a:picLocks noChangeAspect="1"/>
          </p:cNvPicPr>
          <p:nvPr/>
        </p:nvPicPr>
        <p:blipFill rotWithShape="1">
          <a:blip r:embed="rId10">
            <a:duotone>
              <a:schemeClr val="accent4">
                <a:shade val="45000"/>
                <a:satMod val="135000"/>
              </a:schemeClr>
              <a:prstClr val="white"/>
            </a:duotone>
            <a:extLst>
              <a:ext uri="{28A0092B-C50C-407E-A947-70E740481C1C}">
                <a14:useLocalDpi xmlns:a14="http://schemas.microsoft.com/office/drawing/2010/main" val="0"/>
              </a:ext>
            </a:extLst>
          </a:blip>
          <a:srcRect l="71494" t="32841" b="37679"/>
          <a:stretch/>
        </p:blipFill>
        <p:spPr>
          <a:xfrm>
            <a:off x="252181" y="271634"/>
            <a:ext cx="892183" cy="934177"/>
          </a:xfrm>
          <a:prstGeom prst="rect">
            <a:avLst/>
          </a:prstGeom>
        </p:spPr>
      </p:pic>
    </p:spTree>
    <p:extLst>
      <p:ext uri="{BB962C8B-B14F-4D97-AF65-F5344CB8AC3E}">
        <p14:creationId xmlns:p14="http://schemas.microsoft.com/office/powerpoint/2010/main" val="3641751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12"/>
          <p:cNvSpPr/>
          <p:nvPr/>
        </p:nvSpPr>
        <p:spPr>
          <a:xfrm>
            <a:off x="956491" y="3778602"/>
            <a:ext cx="3311746" cy="247265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4" name="Rectángulo redondeado 13"/>
          <p:cNvSpPr/>
          <p:nvPr/>
        </p:nvSpPr>
        <p:spPr>
          <a:xfrm>
            <a:off x="956491" y="1270802"/>
            <a:ext cx="3313834" cy="21457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2" name="Rectángulo redondeado 11"/>
          <p:cNvSpPr/>
          <p:nvPr/>
        </p:nvSpPr>
        <p:spPr>
          <a:xfrm>
            <a:off x="7390679" y="3789040"/>
            <a:ext cx="3313834" cy="246221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9" name="18 Rectángulo"/>
          <p:cNvSpPr/>
          <p:nvPr/>
        </p:nvSpPr>
        <p:spPr>
          <a:xfrm>
            <a:off x="7716033" y="3789040"/>
            <a:ext cx="2988479" cy="2462213"/>
          </a:xfrm>
          <a:prstGeom prst="rect">
            <a:avLst/>
          </a:prstGeom>
        </p:spPr>
        <p:txBody>
          <a:bodyPr wrap="square">
            <a:spAutoFit/>
          </a:bodyPr>
          <a:lstStyle/>
          <a:p>
            <a:pPr marL="198438" indent="-198438">
              <a:buFont typeface="Wingdings" pitchFamily="2" charset="2"/>
              <a:buChar char="§"/>
            </a:pPr>
            <a:r>
              <a:rPr lang="es-MX" sz="1400" dirty="0">
                <a:latin typeface="Calibri" panose="020F0502020204030204" pitchFamily="34" charset="0"/>
              </a:rPr>
              <a:t>Impulsar la demanda de productos y servicios innovadores, tanto en el  sector privado como público </a:t>
            </a:r>
          </a:p>
          <a:p>
            <a:pPr marL="198438" indent="-198438">
              <a:buFont typeface="Wingdings" pitchFamily="2" charset="2"/>
              <a:buChar char="§"/>
            </a:pPr>
            <a:r>
              <a:rPr lang="es-MX" sz="1400" dirty="0">
                <a:latin typeface="Calibri" panose="020F0502020204030204" pitchFamily="34" charset="0"/>
              </a:rPr>
              <a:t>Impulsar la demanda internacional de productos y servicios innovadores creados en México</a:t>
            </a:r>
          </a:p>
          <a:p>
            <a:pPr marL="198438" indent="-198438">
              <a:buFont typeface="Wingdings" pitchFamily="2" charset="2"/>
              <a:buChar char="§"/>
            </a:pPr>
            <a:r>
              <a:rPr lang="es-MX" sz="1400" dirty="0">
                <a:latin typeface="Calibri" panose="020F0502020204030204" pitchFamily="34" charset="0"/>
              </a:rPr>
              <a:t>Aprovechar las cadenas globales de valor </a:t>
            </a:r>
          </a:p>
          <a:p>
            <a:pPr marL="198438" indent="-198438">
              <a:buFont typeface="Wingdings" pitchFamily="2" charset="2"/>
              <a:buChar char="§"/>
            </a:pPr>
            <a:r>
              <a:rPr lang="es-MX" sz="1400" dirty="0">
                <a:latin typeface="Calibri" panose="020F0502020204030204" pitchFamily="34" charset="0"/>
              </a:rPr>
              <a:t>Desarrollo y consolidación de ecosistemas de innovación con enfoque regional y sectorial </a:t>
            </a:r>
          </a:p>
        </p:txBody>
      </p:sp>
      <p:sp>
        <p:nvSpPr>
          <p:cNvPr id="2" name="Rectángulo redondeado 1"/>
          <p:cNvSpPr/>
          <p:nvPr/>
        </p:nvSpPr>
        <p:spPr>
          <a:xfrm>
            <a:off x="7390679" y="1270802"/>
            <a:ext cx="3321118" cy="21457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6" name="5 Título"/>
          <p:cNvSpPr>
            <a:spLocks noGrp="1"/>
          </p:cNvSpPr>
          <p:nvPr>
            <p:ph type="title"/>
          </p:nvPr>
        </p:nvSpPr>
        <p:spPr>
          <a:xfrm>
            <a:off x="1096448" y="403978"/>
            <a:ext cx="7951148" cy="615600"/>
          </a:xfrm>
        </p:spPr>
        <p:txBody>
          <a:bodyPr>
            <a:noAutofit/>
          </a:bodyPr>
          <a:lstStyle/>
          <a:p>
            <a:r>
              <a:rPr lang="es-MX" sz="2400" b="1" dirty="0">
                <a:solidFill>
                  <a:schemeClr val="accent4">
                    <a:lumMod val="75000"/>
                  </a:schemeClr>
                </a:solidFill>
                <a:latin typeface="Century Gothic" panose="020B0502020202020204" pitchFamily="34" charset="0"/>
              </a:rPr>
              <a:t>Comité Intersectorial: Marco de trabajo común con cinco objetivos para lograr un México Innovador</a:t>
            </a:r>
          </a:p>
        </p:txBody>
      </p:sp>
      <p:graphicFrame>
        <p:nvGraphicFramePr>
          <p:cNvPr id="10" name="3 Marcador de contenido"/>
          <p:cNvGraphicFramePr>
            <a:graphicFrameLocks noGrp="1"/>
          </p:cNvGraphicFramePr>
          <p:nvPr>
            <p:ph idx="1"/>
            <p:extLst>
              <p:ext uri="{D42A27DB-BD31-4B8C-83A1-F6EECF244321}">
                <p14:modId xmlns:p14="http://schemas.microsoft.com/office/powerpoint/2010/main" val="1034659073"/>
              </p:ext>
            </p:extLst>
          </p:nvPr>
        </p:nvGraphicFramePr>
        <p:xfrm>
          <a:off x="1991545" y="1340769"/>
          <a:ext cx="7667625" cy="469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5 Rectángulo"/>
          <p:cNvSpPr/>
          <p:nvPr/>
        </p:nvSpPr>
        <p:spPr>
          <a:xfrm>
            <a:off x="1070775" y="3821269"/>
            <a:ext cx="2906038" cy="2462213"/>
          </a:xfrm>
          <a:prstGeom prst="rect">
            <a:avLst/>
          </a:prstGeom>
        </p:spPr>
        <p:txBody>
          <a:bodyPr wrap="square">
            <a:spAutoFit/>
          </a:bodyPr>
          <a:lstStyle/>
          <a:p>
            <a:pPr marL="285750" indent="-285750">
              <a:buFont typeface="Wingdings" pitchFamily="2" charset="2"/>
              <a:buChar char="§"/>
            </a:pPr>
            <a:r>
              <a:rPr lang="es-MX" sz="1400" dirty="0">
                <a:latin typeface="Calibri" panose="020F0502020204030204" pitchFamily="34" charset="0"/>
              </a:rPr>
              <a:t>Formar población creativa y receptiva</a:t>
            </a:r>
          </a:p>
          <a:p>
            <a:pPr marL="285750" indent="-285750">
              <a:buFont typeface="Wingdings" pitchFamily="2" charset="2"/>
              <a:buChar char="§"/>
            </a:pPr>
            <a:r>
              <a:rPr lang="es-MX" sz="1400" dirty="0">
                <a:latin typeface="Calibri" panose="020F0502020204030204" pitchFamily="34" charset="0"/>
              </a:rPr>
              <a:t>Alinear formación de capital humano con necesidades de sectores </a:t>
            </a:r>
          </a:p>
          <a:p>
            <a:pPr marL="285750" indent="-285750">
              <a:buFont typeface="Wingdings" pitchFamily="2" charset="2"/>
              <a:buChar char="§"/>
            </a:pPr>
            <a:r>
              <a:rPr lang="es-MX" sz="1400" dirty="0">
                <a:latin typeface="Calibri" panose="020F0502020204030204" pitchFamily="34" charset="0"/>
              </a:rPr>
              <a:t>Fomentar la cultura de innovación y reconocerla</a:t>
            </a:r>
          </a:p>
          <a:p>
            <a:pPr marL="285750" indent="-285750">
              <a:buFont typeface="Wingdings" pitchFamily="2" charset="2"/>
              <a:buChar char="§"/>
            </a:pPr>
            <a:r>
              <a:rPr lang="es-MX" sz="1400" dirty="0">
                <a:latin typeface="Calibri" panose="020F0502020204030204" pitchFamily="34" charset="0"/>
              </a:rPr>
              <a:t>Habilitar una estructura de investigación receptiva, dispuesta a satisfacer necesidades económicas y sociales</a:t>
            </a:r>
          </a:p>
        </p:txBody>
      </p:sp>
      <p:sp>
        <p:nvSpPr>
          <p:cNvPr id="17" name="16 Rectángulo"/>
          <p:cNvSpPr/>
          <p:nvPr/>
        </p:nvSpPr>
        <p:spPr>
          <a:xfrm>
            <a:off x="1152395" y="1573006"/>
            <a:ext cx="2742799" cy="1600438"/>
          </a:xfrm>
          <a:prstGeom prst="rect">
            <a:avLst/>
          </a:prstGeom>
        </p:spPr>
        <p:txBody>
          <a:bodyPr wrap="square">
            <a:spAutoFit/>
          </a:bodyPr>
          <a:lstStyle/>
          <a:p>
            <a:pPr marL="285750" indent="-285750">
              <a:buFont typeface="Wingdings" pitchFamily="2" charset="2"/>
              <a:buChar char="§"/>
            </a:pPr>
            <a:r>
              <a:rPr lang="es-MX" sz="1400" dirty="0">
                <a:latin typeface="Calibri" panose="020F0502020204030204" pitchFamily="34" charset="0"/>
              </a:rPr>
              <a:t>Facilitar el acceso a servicios técnicos y comerciales </a:t>
            </a:r>
          </a:p>
          <a:p>
            <a:pPr marL="285750" indent="-285750">
              <a:buFont typeface="Wingdings" pitchFamily="2" charset="2"/>
              <a:buChar char="§"/>
            </a:pPr>
            <a:r>
              <a:rPr lang="es-MX" sz="1400" dirty="0">
                <a:latin typeface="Calibri" panose="020F0502020204030204" pitchFamily="34" charset="0"/>
              </a:rPr>
              <a:t>Apoyo financiero adecuado</a:t>
            </a:r>
          </a:p>
          <a:p>
            <a:pPr marL="285750" indent="-285750">
              <a:buFont typeface="Wingdings" pitchFamily="2" charset="2"/>
              <a:buChar char="§"/>
            </a:pPr>
            <a:r>
              <a:rPr lang="es-MX" sz="1400" dirty="0">
                <a:latin typeface="Calibri" panose="020F0502020204030204" pitchFamily="34" charset="0"/>
              </a:rPr>
              <a:t>Promover esquemas de colaboración</a:t>
            </a:r>
          </a:p>
          <a:p>
            <a:pPr marL="285750" indent="-285750">
              <a:buFont typeface="Wingdings" pitchFamily="2" charset="2"/>
              <a:buChar char="§"/>
            </a:pPr>
            <a:r>
              <a:rPr lang="es-MX" sz="1400" dirty="0">
                <a:latin typeface="Calibri" panose="020F0502020204030204" pitchFamily="34" charset="0"/>
              </a:rPr>
              <a:t>Facilitar servicios de emprendimiento</a:t>
            </a:r>
          </a:p>
        </p:txBody>
      </p:sp>
      <p:sp>
        <p:nvSpPr>
          <p:cNvPr id="18" name="17 Rectángulo"/>
          <p:cNvSpPr/>
          <p:nvPr/>
        </p:nvSpPr>
        <p:spPr>
          <a:xfrm>
            <a:off x="7860704" y="1385252"/>
            <a:ext cx="2843808" cy="2031325"/>
          </a:xfrm>
          <a:prstGeom prst="rect">
            <a:avLst/>
          </a:prstGeom>
        </p:spPr>
        <p:txBody>
          <a:bodyPr wrap="square">
            <a:spAutoFit/>
          </a:bodyPr>
          <a:lstStyle/>
          <a:p>
            <a:pPr marL="285750" indent="-285750">
              <a:buFont typeface="Wingdings" pitchFamily="2" charset="2"/>
              <a:buChar char="§"/>
            </a:pPr>
            <a:r>
              <a:rPr lang="es-MX" sz="1400" dirty="0">
                <a:latin typeface="Calibri" panose="020F0502020204030204" pitchFamily="34" charset="0"/>
              </a:rPr>
              <a:t>Impulsar la competencia</a:t>
            </a:r>
          </a:p>
          <a:p>
            <a:pPr marL="285750" indent="-285750">
              <a:buFont typeface="Wingdings" pitchFamily="2" charset="2"/>
              <a:buChar char="§"/>
            </a:pPr>
            <a:r>
              <a:rPr lang="es-MX" sz="1400" dirty="0">
                <a:latin typeface="Calibri" panose="020F0502020204030204" pitchFamily="34" charset="0"/>
              </a:rPr>
              <a:t>Suprimir obstáculos burocráticos</a:t>
            </a:r>
          </a:p>
          <a:p>
            <a:pPr marL="285750" indent="-285750">
              <a:buFont typeface="Wingdings" pitchFamily="2" charset="2"/>
              <a:buChar char="§"/>
            </a:pPr>
            <a:r>
              <a:rPr lang="es-MX" sz="1400" dirty="0">
                <a:latin typeface="Calibri" panose="020F0502020204030204" pitchFamily="34" charset="0"/>
              </a:rPr>
              <a:t>Adaptar el marco normativo para apoyar la búsqueda y adopción de innovaciones </a:t>
            </a:r>
          </a:p>
          <a:p>
            <a:pPr marL="285750" indent="-285750">
              <a:buFont typeface="Wingdings" pitchFamily="2" charset="2"/>
              <a:buChar char="§"/>
            </a:pPr>
            <a:r>
              <a:rPr lang="es-MX" sz="1400" dirty="0">
                <a:latin typeface="Calibri" panose="020F0502020204030204" pitchFamily="34" charset="0"/>
              </a:rPr>
              <a:t>Revisar esquemas de propiedad intelectual</a:t>
            </a:r>
          </a:p>
          <a:p>
            <a:pPr marL="285750" indent="-285750">
              <a:buFont typeface="Wingdings" pitchFamily="2" charset="2"/>
              <a:buChar char="§"/>
            </a:pPr>
            <a:r>
              <a:rPr lang="es-MX" sz="1400" dirty="0">
                <a:latin typeface="Calibri" panose="020F0502020204030204" pitchFamily="34" charset="0"/>
              </a:rPr>
              <a:t>Identificar inhibidores a nivel empresa, sector y región</a:t>
            </a:r>
          </a:p>
        </p:txBody>
      </p:sp>
      <p:sp>
        <p:nvSpPr>
          <p:cNvPr id="11" name="10 CuadroTexto"/>
          <p:cNvSpPr txBox="1">
            <a:spLocks noChangeArrowheads="1"/>
          </p:cNvSpPr>
          <p:nvPr/>
        </p:nvSpPr>
        <p:spPr bwMode="auto">
          <a:xfrm>
            <a:off x="4439817" y="3546419"/>
            <a:ext cx="2725897" cy="400110"/>
          </a:xfrm>
          <a:prstGeom prst="rect">
            <a:avLst/>
          </a:prstGeom>
          <a:solidFill>
            <a:srgbClr val="C00000"/>
          </a:solidFill>
          <a:ln>
            <a:headEnd/>
            <a:tailEnd/>
          </a:ln>
          <a:effectLst>
            <a:outerShdw blurRad="50800" dist="50800" dir="5400000" algn="ctr" rotWithShape="0">
              <a:schemeClr val="bg1">
                <a:lumMod val="50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base">
              <a:spcBef>
                <a:spcPct val="0"/>
              </a:spcBef>
              <a:spcAft>
                <a:spcPct val="0"/>
              </a:spcAft>
              <a:defRPr/>
            </a:pPr>
            <a:r>
              <a:rPr lang="es-MX" sz="2000" dirty="0">
                <a:solidFill>
                  <a:schemeClr val="bg1"/>
                </a:solidFill>
                <a:latin typeface="Calibri" panose="020F0502020204030204" pitchFamily="34" charset="0"/>
                <a:ea typeface="ヒラギノ角ゴ ProN W3" charset="0"/>
                <a:sym typeface="Helvetica" charset="0"/>
              </a:rPr>
              <a:t>5. Gobernanza efectiva</a:t>
            </a:r>
          </a:p>
        </p:txBody>
      </p:sp>
      <p:pic>
        <p:nvPicPr>
          <p:cNvPr id="20" name="Imagen 19"/>
          <p:cNvPicPr>
            <a:picLocks noChangeAspect="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71494" t="32841" b="37679"/>
          <a:stretch/>
        </p:blipFill>
        <p:spPr>
          <a:xfrm>
            <a:off x="252181" y="271634"/>
            <a:ext cx="892183" cy="934177"/>
          </a:xfrm>
          <a:prstGeom prst="rect">
            <a:avLst/>
          </a:prstGeom>
        </p:spPr>
      </p:pic>
    </p:spTree>
    <p:extLst>
      <p:ext uri="{BB962C8B-B14F-4D97-AF65-F5344CB8AC3E}">
        <p14:creationId xmlns:p14="http://schemas.microsoft.com/office/powerpoint/2010/main" val="545216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Título"/>
          <p:cNvSpPr>
            <a:spLocks noGrp="1"/>
          </p:cNvSpPr>
          <p:nvPr>
            <p:ph type="title"/>
          </p:nvPr>
        </p:nvSpPr>
        <p:spPr bwMode="auto">
          <a:xfrm>
            <a:off x="1412995" y="355008"/>
            <a:ext cx="7407889" cy="61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r>
              <a:rPr lang="es-MX" sz="2800" b="1" dirty="0">
                <a:solidFill>
                  <a:schemeClr val="accent4">
                    <a:lumMod val="75000"/>
                  </a:schemeClr>
                </a:solidFill>
                <a:latin typeface="Century Gothic" panose="020B0502020202020204" pitchFamily="34" charset="0"/>
              </a:rPr>
              <a:t>Gobernanza: trabajando juntos </a:t>
            </a:r>
          </a:p>
        </p:txBody>
      </p:sp>
      <p:sp>
        <p:nvSpPr>
          <p:cNvPr id="4" name="3 Rectángulo"/>
          <p:cNvSpPr/>
          <p:nvPr/>
        </p:nvSpPr>
        <p:spPr>
          <a:xfrm>
            <a:off x="1929943" y="1346883"/>
            <a:ext cx="8373098" cy="646331"/>
          </a:xfrm>
          <a:prstGeom prst="rect">
            <a:avLst/>
          </a:prstGeom>
        </p:spPr>
        <p:txBody>
          <a:bodyPr wrap="square">
            <a:spAutoFit/>
          </a:bodyPr>
          <a:lstStyle/>
          <a:p>
            <a:pPr algn="ctr"/>
            <a:r>
              <a:rPr lang="es-MX" b="1" dirty="0">
                <a:latin typeface="Century Gothic" panose="020B0502020202020204" pitchFamily="34" charset="0"/>
                <a:sym typeface="Calibri" pitchFamily="34" charset="0"/>
              </a:rPr>
              <a:t>Nunca antes en México se desarrollaron tantas iniciativas para promover la innovación con múltiples jugadores, públicos y privados.  </a:t>
            </a:r>
            <a:endParaRPr lang="es-MX" b="1" dirty="0">
              <a:latin typeface="Century Gothic" panose="020B0502020202020204" pitchFamily="34" charset="0"/>
            </a:endParaRPr>
          </a:p>
        </p:txBody>
      </p:sp>
      <p:cxnSp>
        <p:nvCxnSpPr>
          <p:cNvPr id="5" name="4 Conector recto"/>
          <p:cNvCxnSpPr/>
          <p:nvPr/>
        </p:nvCxnSpPr>
        <p:spPr>
          <a:xfrm>
            <a:off x="4583832" y="2683730"/>
            <a:ext cx="0" cy="3697599"/>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6 Conector recto"/>
          <p:cNvCxnSpPr/>
          <p:nvPr/>
        </p:nvCxnSpPr>
        <p:spPr>
          <a:xfrm flipH="1">
            <a:off x="1991544" y="4039002"/>
            <a:ext cx="8208912" cy="0"/>
          </a:xfrm>
          <a:prstGeom prst="line">
            <a:avLst/>
          </a:prstGeom>
        </p:spPr>
        <p:style>
          <a:lnRef idx="3">
            <a:schemeClr val="accent5"/>
          </a:lnRef>
          <a:fillRef idx="0">
            <a:schemeClr val="accent5"/>
          </a:fillRef>
          <a:effectRef idx="2">
            <a:schemeClr val="accent5"/>
          </a:effectRef>
          <a:fontRef idx="minor">
            <a:schemeClr val="tx1"/>
          </a:fontRef>
        </p:style>
      </p:cxnSp>
      <p:sp>
        <p:nvSpPr>
          <p:cNvPr id="10" name="9 Rectángulo"/>
          <p:cNvSpPr/>
          <p:nvPr/>
        </p:nvSpPr>
        <p:spPr>
          <a:xfrm>
            <a:off x="2004423" y="2703653"/>
            <a:ext cx="2448272" cy="1323439"/>
          </a:xfrm>
          <a:prstGeom prst="rect">
            <a:avLst/>
          </a:prstGeom>
        </p:spPr>
        <p:txBody>
          <a:bodyPr wrap="square">
            <a:spAutoFit/>
          </a:bodyPr>
          <a:lstStyle/>
          <a:p>
            <a:pPr algn="ctr">
              <a:spcAft>
                <a:spcPts val="1200"/>
              </a:spcAft>
            </a:pPr>
            <a:r>
              <a:rPr lang="en-US" sz="2000" b="1" dirty="0" err="1">
                <a:solidFill>
                  <a:schemeClr val="tx1">
                    <a:lumMod val="85000"/>
                    <a:lumOff val="15000"/>
                  </a:schemeClr>
                </a:solidFill>
                <a:latin typeface="Century Gothic" panose="020B0502020202020204" pitchFamily="34" charset="0"/>
              </a:rPr>
              <a:t>Entendimiento</a:t>
            </a:r>
            <a:r>
              <a:rPr lang="en-US" sz="2000" b="1" dirty="0">
                <a:solidFill>
                  <a:schemeClr val="tx1">
                    <a:lumMod val="85000"/>
                    <a:lumOff val="15000"/>
                  </a:schemeClr>
                </a:solidFill>
                <a:latin typeface="Century Gothic" panose="020B0502020202020204" pitchFamily="34" charset="0"/>
              </a:rPr>
              <a:t> </a:t>
            </a:r>
            <a:r>
              <a:rPr lang="en-US" sz="2000" b="1" dirty="0" err="1">
                <a:solidFill>
                  <a:schemeClr val="tx1">
                    <a:lumMod val="85000"/>
                    <a:lumOff val="15000"/>
                  </a:schemeClr>
                </a:solidFill>
                <a:latin typeface="Century Gothic" panose="020B0502020202020204" pitchFamily="34" charset="0"/>
              </a:rPr>
              <a:t>común</a:t>
            </a:r>
            <a:r>
              <a:rPr lang="en-US" sz="2000" b="1" dirty="0">
                <a:solidFill>
                  <a:schemeClr val="tx1">
                    <a:lumMod val="85000"/>
                    <a:lumOff val="15000"/>
                  </a:schemeClr>
                </a:solidFill>
                <a:latin typeface="Century Gothic" panose="020B0502020202020204" pitchFamily="34" charset="0"/>
              </a:rPr>
              <a:t> del </a:t>
            </a:r>
            <a:r>
              <a:rPr lang="en-US" sz="2000" b="1" dirty="0" err="1">
                <a:solidFill>
                  <a:schemeClr val="tx1">
                    <a:lumMod val="85000"/>
                    <a:lumOff val="15000"/>
                  </a:schemeClr>
                </a:solidFill>
                <a:latin typeface="Century Gothic" panose="020B0502020202020204" pitchFamily="34" charset="0"/>
              </a:rPr>
              <a:t>concepto</a:t>
            </a:r>
            <a:r>
              <a:rPr lang="en-US" sz="2000" b="1" dirty="0">
                <a:solidFill>
                  <a:schemeClr val="tx1">
                    <a:lumMod val="85000"/>
                    <a:lumOff val="15000"/>
                  </a:schemeClr>
                </a:solidFill>
                <a:latin typeface="Century Gothic" panose="020B0502020202020204" pitchFamily="34" charset="0"/>
              </a:rPr>
              <a:t> de </a:t>
            </a:r>
            <a:r>
              <a:rPr lang="en-US" sz="2000" b="1" dirty="0" err="1">
                <a:solidFill>
                  <a:schemeClr val="tx1">
                    <a:lumMod val="85000"/>
                    <a:lumOff val="15000"/>
                  </a:schemeClr>
                </a:solidFill>
                <a:latin typeface="Century Gothic" panose="020B0502020202020204" pitchFamily="34" charset="0"/>
              </a:rPr>
              <a:t>innovación</a:t>
            </a:r>
            <a:r>
              <a:rPr lang="en-US" sz="2000" b="1" dirty="0">
                <a:solidFill>
                  <a:schemeClr val="tx1">
                    <a:lumMod val="85000"/>
                    <a:lumOff val="15000"/>
                  </a:schemeClr>
                </a:solidFill>
                <a:latin typeface="Century Gothic" panose="020B0502020202020204" pitchFamily="34" charset="0"/>
              </a:rPr>
              <a:t> </a:t>
            </a:r>
          </a:p>
        </p:txBody>
      </p:sp>
      <p:sp>
        <p:nvSpPr>
          <p:cNvPr id="11" name="10 Rectángulo"/>
          <p:cNvSpPr/>
          <p:nvPr/>
        </p:nvSpPr>
        <p:spPr>
          <a:xfrm>
            <a:off x="4702091" y="2670850"/>
            <a:ext cx="6117897" cy="1354217"/>
          </a:xfrm>
          <a:prstGeom prst="rect">
            <a:avLst/>
          </a:prstGeom>
        </p:spPr>
        <p:txBody>
          <a:bodyPr wrap="square">
            <a:spAutoFit/>
          </a:bodyPr>
          <a:lstStyle/>
          <a:p>
            <a:pPr marL="0" lvl="1">
              <a:spcAft>
                <a:spcPts val="1200"/>
              </a:spcAft>
            </a:pPr>
            <a:r>
              <a:rPr lang="es-MX" dirty="0">
                <a:solidFill>
                  <a:prstClr val="black"/>
                </a:solidFill>
                <a:latin typeface="Century Gothic" panose="020B0502020202020204" pitchFamily="34" charset="0"/>
              </a:rPr>
              <a:t>Considerando todos sus tipos y grados, así como las diferencias sectoriales y  regionales.</a:t>
            </a:r>
          </a:p>
          <a:p>
            <a:pPr marL="0" lvl="1">
              <a:spcAft>
                <a:spcPts val="1200"/>
              </a:spcAft>
            </a:pPr>
            <a:r>
              <a:rPr lang="es-MX" dirty="0">
                <a:solidFill>
                  <a:prstClr val="black"/>
                </a:solidFill>
                <a:latin typeface="Century Gothic" panose="020B0502020202020204" pitchFamily="34" charset="0"/>
              </a:rPr>
              <a:t>Entendimiento público de un concepto amplio de innovación.</a:t>
            </a:r>
          </a:p>
        </p:txBody>
      </p:sp>
      <p:cxnSp>
        <p:nvCxnSpPr>
          <p:cNvPr id="13" name="12 Conector recto"/>
          <p:cNvCxnSpPr/>
          <p:nvPr/>
        </p:nvCxnSpPr>
        <p:spPr>
          <a:xfrm flipH="1">
            <a:off x="2012036" y="2670850"/>
            <a:ext cx="8208912" cy="0"/>
          </a:xfrm>
          <a:prstGeom prst="line">
            <a:avLst/>
          </a:prstGeom>
        </p:spPr>
        <p:style>
          <a:lnRef idx="3">
            <a:schemeClr val="accent5"/>
          </a:lnRef>
          <a:fillRef idx="0">
            <a:schemeClr val="accent5"/>
          </a:fillRef>
          <a:effectRef idx="2">
            <a:schemeClr val="accent5"/>
          </a:effectRef>
          <a:fontRef idx="minor">
            <a:schemeClr val="tx1"/>
          </a:fontRef>
        </p:style>
      </p:cxnSp>
      <p:sp>
        <p:nvSpPr>
          <p:cNvPr id="14" name="13 Rectángulo"/>
          <p:cNvSpPr/>
          <p:nvPr/>
        </p:nvSpPr>
        <p:spPr>
          <a:xfrm>
            <a:off x="2012036" y="4228583"/>
            <a:ext cx="2448272" cy="707886"/>
          </a:xfrm>
          <a:prstGeom prst="rect">
            <a:avLst/>
          </a:prstGeom>
        </p:spPr>
        <p:txBody>
          <a:bodyPr wrap="square">
            <a:spAutoFit/>
          </a:bodyPr>
          <a:lstStyle/>
          <a:p>
            <a:pPr algn="ctr">
              <a:spcAft>
                <a:spcPts val="1200"/>
              </a:spcAft>
            </a:pPr>
            <a:r>
              <a:rPr lang="en-US" sz="2000" b="1" dirty="0">
                <a:solidFill>
                  <a:schemeClr val="tx1">
                    <a:lumMod val="85000"/>
                    <a:lumOff val="15000"/>
                  </a:schemeClr>
                </a:solidFill>
                <a:latin typeface="Century Gothic" panose="020B0502020202020204" pitchFamily="34" charset="0"/>
              </a:rPr>
              <a:t>Marco </a:t>
            </a:r>
            <a:r>
              <a:rPr lang="en-US" sz="2000" b="1" dirty="0" err="1">
                <a:solidFill>
                  <a:schemeClr val="tx1">
                    <a:lumMod val="85000"/>
                    <a:lumOff val="15000"/>
                  </a:schemeClr>
                </a:solidFill>
                <a:latin typeface="Century Gothic" panose="020B0502020202020204" pitchFamily="34" charset="0"/>
              </a:rPr>
              <a:t>único</a:t>
            </a:r>
            <a:r>
              <a:rPr lang="en-US" sz="2000" b="1" dirty="0">
                <a:solidFill>
                  <a:schemeClr val="tx1">
                    <a:lumMod val="85000"/>
                    <a:lumOff val="15000"/>
                  </a:schemeClr>
                </a:solidFill>
                <a:latin typeface="Century Gothic" panose="020B0502020202020204" pitchFamily="34" charset="0"/>
              </a:rPr>
              <a:t> de </a:t>
            </a:r>
            <a:r>
              <a:rPr lang="en-US" sz="2000" b="1" dirty="0" err="1">
                <a:solidFill>
                  <a:schemeClr val="tx1">
                    <a:lumMod val="85000"/>
                    <a:lumOff val="15000"/>
                  </a:schemeClr>
                </a:solidFill>
                <a:latin typeface="Century Gothic" panose="020B0502020202020204" pitchFamily="34" charset="0"/>
              </a:rPr>
              <a:t>trabajo</a:t>
            </a:r>
            <a:endParaRPr lang="en-US" sz="2000" b="1" dirty="0">
              <a:solidFill>
                <a:schemeClr val="tx1">
                  <a:lumMod val="85000"/>
                  <a:lumOff val="15000"/>
                </a:schemeClr>
              </a:solidFill>
              <a:latin typeface="Century Gothic" panose="020B0502020202020204" pitchFamily="34" charset="0"/>
            </a:endParaRPr>
          </a:p>
        </p:txBody>
      </p:sp>
      <p:sp>
        <p:nvSpPr>
          <p:cNvPr id="15" name="14 Rectángulo"/>
          <p:cNvSpPr/>
          <p:nvPr/>
        </p:nvSpPr>
        <p:spPr>
          <a:xfrm>
            <a:off x="4727847" y="4144381"/>
            <a:ext cx="5906749" cy="877163"/>
          </a:xfrm>
          <a:prstGeom prst="rect">
            <a:avLst/>
          </a:prstGeom>
        </p:spPr>
        <p:txBody>
          <a:bodyPr wrap="square">
            <a:spAutoFit/>
          </a:bodyPr>
          <a:lstStyle/>
          <a:p>
            <a:pPr marL="0" lvl="1">
              <a:spcAft>
                <a:spcPts val="1200"/>
              </a:spcAft>
            </a:pPr>
            <a:r>
              <a:rPr lang="es-MX" sz="1700" dirty="0">
                <a:solidFill>
                  <a:prstClr val="black"/>
                </a:solidFill>
                <a:latin typeface="Century Gothic" panose="020B0502020202020204" pitchFamily="34" charset="0"/>
              </a:rPr>
              <a:t>Establecer un marco de trabajo único con cinco objetivos rectores que integren, alineen y articulen  los  distintos  esfuerzos y distintos actores </a:t>
            </a:r>
          </a:p>
        </p:txBody>
      </p:sp>
      <p:cxnSp>
        <p:nvCxnSpPr>
          <p:cNvPr id="16" name="15 Conector recto"/>
          <p:cNvCxnSpPr/>
          <p:nvPr/>
        </p:nvCxnSpPr>
        <p:spPr>
          <a:xfrm flipH="1">
            <a:off x="1991544" y="5144880"/>
            <a:ext cx="8208912" cy="0"/>
          </a:xfrm>
          <a:prstGeom prst="line">
            <a:avLst/>
          </a:prstGeom>
        </p:spPr>
        <p:style>
          <a:lnRef idx="3">
            <a:schemeClr val="accent5"/>
          </a:lnRef>
          <a:fillRef idx="0">
            <a:schemeClr val="accent5"/>
          </a:fillRef>
          <a:effectRef idx="2">
            <a:schemeClr val="accent5"/>
          </a:effectRef>
          <a:fontRef idx="minor">
            <a:schemeClr val="tx1"/>
          </a:fontRef>
        </p:style>
      </p:cxnSp>
      <p:sp>
        <p:nvSpPr>
          <p:cNvPr id="17" name="16 Rectángulo"/>
          <p:cNvSpPr/>
          <p:nvPr/>
        </p:nvSpPr>
        <p:spPr>
          <a:xfrm>
            <a:off x="2017302" y="5250260"/>
            <a:ext cx="2448272" cy="1015663"/>
          </a:xfrm>
          <a:prstGeom prst="rect">
            <a:avLst/>
          </a:prstGeom>
        </p:spPr>
        <p:txBody>
          <a:bodyPr wrap="square">
            <a:spAutoFit/>
          </a:bodyPr>
          <a:lstStyle/>
          <a:p>
            <a:pPr algn="ctr">
              <a:spcAft>
                <a:spcPts val="1200"/>
              </a:spcAft>
            </a:pPr>
            <a:r>
              <a:rPr lang="en-US" sz="2000" b="1" dirty="0" err="1">
                <a:solidFill>
                  <a:schemeClr val="tx1">
                    <a:lumMod val="85000"/>
                    <a:lumOff val="15000"/>
                  </a:schemeClr>
                </a:solidFill>
                <a:latin typeface="Century Gothic" panose="020B0502020202020204" pitchFamily="34" charset="0"/>
              </a:rPr>
              <a:t>Inclusión</a:t>
            </a:r>
            <a:r>
              <a:rPr lang="en-US" sz="2000" b="1" dirty="0">
                <a:solidFill>
                  <a:schemeClr val="tx1">
                    <a:lumMod val="85000"/>
                    <a:lumOff val="15000"/>
                  </a:schemeClr>
                </a:solidFill>
                <a:latin typeface="Century Gothic" panose="020B0502020202020204" pitchFamily="34" charset="0"/>
              </a:rPr>
              <a:t> de </a:t>
            </a:r>
            <a:r>
              <a:rPr lang="en-US" sz="2000" b="1" dirty="0" err="1">
                <a:solidFill>
                  <a:schemeClr val="tx1">
                    <a:lumMod val="85000"/>
                    <a:lumOff val="15000"/>
                  </a:schemeClr>
                </a:solidFill>
                <a:latin typeface="Century Gothic" panose="020B0502020202020204" pitchFamily="34" charset="0"/>
              </a:rPr>
              <a:t>todos</a:t>
            </a:r>
            <a:r>
              <a:rPr lang="en-US" sz="2000" b="1" dirty="0">
                <a:solidFill>
                  <a:schemeClr val="tx1">
                    <a:lumMod val="85000"/>
                    <a:lumOff val="15000"/>
                  </a:schemeClr>
                </a:solidFill>
                <a:latin typeface="Century Gothic" panose="020B0502020202020204" pitchFamily="34" charset="0"/>
              </a:rPr>
              <a:t> los </a:t>
            </a:r>
            <a:r>
              <a:rPr lang="en-US" sz="2000" b="1" dirty="0" err="1">
                <a:solidFill>
                  <a:schemeClr val="tx1">
                    <a:lumMod val="85000"/>
                    <a:lumOff val="15000"/>
                  </a:schemeClr>
                </a:solidFill>
                <a:latin typeface="Century Gothic" panose="020B0502020202020204" pitchFamily="34" charset="0"/>
              </a:rPr>
              <a:t>actores</a:t>
            </a:r>
            <a:r>
              <a:rPr lang="en-US" sz="2000" b="1" dirty="0">
                <a:solidFill>
                  <a:schemeClr val="tx1">
                    <a:lumMod val="85000"/>
                    <a:lumOff val="15000"/>
                  </a:schemeClr>
                </a:solidFill>
                <a:latin typeface="Century Gothic" panose="020B0502020202020204" pitchFamily="34" charset="0"/>
              </a:rPr>
              <a:t> y </a:t>
            </a:r>
            <a:r>
              <a:rPr lang="en-US" sz="2000" b="1" dirty="0" err="1">
                <a:solidFill>
                  <a:schemeClr val="tx1">
                    <a:lumMod val="85000"/>
                    <a:lumOff val="15000"/>
                  </a:schemeClr>
                </a:solidFill>
                <a:latin typeface="Century Gothic" panose="020B0502020202020204" pitchFamily="34" charset="0"/>
              </a:rPr>
              <a:t>definición</a:t>
            </a:r>
            <a:r>
              <a:rPr lang="en-US" sz="2000" b="1" dirty="0">
                <a:solidFill>
                  <a:schemeClr val="tx1">
                    <a:lumMod val="85000"/>
                    <a:lumOff val="15000"/>
                  </a:schemeClr>
                </a:solidFill>
                <a:latin typeface="Century Gothic" panose="020B0502020202020204" pitchFamily="34" charset="0"/>
              </a:rPr>
              <a:t> de roles </a:t>
            </a:r>
          </a:p>
        </p:txBody>
      </p:sp>
      <p:sp>
        <p:nvSpPr>
          <p:cNvPr id="12" name="11 Rectángulo"/>
          <p:cNvSpPr/>
          <p:nvPr/>
        </p:nvSpPr>
        <p:spPr>
          <a:xfrm>
            <a:off x="1412995" y="2125077"/>
            <a:ext cx="9406993" cy="461665"/>
          </a:xfrm>
          <a:prstGeom prst="rect">
            <a:avLst/>
          </a:prstGeom>
        </p:spPr>
        <p:txBody>
          <a:bodyPr wrap="square">
            <a:spAutoFit/>
          </a:bodyPr>
          <a:lstStyle/>
          <a:p>
            <a:pPr lvl="0" algn="ctr"/>
            <a:r>
              <a:rPr lang="es-MX" sz="2400" dirty="0">
                <a:solidFill>
                  <a:srgbClr val="C00000"/>
                </a:solidFill>
                <a:latin typeface="Century Gothic" panose="020B0502020202020204" pitchFamily="34" charset="0"/>
              </a:rPr>
              <a:t>Propuesta general del Comité Intersectorial de Innovación</a:t>
            </a:r>
          </a:p>
        </p:txBody>
      </p:sp>
      <p:sp>
        <p:nvSpPr>
          <p:cNvPr id="18" name="17 Rectángulo"/>
          <p:cNvSpPr/>
          <p:nvPr/>
        </p:nvSpPr>
        <p:spPr>
          <a:xfrm>
            <a:off x="4730765" y="5276017"/>
            <a:ext cx="5903831" cy="1200329"/>
          </a:xfrm>
          <a:prstGeom prst="rect">
            <a:avLst/>
          </a:prstGeom>
        </p:spPr>
        <p:txBody>
          <a:bodyPr wrap="square">
            <a:spAutoFit/>
          </a:bodyPr>
          <a:lstStyle/>
          <a:p>
            <a:pPr marL="0" lvl="1">
              <a:spcAft>
                <a:spcPts val="1200"/>
              </a:spcAft>
            </a:pPr>
            <a:r>
              <a:rPr lang="en-US" dirty="0" err="1">
                <a:solidFill>
                  <a:prstClr val="black"/>
                </a:solidFill>
                <a:latin typeface="Century Gothic" panose="020B0502020202020204" pitchFamily="34" charset="0"/>
              </a:rPr>
              <a:t>Crear</a:t>
            </a:r>
            <a:r>
              <a:rPr lang="en-US" dirty="0">
                <a:solidFill>
                  <a:prstClr val="black"/>
                </a:solidFill>
                <a:latin typeface="Century Gothic" panose="020B0502020202020204" pitchFamily="34" charset="0"/>
              </a:rPr>
              <a:t> un </a:t>
            </a:r>
            <a:r>
              <a:rPr lang="en-US" dirty="0" err="1">
                <a:solidFill>
                  <a:prstClr val="black"/>
                </a:solidFill>
                <a:latin typeface="Century Gothic" panose="020B0502020202020204" pitchFamily="34" charset="0"/>
              </a:rPr>
              <a:t>ecosistema</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activo</a:t>
            </a:r>
            <a:r>
              <a:rPr lang="en-US" dirty="0">
                <a:solidFill>
                  <a:prstClr val="black"/>
                </a:solidFill>
                <a:latin typeface="Century Gothic" panose="020B0502020202020204" pitchFamily="34" charset="0"/>
              </a:rPr>
              <a:t> y </a:t>
            </a:r>
            <a:r>
              <a:rPr lang="en-US" dirty="0" err="1">
                <a:solidFill>
                  <a:prstClr val="black"/>
                </a:solidFill>
                <a:latin typeface="Century Gothic" panose="020B0502020202020204" pitchFamily="34" charset="0"/>
              </a:rPr>
              <a:t>articulado</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centrado</a:t>
            </a:r>
            <a:r>
              <a:rPr lang="en-US" dirty="0">
                <a:solidFill>
                  <a:prstClr val="black"/>
                </a:solidFill>
                <a:latin typeface="Century Gothic" panose="020B0502020202020204" pitchFamily="34" charset="0"/>
              </a:rPr>
              <a:t> en la </a:t>
            </a:r>
            <a:r>
              <a:rPr lang="en-US" dirty="0" err="1">
                <a:solidFill>
                  <a:prstClr val="black"/>
                </a:solidFill>
                <a:latin typeface="Century Gothic" panose="020B0502020202020204" pitchFamily="34" charset="0"/>
              </a:rPr>
              <a:t>sociedad</a:t>
            </a:r>
            <a:r>
              <a:rPr lang="en-US" dirty="0">
                <a:solidFill>
                  <a:prstClr val="black"/>
                </a:solidFill>
                <a:latin typeface="Century Gothic" panose="020B0502020202020204" pitchFamily="34" charset="0"/>
              </a:rPr>
              <a:t> y el </a:t>
            </a:r>
            <a:r>
              <a:rPr lang="en-US" dirty="0" err="1">
                <a:solidFill>
                  <a:prstClr val="black"/>
                </a:solidFill>
                <a:latin typeface="Century Gothic" panose="020B0502020202020204" pitchFamily="34" charset="0"/>
              </a:rPr>
              <a:t>mercado</a:t>
            </a:r>
            <a:r>
              <a:rPr lang="en-US" dirty="0">
                <a:solidFill>
                  <a:prstClr val="black"/>
                </a:solidFill>
                <a:latin typeface="Century Gothic" panose="020B0502020202020204" pitchFamily="34" charset="0"/>
              </a:rPr>
              <a:t> para </a:t>
            </a:r>
            <a:r>
              <a:rPr lang="en-US" dirty="0" err="1">
                <a:solidFill>
                  <a:prstClr val="black"/>
                </a:solidFill>
                <a:latin typeface="Century Gothic" panose="020B0502020202020204" pitchFamily="34" charset="0"/>
              </a:rPr>
              <a:t>facilitar</a:t>
            </a:r>
            <a:r>
              <a:rPr lang="en-US" dirty="0">
                <a:solidFill>
                  <a:prstClr val="black"/>
                </a:solidFill>
                <a:latin typeface="Century Gothic" panose="020B0502020202020204" pitchFamily="34" charset="0"/>
              </a:rPr>
              <a:t> la </a:t>
            </a:r>
            <a:r>
              <a:rPr lang="en-US" dirty="0" err="1">
                <a:solidFill>
                  <a:prstClr val="black"/>
                </a:solidFill>
                <a:latin typeface="Century Gothic" panose="020B0502020202020204" pitchFamily="34" charset="0"/>
              </a:rPr>
              <a:t>creación</a:t>
            </a:r>
            <a:r>
              <a:rPr lang="en-US" dirty="0">
                <a:solidFill>
                  <a:prstClr val="black"/>
                </a:solidFill>
                <a:latin typeface="Century Gothic" panose="020B0502020202020204" pitchFamily="34" charset="0"/>
              </a:rPr>
              <a:t> de </a:t>
            </a:r>
            <a:r>
              <a:rPr lang="en-US" dirty="0" err="1">
                <a:solidFill>
                  <a:prstClr val="black"/>
                </a:solidFill>
                <a:latin typeface="Century Gothic" panose="020B0502020202020204" pitchFamily="34" charset="0"/>
              </a:rPr>
              <a:t>conocimiento</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su</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difusión</a:t>
            </a:r>
            <a:r>
              <a:rPr lang="en-US" dirty="0">
                <a:solidFill>
                  <a:prstClr val="black"/>
                </a:solidFill>
                <a:latin typeface="Century Gothic" panose="020B0502020202020204" pitchFamily="34" charset="0"/>
              </a:rPr>
              <a:t> y </a:t>
            </a:r>
            <a:r>
              <a:rPr lang="en-US" dirty="0" err="1">
                <a:solidFill>
                  <a:prstClr val="black"/>
                </a:solidFill>
                <a:latin typeface="Century Gothic" panose="020B0502020202020204" pitchFamily="34" charset="0"/>
              </a:rPr>
              <a:t>su</a:t>
            </a:r>
            <a:r>
              <a:rPr lang="en-US" dirty="0">
                <a:solidFill>
                  <a:prstClr val="black"/>
                </a:solidFill>
                <a:latin typeface="Century Gothic" panose="020B0502020202020204" pitchFamily="34" charset="0"/>
              </a:rPr>
              <a:t> </a:t>
            </a:r>
            <a:r>
              <a:rPr lang="en-US" dirty="0" err="1">
                <a:solidFill>
                  <a:prstClr val="black"/>
                </a:solidFill>
                <a:latin typeface="Century Gothic" panose="020B0502020202020204" pitchFamily="34" charset="0"/>
              </a:rPr>
              <a:t>aplicación</a:t>
            </a:r>
            <a:r>
              <a:rPr lang="en-US" dirty="0">
                <a:solidFill>
                  <a:prstClr val="black"/>
                </a:solidFill>
                <a:latin typeface="Century Gothic" panose="020B0502020202020204" pitchFamily="34" charset="0"/>
              </a:rPr>
              <a:t>. </a:t>
            </a:r>
          </a:p>
        </p:txBody>
      </p:sp>
      <p:pic>
        <p:nvPicPr>
          <p:cNvPr id="20" name="Imagen 19"/>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71494" t="32841" b="37679"/>
          <a:stretch/>
        </p:blipFill>
        <p:spPr>
          <a:xfrm>
            <a:off x="252181" y="271634"/>
            <a:ext cx="892183" cy="934177"/>
          </a:xfrm>
          <a:prstGeom prst="rect">
            <a:avLst/>
          </a:prstGeom>
        </p:spPr>
      </p:pic>
    </p:spTree>
    <p:extLst>
      <p:ext uri="{BB962C8B-B14F-4D97-AF65-F5344CB8AC3E}">
        <p14:creationId xmlns:p14="http://schemas.microsoft.com/office/powerpoint/2010/main" val="383329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333316" y="2317733"/>
          <a:ext cx="11539959" cy="5683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966557" y="1332647"/>
            <a:ext cx="1905906" cy="584775"/>
          </a:xfrm>
          <a:prstGeom prst="rect">
            <a:avLst/>
          </a:prstGeom>
          <a:noFill/>
        </p:spPr>
        <p:txBody>
          <a:bodyPr wrap="none" rtlCol="0">
            <a:spAutoFit/>
          </a:bodyPr>
          <a:lstStyle/>
          <a:p>
            <a:r>
              <a:rPr lang="es-MX" sz="3200" b="1" dirty="0" smtClean="0">
                <a:solidFill>
                  <a:schemeClr val="accent2">
                    <a:lumMod val="75000"/>
                  </a:schemeClr>
                </a:solidFill>
              </a:rPr>
              <a:t>ACTORES</a:t>
            </a:r>
            <a:endParaRPr lang="es-MX" sz="3200" b="1" dirty="0">
              <a:solidFill>
                <a:schemeClr val="accent2">
                  <a:lumMod val="75000"/>
                </a:schemeClr>
              </a:solidFill>
            </a:endParaRPr>
          </a:p>
        </p:txBody>
      </p:sp>
      <p:pic>
        <p:nvPicPr>
          <p:cNvPr id="9" name="Picture 3" descr="12.jpg"/>
          <p:cNvPicPr>
            <a:picLocks noChangeAspect="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45143" t="88101" r="47547" b="3744"/>
          <a:stretch/>
        </p:blipFill>
        <p:spPr bwMode="auto">
          <a:xfrm>
            <a:off x="440408" y="157810"/>
            <a:ext cx="1017969" cy="85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ítulo 1"/>
          <p:cNvSpPr txBox="1">
            <a:spLocks/>
          </p:cNvSpPr>
          <p:nvPr/>
        </p:nvSpPr>
        <p:spPr>
          <a:xfrm>
            <a:off x="1453283" y="82391"/>
            <a:ext cx="8029892" cy="9271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MX" sz="2400" b="1" dirty="0" smtClean="0">
                <a:solidFill>
                  <a:schemeClr val="accent4">
                    <a:lumMod val="75000"/>
                  </a:schemeClr>
                </a:solidFill>
                <a:latin typeface="Century Gothic" panose="020B0502020202020204" pitchFamily="34" charset="0"/>
              </a:rPr>
              <a:t>Financiamiento en la diferentes etapas del proceso de innovación</a:t>
            </a:r>
            <a:endParaRPr lang="es-MX" sz="2400" b="1" dirty="0">
              <a:solidFill>
                <a:schemeClr val="accent4">
                  <a:lumMod val="75000"/>
                </a:schemeClr>
              </a:solidFill>
              <a:latin typeface="Century Gothic" panose="020B0502020202020204" pitchFamily="34" charset="0"/>
            </a:endParaRPr>
          </a:p>
        </p:txBody>
      </p:sp>
      <p:cxnSp>
        <p:nvCxnSpPr>
          <p:cNvPr id="6" name="Conector recto 5"/>
          <p:cNvCxnSpPr/>
          <p:nvPr/>
        </p:nvCxnSpPr>
        <p:spPr>
          <a:xfrm>
            <a:off x="5185992" y="3002280"/>
            <a:ext cx="22121" cy="3496641"/>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cxnSp>
        <p:nvCxnSpPr>
          <p:cNvPr id="13" name="Conector recto 12"/>
          <p:cNvCxnSpPr/>
          <p:nvPr/>
        </p:nvCxnSpPr>
        <p:spPr>
          <a:xfrm>
            <a:off x="9020600" y="2890576"/>
            <a:ext cx="37578" cy="3557392"/>
          </a:xfrm>
          <a:prstGeom prst="line">
            <a:avLst/>
          </a:prstGeom>
          <a:ln>
            <a:prstDash val="sysDash"/>
          </a:ln>
        </p:spPr>
        <p:style>
          <a:lnRef idx="3">
            <a:schemeClr val="accent5"/>
          </a:lnRef>
          <a:fillRef idx="0">
            <a:schemeClr val="accent5"/>
          </a:fillRef>
          <a:effectRef idx="2">
            <a:schemeClr val="accent5"/>
          </a:effectRef>
          <a:fontRef idx="minor">
            <a:schemeClr val="tx1"/>
          </a:fontRef>
        </p:style>
      </p:cxnSp>
      <p:graphicFrame>
        <p:nvGraphicFramePr>
          <p:cNvPr id="17" name="Tabla 16"/>
          <p:cNvGraphicFramePr>
            <a:graphicFrameLocks noGrp="1"/>
          </p:cNvGraphicFramePr>
          <p:nvPr>
            <p:extLst/>
          </p:nvPr>
        </p:nvGraphicFramePr>
        <p:xfrm>
          <a:off x="1315859" y="2519386"/>
          <a:ext cx="8757780" cy="762000"/>
        </p:xfrm>
        <a:graphic>
          <a:graphicData uri="http://schemas.openxmlformats.org/drawingml/2006/table">
            <a:tbl>
              <a:tblPr firstRow="1" bandRow="1">
                <a:tableStyleId>{00A15C55-8517-42AA-B614-E9B94910E393}</a:tableStyleId>
              </a:tblPr>
              <a:tblGrid>
                <a:gridCol w="914733"/>
                <a:gridCol w="914733"/>
                <a:gridCol w="914733"/>
                <a:gridCol w="1242202"/>
                <a:gridCol w="982342"/>
                <a:gridCol w="701673"/>
                <a:gridCol w="764044"/>
                <a:gridCol w="857601"/>
                <a:gridCol w="1465719"/>
              </a:tblGrid>
              <a:tr h="600414">
                <a:tc>
                  <a:txBody>
                    <a:bodyPr/>
                    <a:lstStyle/>
                    <a:p>
                      <a:pPr algn="ctr"/>
                      <a:r>
                        <a:rPr lang="es-MX" sz="1200" dirty="0" smtClean="0"/>
                        <a:t>Investigación básica</a:t>
                      </a:r>
                      <a:endParaRPr lang="es-MX" sz="1200" dirty="0"/>
                    </a:p>
                  </a:txBody>
                  <a:tcPr anchor="ctr"/>
                </a:tc>
                <a:tc>
                  <a:txBody>
                    <a:bodyPr/>
                    <a:lstStyle/>
                    <a:p>
                      <a:pPr algn="ctr"/>
                      <a:r>
                        <a:rPr lang="es-MX" sz="1200" dirty="0" smtClean="0"/>
                        <a:t>Investigación aplicada</a:t>
                      </a:r>
                      <a:endParaRPr lang="es-MX" sz="1200" dirty="0"/>
                    </a:p>
                  </a:txBody>
                  <a:tcPr anchor="ctr"/>
                </a:tc>
                <a:tc>
                  <a:txBody>
                    <a:bodyPr/>
                    <a:lstStyle/>
                    <a:p>
                      <a:pPr algn="ctr"/>
                      <a:r>
                        <a:rPr lang="es-MX" sz="1200" dirty="0" smtClean="0"/>
                        <a:t>Prototipo</a:t>
                      </a:r>
                      <a:r>
                        <a:rPr lang="es-MX" sz="1200" baseline="0" dirty="0" smtClean="0"/>
                        <a:t> en </a:t>
                      </a:r>
                      <a:r>
                        <a:rPr lang="es-MX" sz="1100" baseline="0" dirty="0" smtClean="0"/>
                        <a:t>laboratorio</a:t>
                      </a:r>
                      <a:endParaRPr lang="es-MX" sz="1100" dirty="0"/>
                    </a:p>
                  </a:txBody>
                  <a:tcPr anchor="ctr"/>
                </a:tc>
                <a:tc>
                  <a:txBody>
                    <a:bodyPr/>
                    <a:lstStyle/>
                    <a:p>
                      <a:pPr algn="ctr"/>
                      <a:r>
                        <a:rPr lang="es-MX" sz="1200" dirty="0" smtClean="0"/>
                        <a:t>Prototipo</a:t>
                      </a:r>
                      <a:r>
                        <a:rPr lang="es-MX" sz="1200" baseline="0" dirty="0" smtClean="0"/>
                        <a:t> en ambiente simulado</a:t>
                      </a:r>
                      <a:endParaRPr lang="es-MX" sz="1200" dirty="0"/>
                    </a:p>
                  </a:txBody>
                  <a:tcPr anchor="ctr"/>
                </a:tc>
                <a:tc>
                  <a:txBody>
                    <a:bodyPr/>
                    <a:lstStyle/>
                    <a:p>
                      <a:pPr algn="ctr"/>
                      <a:r>
                        <a:rPr lang="es-MX" sz="1100" dirty="0" smtClean="0"/>
                        <a:t>Prototipo en ambiente real</a:t>
                      </a:r>
                      <a:endParaRPr lang="es-MX" sz="1100" dirty="0"/>
                    </a:p>
                  </a:txBody>
                  <a:tcPr anchor="ctr"/>
                </a:tc>
                <a:tc>
                  <a:txBody>
                    <a:bodyPr/>
                    <a:lstStyle/>
                    <a:p>
                      <a:pPr algn="ctr"/>
                      <a:r>
                        <a:rPr lang="es-MX" sz="1100" dirty="0" smtClean="0"/>
                        <a:t>Prueba</a:t>
                      </a:r>
                      <a:r>
                        <a:rPr lang="es-MX" sz="1100" baseline="0" dirty="0" smtClean="0"/>
                        <a:t> de concepto </a:t>
                      </a:r>
                      <a:endParaRPr lang="es-MX" sz="1100" dirty="0"/>
                    </a:p>
                  </a:txBody>
                  <a:tcPr anchor="ctr"/>
                </a:tc>
                <a:tc>
                  <a:txBody>
                    <a:bodyPr/>
                    <a:lstStyle/>
                    <a:p>
                      <a:pPr algn="ctr"/>
                      <a:r>
                        <a:rPr lang="es-MX" sz="1100" dirty="0" smtClean="0"/>
                        <a:t>Prototipo</a:t>
                      </a:r>
                      <a:r>
                        <a:rPr lang="es-MX" sz="1100" baseline="0" dirty="0" smtClean="0"/>
                        <a:t> final</a:t>
                      </a:r>
                      <a:endParaRPr lang="es-MX" sz="1100" dirty="0"/>
                    </a:p>
                  </a:txBody>
                  <a:tcPr anchor="ctr"/>
                </a:tc>
                <a:tc>
                  <a:txBody>
                    <a:bodyPr/>
                    <a:lstStyle/>
                    <a:p>
                      <a:pPr algn="ctr"/>
                      <a:r>
                        <a:rPr lang="es-MX" sz="1100" dirty="0" smtClean="0"/>
                        <a:t>Diseño comercial</a:t>
                      </a:r>
                      <a:endParaRPr lang="es-MX" sz="1100" dirty="0"/>
                    </a:p>
                  </a:txBody>
                  <a:tcPr anchor="ctr"/>
                </a:tc>
                <a:tc>
                  <a:txBody>
                    <a:bodyPr/>
                    <a:lstStyle/>
                    <a:p>
                      <a:pPr algn="ctr"/>
                      <a:r>
                        <a:rPr lang="es-MX" sz="1200" dirty="0" smtClean="0"/>
                        <a:t>Escalamiento</a:t>
                      </a:r>
                      <a:endParaRPr lang="es-MX" sz="1200" dirty="0"/>
                    </a:p>
                  </a:txBody>
                  <a:tcPr anchor="ctr"/>
                </a:tc>
              </a:tr>
            </a:tbl>
          </a:graphicData>
        </a:graphic>
      </p:graphicFrame>
    </p:spTree>
    <p:extLst>
      <p:ext uri="{BB962C8B-B14F-4D97-AF65-F5344CB8AC3E}">
        <p14:creationId xmlns:p14="http://schemas.microsoft.com/office/powerpoint/2010/main" val="2898612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686363" y="4809845"/>
            <a:ext cx="2676688" cy="460959"/>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s-MX" sz="1200" dirty="0" smtClean="0">
                <a:solidFill>
                  <a:schemeClr val="bg1"/>
                </a:solidFill>
                <a:latin typeface="+mj-lt"/>
                <a:cs typeface="Arial" pitchFamily="34" charset="0"/>
              </a:rPr>
              <a:t>Fondos sectoriales</a:t>
            </a:r>
            <a:endParaRPr lang="es-MX" sz="1200" dirty="0">
              <a:solidFill>
                <a:schemeClr val="bg1"/>
              </a:solidFill>
              <a:latin typeface="+mj-lt"/>
              <a:cs typeface="Arial" pitchFamily="34" charset="0"/>
            </a:endParaRPr>
          </a:p>
        </p:txBody>
      </p:sp>
      <p:cxnSp>
        <p:nvCxnSpPr>
          <p:cNvPr id="5" name="4 Conector recto de flecha"/>
          <p:cNvCxnSpPr/>
          <p:nvPr/>
        </p:nvCxnSpPr>
        <p:spPr>
          <a:xfrm>
            <a:off x="2693437" y="6090696"/>
            <a:ext cx="7773707" cy="1415"/>
          </a:xfrm>
          <a:prstGeom prst="straightConnector1">
            <a:avLst/>
          </a:prstGeom>
          <a:ln w="44450">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rot="16200000" flipV="1">
            <a:off x="551309" y="3722666"/>
            <a:ext cx="4836990" cy="4239"/>
          </a:xfrm>
          <a:prstGeom prst="straightConnector1">
            <a:avLst/>
          </a:prstGeom>
          <a:ln w="44450">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1561301" y="5257805"/>
            <a:ext cx="1217000" cy="276999"/>
          </a:xfrm>
          <a:prstGeom prst="rect">
            <a:avLst/>
          </a:prstGeom>
          <a:noFill/>
        </p:spPr>
        <p:txBody>
          <a:bodyPr wrap="none" rtlCol="0">
            <a:spAutoFit/>
          </a:bodyPr>
          <a:lstStyle/>
          <a:p>
            <a:pPr algn="ctr"/>
            <a:r>
              <a:rPr lang="en-US" sz="1200" b="1" dirty="0" err="1" smtClean="0">
                <a:latin typeface="+mj-lt"/>
                <a:cs typeface="Arial" pitchFamily="34" charset="0"/>
              </a:rPr>
              <a:t>Investigadores</a:t>
            </a:r>
            <a:endParaRPr lang="en-US" sz="1200" b="1" dirty="0">
              <a:latin typeface="+mj-lt"/>
              <a:cs typeface="Arial" pitchFamily="34" charset="0"/>
            </a:endParaRPr>
          </a:p>
        </p:txBody>
      </p:sp>
      <p:sp>
        <p:nvSpPr>
          <p:cNvPr id="8" name="7 CuadroTexto"/>
          <p:cNvSpPr txBox="1"/>
          <p:nvPr/>
        </p:nvSpPr>
        <p:spPr>
          <a:xfrm>
            <a:off x="1524124" y="3137550"/>
            <a:ext cx="1332920" cy="646331"/>
          </a:xfrm>
          <a:prstGeom prst="rect">
            <a:avLst/>
          </a:prstGeom>
          <a:noFill/>
        </p:spPr>
        <p:txBody>
          <a:bodyPr wrap="square" rtlCol="0">
            <a:spAutoFit/>
          </a:bodyPr>
          <a:lstStyle/>
          <a:p>
            <a:pPr algn="ctr"/>
            <a:r>
              <a:rPr lang="en-US" sz="1200" b="1" dirty="0" err="1" smtClean="0">
                <a:latin typeface="+mj-lt"/>
                <a:cs typeface="Arial" pitchFamily="34" charset="0"/>
              </a:rPr>
              <a:t>Empresas</a:t>
            </a:r>
            <a:r>
              <a:rPr lang="en-US" sz="1200" b="1" dirty="0" smtClean="0">
                <a:latin typeface="+mj-lt"/>
                <a:cs typeface="Arial" pitchFamily="34" charset="0"/>
              </a:rPr>
              <a:t> </a:t>
            </a:r>
            <a:r>
              <a:rPr lang="en-US" sz="1200" b="1" dirty="0" err="1" smtClean="0">
                <a:latin typeface="+mj-lt"/>
                <a:cs typeface="Arial" pitchFamily="34" charset="0"/>
              </a:rPr>
              <a:t>jóvenes</a:t>
            </a:r>
            <a:endParaRPr lang="en-US" sz="1200" b="1" dirty="0">
              <a:latin typeface="+mj-lt"/>
              <a:cs typeface="Arial" pitchFamily="34" charset="0"/>
            </a:endParaRPr>
          </a:p>
          <a:p>
            <a:pPr algn="ctr"/>
            <a:r>
              <a:rPr lang="en-US" sz="1200" b="1" dirty="0">
                <a:latin typeface="+mj-lt"/>
                <a:cs typeface="Arial" pitchFamily="34" charset="0"/>
              </a:rPr>
              <a:t> (&lt;2 </a:t>
            </a:r>
            <a:r>
              <a:rPr lang="en-US" sz="1200" b="1" dirty="0" err="1" smtClean="0">
                <a:latin typeface="+mj-lt"/>
                <a:cs typeface="Arial" pitchFamily="34" charset="0"/>
              </a:rPr>
              <a:t>años</a:t>
            </a:r>
            <a:r>
              <a:rPr lang="en-US" sz="1200" b="1" dirty="0" smtClean="0">
                <a:latin typeface="+mj-lt"/>
                <a:cs typeface="Arial" pitchFamily="34" charset="0"/>
              </a:rPr>
              <a:t>)</a:t>
            </a:r>
            <a:endParaRPr lang="en-US" sz="1200" b="1" dirty="0">
              <a:latin typeface="+mj-lt"/>
              <a:cs typeface="Arial" pitchFamily="34" charset="0"/>
            </a:endParaRPr>
          </a:p>
        </p:txBody>
      </p:sp>
      <p:sp>
        <p:nvSpPr>
          <p:cNvPr id="9" name="8 CuadroTexto"/>
          <p:cNvSpPr txBox="1"/>
          <p:nvPr/>
        </p:nvSpPr>
        <p:spPr>
          <a:xfrm>
            <a:off x="1668540" y="2560856"/>
            <a:ext cx="1087009" cy="461665"/>
          </a:xfrm>
          <a:prstGeom prst="rect">
            <a:avLst/>
          </a:prstGeom>
          <a:noFill/>
        </p:spPr>
        <p:txBody>
          <a:bodyPr wrap="square" rtlCol="0">
            <a:spAutoFit/>
          </a:bodyPr>
          <a:lstStyle/>
          <a:p>
            <a:pPr algn="ctr"/>
            <a:r>
              <a:rPr lang="en-US" sz="1200" b="1" dirty="0" err="1" smtClean="0">
                <a:latin typeface="+mj-lt"/>
                <a:cs typeface="Arial" pitchFamily="34" charset="0"/>
              </a:rPr>
              <a:t>Empresas</a:t>
            </a:r>
            <a:endParaRPr lang="en-US" sz="1200" b="1" dirty="0">
              <a:latin typeface="+mj-lt"/>
              <a:cs typeface="Arial" pitchFamily="34" charset="0"/>
            </a:endParaRPr>
          </a:p>
          <a:p>
            <a:pPr algn="ctr"/>
            <a:r>
              <a:rPr lang="en-US" sz="1200" b="1" dirty="0">
                <a:latin typeface="+mj-lt"/>
                <a:cs typeface="Arial" pitchFamily="34" charset="0"/>
              </a:rPr>
              <a:t> (&gt;2 </a:t>
            </a:r>
            <a:r>
              <a:rPr lang="en-US" sz="1200" b="1" dirty="0" err="1" smtClean="0">
                <a:latin typeface="+mj-lt"/>
                <a:cs typeface="Arial" pitchFamily="34" charset="0"/>
              </a:rPr>
              <a:t>años</a:t>
            </a:r>
            <a:r>
              <a:rPr lang="en-US" sz="1200" b="1" dirty="0" smtClean="0">
                <a:latin typeface="+mj-lt"/>
                <a:cs typeface="Arial" pitchFamily="34" charset="0"/>
              </a:rPr>
              <a:t>)</a:t>
            </a:r>
            <a:endParaRPr lang="en-US" sz="1200" b="1" dirty="0">
              <a:latin typeface="+mj-lt"/>
              <a:cs typeface="Arial" pitchFamily="34" charset="0"/>
            </a:endParaRPr>
          </a:p>
        </p:txBody>
      </p:sp>
      <p:sp>
        <p:nvSpPr>
          <p:cNvPr id="10" name="9 CuadroTexto"/>
          <p:cNvSpPr txBox="1"/>
          <p:nvPr/>
        </p:nvSpPr>
        <p:spPr>
          <a:xfrm>
            <a:off x="1458379" y="3951083"/>
            <a:ext cx="1443999" cy="276999"/>
          </a:xfrm>
          <a:prstGeom prst="rect">
            <a:avLst/>
          </a:prstGeom>
          <a:noFill/>
        </p:spPr>
        <p:txBody>
          <a:bodyPr wrap="square" rtlCol="0">
            <a:spAutoFit/>
          </a:bodyPr>
          <a:lstStyle/>
          <a:p>
            <a:pPr algn="ctr"/>
            <a:r>
              <a:rPr lang="en-US" sz="1200" b="1" dirty="0" err="1" smtClean="0">
                <a:latin typeface="+mj-lt"/>
                <a:cs typeface="Arial" pitchFamily="34" charset="0"/>
              </a:rPr>
              <a:t>Emprendedores</a:t>
            </a:r>
            <a:endParaRPr lang="en-US" sz="1200" b="1" dirty="0">
              <a:latin typeface="+mj-lt"/>
              <a:cs typeface="Arial" pitchFamily="34" charset="0"/>
            </a:endParaRPr>
          </a:p>
        </p:txBody>
      </p:sp>
      <p:sp>
        <p:nvSpPr>
          <p:cNvPr id="11" name="10 CuadroTexto"/>
          <p:cNvSpPr txBox="1"/>
          <p:nvPr/>
        </p:nvSpPr>
        <p:spPr>
          <a:xfrm>
            <a:off x="1549853" y="1687542"/>
            <a:ext cx="1161619" cy="646331"/>
          </a:xfrm>
          <a:prstGeom prst="rect">
            <a:avLst/>
          </a:prstGeom>
          <a:noFill/>
        </p:spPr>
        <p:txBody>
          <a:bodyPr wrap="square" rtlCol="0">
            <a:spAutoFit/>
          </a:bodyPr>
          <a:lstStyle/>
          <a:p>
            <a:pPr algn="ctr"/>
            <a:r>
              <a:rPr lang="en-US" sz="1200" b="1" dirty="0">
                <a:latin typeface="+mj-lt"/>
                <a:cs typeface="Arial" pitchFamily="34" charset="0"/>
              </a:rPr>
              <a:t>Venture capital </a:t>
            </a:r>
            <a:r>
              <a:rPr lang="en-US" sz="1200" b="1" dirty="0" smtClean="0">
                <a:latin typeface="+mj-lt"/>
                <a:cs typeface="Arial" pitchFamily="34" charset="0"/>
              </a:rPr>
              <a:t>y </a:t>
            </a:r>
            <a:r>
              <a:rPr lang="en-US" sz="1200" b="1" dirty="0" err="1" smtClean="0">
                <a:latin typeface="+mj-lt"/>
                <a:cs typeface="Arial" pitchFamily="34" charset="0"/>
              </a:rPr>
              <a:t>otros</a:t>
            </a:r>
            <a:endParaRPr lang="en-US" sz="1200" b="1" dirty="0">
              <a:latin typeface="+mj-lt"/>
              <a:cs typeface="Arial" pitchFamily="34" charset="0"/>
            </a:endParaRPr>
          </a:p>
        </p:txBody>
      </p:sp>
      <p:sp>
        <p:nvSpPr>
          <p:cNvPr id="12" name="11 CuadroTexto"/>
          <p:cNvSpPr txBox="1"/>
          <p:nvPr/>
        </p:nvSpPr>
        <p:spPr>
          <a:xfrm>
            <a:off x="8688288" y="6145968"/>
            <a:ext cx="1173432" cy="276999"/>
          </a:xfrm>
          <a:prstGeom prst="rect">
            <a:avLst/>
          </a:prstGeom>
          <a:noFill/>
        </p:spPr>
        <p:txBody>
          <a:bodyPr wrap="square" rtlCol="0">
            <a:spAutoFit/>
          </a:bodyPr>
          <a:lstStyle/>
          <a:p>
            <a:pPr lvl="0" algn="ctr"/>
            <a:r>
              <a:rPr lang="en-US" sz="1200" dirty="0" err="1" smtClean="0">
                <a:latin typeface="+mj-lt"/>
                <a:cs typeface="Arial" pitchFamily="34" charset="0"/>
              </a:rPr>
              <a:t>Escalamiento</a:t>
            </a:r>
            <a:endParaRPr lang="en-US" sz="1200" dirty="0">
              <a:latin typeface="+mj-lt"/>
              <a:cs typeface="Arial" pitchFamily="34" charset="0"/>
            </a:endParaRPr>
          </a:p>
        </p:txBody>
      </p:sp>
      <p:sp>
        <p:nvSpPr>
          <p:cNvPr id="13" name="12 Rectángulo"/>
          <p:cNvSpPr/>
          <p:nvPr/>
        </p:nvSpPr>
        <p:spPr>
          <a:xfrm>
            <a:off x="3649378" y="6138552"/>
            <a:ext cx="1328843" cy="461665"/>
          </a:xfrm>
          <a:prstGeom prst="rect">
            <a:avLst/>
          </a:prstGeom>
        </p:spPr>
        <p:txBody>
          <a:bodyPr wrap="square">
            <a:spAutoFit/>
          </a:bodyPr>
          <a:lstStyle/>
          <a:p>
            <a:pPr lvl="0" algn="ctr"/>
            <a:r>
              <a:rPr lang="en-US" sz="1200" dirty="0" err="1" smtClean="0">
                <a:latin typeface="+mj-lt"/>
                <a:cs typeface="Arial" pitchFamily="34" charset="0"/>
              </a:rPr>
              <a:t>Investigación</a:t>
            </a:r>
            <a:r>
              <a:rPr lang="en-US" sz="1200" dirty="0" smtClean="0">
                <a:latin typeface="+mj-lt"/>
                <a:cs typeface="Arial" pitchFamily="34" charset="0"/>
              </a:rPr>
              <a:t> </a:t>
            </a:r>
            <a:r>
              <a:rPr lang="en-US" sz="1200" dirty="0" err="1" smtClean="0">
                <a:latin typeface="+mj-lt"/>
                <a:cs typeface="Arial" pitchFamily="34" charset="0"/>
              </a:rPr>
              <a:t>básica</a:t>
            </a:r>
            <a:endParaRPr lang="en-US" sz="1200" dirty="0">
              <a:latin typeface="+mj-lt"/>
              <a:cs typeface="Arial" pitchFamily="34" charset="0"/>
            </a:endParaRPr>
          </a:p>
        </p:txBody>
      </p:sp>
      <p:sp>
        <p:nvSpPr>
          <p:cNvPr id="14" name="13 Rectángulo"/>
          <p:cNvSpPr/>
          <p:nvPr/>
        </p:nvSpPr>
        <p:spPr>
          <a:xfrm>
            <a:off x="4716802" y="6138552"/>
            <a:ext cx="1144183" cy="461665"/>
          </a:xfrm>
          <a:prstGeom prst="rect">
            <a:avLst/>
          </a:prstGeom>
        </p:spPr>
        <p:txBody>
          <a:bodyPr wrap="square">
            <a:spAutoFit/>
          </a:bodyPr>
          <a:lstStyle/>
          <a:p>
            <a:pPr lvl="0" algn="ctr"/>
            <a:r>
              <a:rPr lang="en-US" sz="1200" dirty="0" err="1" smtClean="0">
                <a:latin typeface="+mj-lt"/>
                <a:cs typeface="Arial" pitchFamily="34" charset="0"/>
              </a:rPr>
              <a:t>Investigación</a:t>
            </a:r>
            <a:r>
              <a:rPr lang="en-US" sz="1200" dirty="0" smtClean="0">
                <a:latin typeface="+mj-lt"/>
                <a:cs typeface="Arial" pitchFamily="34" charset="0"/>
              </a:rPr>
              <a:t> </a:t>
            </a:r>
          </a:p>
          <a:p>
            <a:pPr lvl="0" algn="ctr"/>
            <a:r>
              <a:rPr lang="en-US" sz="1200" dirty="0" err="1" smtClean="0">
                <a:latin typeface="+mj-lt"/>
                <a:cs typeface="Arial" pitchFamily="34" charset="0"/>
              </a:rPr>
              <a:t>aplicada</a:t>
            </a:r>
            <a:endParaRPr lang="en-US" sz="1200" dirty="0">
              <a:latin typeface="+mj-lt"/>
              <a:cs typeface="Arial" pitchFamily="34" charset="0"/>
            </a:endParaRPr>
          </a:p>
        </p:txBody>
      </p:sp>
      <p:sp>
        <p:nvSpPr>
          <p:cNvPr id="15" name="14 Rectángulo"/>
          <p:cNvSpPr/>
          <p:nvPr/>
        </p:nvSpPr>
        <p:spPr>
          <a:xfrm>
            <a:off x="5683387" y="6138552"/>
            <a:ext cx="1771333" cy="461665"/>
          </a:xfrm>
          <a:prstGeom prst="rect">
            <a:avLst/>
          </a:prstGeom>
        </p:spPr>
        <p:txBody>
          <a:bodyPr wrap="square">
            <a:spAutoFit/>
          </a:bodyPr>
          <a:lstStyle/>
          <a:p>
            <a:pPr lvl="0" algn="ctr"/>
            <a:r>
              <a:rPr lang="en-US" sz="1200" dirty="0" err="1" smtClean="0">
                <a:latin typeface="+mj-lt"/>
                <a:cs typeface="Arial" pitchFamily="34" charset="0"/>
              </a:rPr>
              <a:t>Prototipos</a:t>
            </a:r>
            <a:r>
              <a:rPr lang="en-US" sz="1200" dirty="0" smtClean="0">
                <a:latin typeface="+mj-lt"/>
                <a:cs typeface="Arial" pitchFamily="34" charset="0"/>
              </a:rPr>
              <a:t> y </a:t>
            </a:r>
            <a:r>
              <a:rPr lang="en-US" sz="1200" dirty="0" err="1" smtClean="0">
                <a:latin typeface="+mj-lt"/>
                <a:cs typeface="Arial" pitchFamily="34" charset="0"/>
              </a:rPr>
              <a:t>pruebas</a:t>
            </a:r>
            <a:r>
              <a:rPr lang="en-US" sz="1200" dirty="0" smtClean="0">
                <a:latin typeface="+mj-lt"/>
                <a:cs typeface="Arial" pitchFamily="34" charset="0"/>
              </a:rPr>
              <a:t> de </a:t>
            </a:r>
            <a:r>
              <a:rPr lang="en-US" sz="1200" dirty="0" err="1" smtClean="0">
                <a:latin typeface="+mj-lt"/>
                <a:cs typeface="Arial" pitchFamily="34" charset="0"/>
              </a:rPr>
              <a:t>concepto</a:t>
            </a:r>
            <a:endParaRPr lang="en-US" sz="1200" dirty="0">
              <a:latin typeface="+mj-lt"/>
              <a:cs typeface="Arial" pitchFamily="34" charset="0"/>
            </a:endParaRPr>
          </a:p>
        </p:txBody>
      </p:sp>
      <p:sp>
        <p:nvSpPr>
          <p:cNvPr id="16" name="15 Rectángulo"/>
          <p:cNvSpPr/>
          <p:nvPr/>
        </p:nvSpPr>
        <p:spPr>
          <a:xfrm>
            <a:off x="7231713" y="6138552"/>
            <a:ext cx="1661055" cy="461665"/>
          </a:xfrm>
          <a:prstGeom prst="rect">
            <a:avLst/>
          </a:prstGeom>
        </p:spPr>
        <p:txBody>
          <a:bodyPr wrap="square">
            <a:spAutoFit/>
          </a:bodyPr>
          <a:lstStyle/>
          <a:p>
            <a:pPr lvl="0" algn="ctr"/>
            <a:r>
              <a:rPr lang="en-US" sz="1200" dirty="0" err="1" smtClean="0">
                <a:latin typeface="+mj-lt"/>
                <a:cs typeface="Arial" pitchFamily="34" charset="0"/>
              </a:rPr>
              <a:t>Desarrollo</a:t>
            </a:r>
            <a:r>
              <a:rPr lang="en-US" sz="1200" dirty="0" smtClean="0">
                <a:latin typeface="+mj-lt"/>
                <a:cs typeface="Arial" pitchFamily="34" charset="0"/>
              </a:rPr>
              <a:t> para </a:t>
            </a:r>
          </a:p>
          <a:p>
            <a:pPr lvl="0" algn="ctr"/>
            <a:r>
              <a:rPr lang="en-US" sz="1200" dirty="0" err="1" smtClean="0">
                <a:latin typeface="+mj-lt"/>
                <a:cs typeface="Arial" pitchFamily="34" charset="0"/>
              </a:rPr>
              <a:t>comercialización</a:t>
            </a:r>
            <a:endParaRPr lang="en-US" sz="1200" dirty="0">
              <a:latin typeface="+mj-lt"/>
              <a:cs typeface="Arial" pitchFamily="34" charset="0"/>
            </a:endParaRPr>
          </a:p>
        </p:txBody>
      </p:sp>
      <p:sp>
        <p:nvSpPr>
          <p:cNvPr id="18" name="17 CuadroTexto"/>
          <p:cNvSpPr txBox="1"/>
          <p:nvPr/>
        </p:nvSpPr>
        <p:spPr>
          <a:xfrm>
            <a:off x="9706233" y="6122451"/>
            <a:ext cx="1038095" cy="461665"/>
          </a:xfrm>
          <a:prstGeom prst="rect">
            <a:avLst/>
          </a:prstGeom>
          <a:noFill/>
        </p:spPr>
        <p:txBody>
          <a:bodyPr wrap="square" rtlCol="0">
            <a:spAutoFit/>
          </a:bodyPr>
          <a:lstStyle/>
          <a:p>
            <a:pPr lvl="0" algn="ctr"/>
            <a:r>
              <a:rPr lang="en-US" sz="1200" dirty="0" err="1" smtClean="0">
                <a:latin typeface="+mj-lt"/>
                <a:cs typeface="Arial" pitchFamily="34" charset="0"/>
              </a:rPr>
              <a:t>Expansión</a:t>
            </a:r>
            <a:r>
              <a:rPr lang="en-US" sz="1200" dirty="0" smtClean="0">
                <a:latin typeface="+mj-lt"/>
                <a:cs typeface="Arial" pitchFamily="34" charset="0"/>
              </a:rPr>
              <a:t> </a:t>
            </a:r>
            <a:r>
              <a:rPr lang="en-US" sz="1200" dirty="0" err="1" smtClean="0">
                <a:latin typeface="+mj-lt"/>
                <a:cs typeface="Arial" pitchFamily="34" charset="0"/>
              </a:rPr>
              <a:t>comercial</a:t>
            </a:r>
            <a:endParaRPr lang="en-US" sz="1200" dirty="0">
              <a:latin typeface="+mj-lt"/>
              <a:cs typeface="Arial" pitchFamily="34" charset="0"/>
            </a:endParaRPr>
          </a:p>
        </p:txBody>
      </p:sp>
      <p:sp>
        <p:nvSpPr>
          <p:cNvPr id="19" name="18 CuadroTexto"/>
          <p:cNvSpPr txBox="1"/>
          <p:nvPr/>
        </p:nvSpPr>
        <p:spPr>
          <a:xfrm>
            <a:off x="1587982" y="4495805"/>
            <a:ext cx="1307745" cy="646331"/>
          </a:xfrm>
          <a:prstGeom prst="rect">
            <a:avLst/>
          </a:prstGeom>
          <a:noFill/>
        </p:spPr>
        <p:txBody>
          <a:bodyPr wrap="square" rtlCol="0">
            <a:spAutoFit/>
          </a:bodyPr>
          <a:lstStyle/>
          <a:p>
            <a:pPr algn="ctr"/>
            <a:r>
              <a:rPr lang="en-US" sz="1200" b="1" dirty="0" err="1" smtClean="0">
                <a:latin typeface="+mj-lt"/>
                <a:cs typeface="Arial" pitchFamily="34" charset="0"/>
              </a:rPr>
              <a:t>Universidades</a:t>
            </a:r>
            <a:r>
              <a:rPr lang="en-US" sz="1200" b="1" dirty="0" smtClean="0">
                <a:latin typeface="+mj-lt"/>
                <a:cs typeface="Arial" pitchFamily="34" charset="0"/>
              </a:rPr>
              <a:t> y </a:t>
            </a:r>
            <a:r>
              <a:rPr lang="en-US" sz="1200" b="1" dirty="0" err="1" smtClean="0">
                <a:latin typeface="+mj-lt"/>
                <a:cs typeface="Arial" pitchFamily="34" charset="0"/>
              </a:rPr>
              <a:t>centros</a:t>
            </a:r>
            <a:r>
              <a:rPr lang="en-US" sz="1200" b="1" dirty="0" smtClean="0">
                <a:latin typeface="+mj-lt"/>
                <a:cs typeface="Arial" pitchFamily="34" charset="0"/>
              </a:rPr>
              <a:t> de </a:t>
            </a:r>
            <a:r>
              <a:rPr lang="en-US" sz="1200" b="1" dirty="0" err="1" smtClean="0">
                <a:latin typeface="+mj-lt"/>
                <a:cs typeface="Arial" pitchFamily="34" charset="0"/>
              </a:rPr>
              <a:t>investigación</a:t>
            </a:r>
            <a:endParaRPr lang="en-US" sz="1200" b="1" dirty="0">
              <a:latin typeface="+mj-lt"/>
              <a:cs typeface="Arial" pitchFamily="34" charset="0"/>
            </a:endParaRPr>
          </a:p>
        </p:txBody>
      </p:sp>
      <p:sp>
        <p:nvSpPr>
          <p:cNvPr id="21" name="20 Rectángulo"/>
          <p:cNvSpPr/>
          <p:nvPr/>
        </p:nvSpPr>
        <p:spPr>
          <a:xfrm>
            <a:off x="4782031" y="2689432"/>
            <a:ext cx="2786109" cy="281005"/>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r>
              <a:rPr lang="es-MX" sz="1100" dirty="0">
                <a:solidFill>
                  <a:schemeClr val="bg1"/>
                </a:solidFill>
                <a:latin typeface="+mj-lt"/>
                <a:cs typeface="Arial" pitchFamily="34" charset="0"/>
              </a:rPr>
              <a:t>PEI: </a:t>
            </a:r>
            <a:r>
              <a:rPr lang="es-MX" sz="1100" dirty="0" err="1">
                <a:solidFill>
                  <a:schemeClr val="bg1"/>
                </a:solidFill>
                <a:latin typeface="+mj-lt"/>
                <a:cs typeface="Arial" pitchFamily="34" charset="0"/>
              </a:rPr>
              <a:t>Innovapyme-Innovatec-Proinnova</a:t>
            </a:r>
            <a:r>
              <a:rPr lang="es-MX" sz="1100" dirty="0">
                <a:solidFill>
                  <a:schemeClr val="dk1"/>
                </a:solidFill>
                <a:latin typeface="+mj-lt"/>
                <a:cs typeface="Arial" pitchFamily="34" charset="0"/>
              </a:rPr>
              <a:t> </a:t>
            </a:r>
          </a:p>
        </p:txBody>
      </p:sp>
      <p:sp>
        <p:nvSpPr>
          <p:cNvPr id="22" name="21 Rectángulo"/>
          <p:cNvSpPr/>
          <p:nvPr/>
        </p:nvSpPr>
        <p:spPr>
          <a:xfrm>
            <a:off x="4782030" y="2970435"/>
            <a:ext cx="2684516" cy="30303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bg1"/>
                </a:solidFill>
                <a:latin typeface="+mj-lt"/>
                <a:cs typeface="Arial" pitchFamily="34" charset="0"/>
              </a:rPr>
              <a:t>FIT: INADEM-CONACYT</a:t>
            </a:r>
            <a:endParaRPr lang="en-US" sz="1200" dirty="0">
              <a:solidFill>
                <a:schemeClr val="bg1"/>
              </a:solidFill>
              <a:latin typeface="+mj-lt"/>
              <a:cs typeface="Arial" pitchFamily="34" charset="0"/>
            </a:endParaRPr>
          </a:p>
        </p:txBody>
      </p:sp>
      <p:sp>
        <p:nvSpPr>
          <p:cNvPr id="23" name="22 Rectángulo"/>
          <p:cNvSpPr/>
          <p:nvPr/>
        </p:nvSpPr>
        <p:spPr>
          <a:xfrm>
            <a:off x="3696286" y="4321264"/>
            <a:ext cx="1511921" cy="578815"/>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200" dirty="0" err="1" smtClean="0">
                <a:latin typeface="+mj-lt"/>
                <a:cs typeface="Arial" pitchFamily="34" charset="0"/>
              </a:rPr>
              <a:t>Recursos</a:t>
            </a:r>
            <a:r>
              <a:rPr lang="en-US" sz="1200" dirty="0" smtClean="0">
                <a:latin typeface="+mj-lt"/>
                <a:cs typeface="Arial" pitchFamily="34" charset="0"/>
              </a:rPr>
              <a:t> para </a:t>
            </a:r>
            <a:r>
              <a:rPr lang="en-US" sz="1200" dirty="0" err="1" smtClean="0">
                <a:latin typeface="+mj-lt"/>
                <a:cs typeface="Arial" pitchFamily="34" charset="0"/>
              </a:rPr>
              <a:t>centros</a:t>
            </a:r>
            <a:r>
              <a:rPr lang="en-US" sz="1200" dirty="0" smtClean="0">
                <a:latin typeface="+mj-lt"/>
                <a:cs typeface="Arial" pitchFamily="34" charset="0"/>
              </a:rPr>
              <a:t> de </a:t>
            </a:r>
            <a:r>
              <a:rPr lang="en-US" sz="1200" dirty="0" err="1" smtClean="0">
                <a:latin typeface="+mj-lt"/>
                <a:cs typeface="Arial" pitchFamily="34" charset="0"/>
              </a:rPr>
              <a:t>investigación</a:t>
            </a:r>
            <a:endParaRPr lang="en-US" sz="1200" dirty="0">
              <a:solidFill>
                <a:schemeClr val="dk1"/>
              </a:solidFill>
              <a:latin typeface="+mj-lt"/>
              <a:cs typeface="Arial" pitchFamily="34" charset="0"/>
            </a:endParaRPr>
          </a:p>
        </p:txBody>
      </p:sp>
      <p:sp>
        <p:nvSpPr>
          <p:cNvPr id="24" name="23 Rectángulo"/>
          <p:cNvSpPr/>
          <p:nvPr/>
        </p:nvSpPr>
        <p:spPr>
          <a:xfrm>
            <a:off x="3721533" y="5288873"/>
            <a:ext cx="963848" cy="387299"/>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s-MX" sz="1200" dirty="0">
                <a:latin typeface="+mj-lt"/>
                <a:cs typeface="Arial" pitchFamily="34" charset="0"/>
              </a:rPr>
              <a:t>SIN*</a:t>
            </a:r>
          </a:p>
        </p:txBody>
      </p:sp>
      <p:sp>
        <p:nvSpPr>
          <p:cNvPr id="25" name="24 Rectángulo"/>
          <p:cNvSpPr/>
          <p:nvPr/>
        </p:nvSpPr>
        <p:spPr>
          <a:xfrm>
            <a:off x="9141595" y="2217911"/>
            <a:ext cx="1325551" cy="417368"/>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err="1" smtClean="0">
                <a:latin typeface="+mj-lt"/>
                <a:cs typeface="Arial" pitchFamily="34" charset="0"/>
              </a:rPr>
              <a:t>Aceleradoras</a:t>
            </a:r>
            <a:endParaRPr lang="en-US" sz="1200" dirty="0">
              <a:latin typeface="+mj-lt"/>
              <a:cs typeface="Arial" pitchFamily="34" charset="0"/>
            </a:endParaRPr>
          </a:p>
        </p:txBody>
      </p:sp>
      <p:sp>
        <p:nvSpPr>
          <p:cNvPr id="26" name="25 Rectángulo"/>
          <p:cNvSpPr/>
          <p:nvPr/>
        </p:nvSpPr>
        <p:spPr>
          <a:xfrm>
            <a:off x="7955561" y="4132603"/>
            <a:ext cx="1602808" cy="51560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err="1" smtClean="0">
                <a:solidFill>
                  <a:schemeClr val="bg1"/>
                </a:solidFill>
                <a:latin typeface="+mj-lt"/>
                <a:cs typeface="Arial" pitchFamily="34" charset="0"/>
              </a:rPr>
              <a:t>Incubadoras</a:t>
            </a:r>
            <a:endParaRPr lang="en-US" sz="1200" dirty="0">
              <a:solidFill>
                <a:schemeClr val="bg1"/>
              </a:solidFill>
              <a:latin typeface="+mj-lt"/>
              <a:cs typeface="Arial" pitchFamily="34" charset="0"/>
            </a:endParaRPr>
          </a:p>
        </p:txBody>
      </p:sp>
      <p:sp>
        <p:nvSpPr>
          <p:cNvPr id="28" name="27 Rectángulo"/>
          <p:cNvSpPr/>
          <p:nvPr/>
        </p:nvSpPr>
        <p:spPr>
          <a:xfrm>
            <a:off x="3803868" y="2426600"/>
            <a:ext cx="2448723" cy="270663"/>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s-MX" sz="1200" dirty="0" smtClean="0">
                <a:latin typeface="+mj-lt"/>
                <a:cs typeface="Arial" pitchFamily="34" charset="0"/>
              </a:rPr>
              <a:t>Fondos Mixtos</a:t>
            </a:r>
            <a:endParaRPr lang="es-MX" sz="1200" dirty="0">
              <a:solidFill>
                <a:schemeClr val="dk1"/>
              </a:solidFill>
              <a:latin typeface="+mj-lt"/>
              <a:cs typeface="Arial" pitchFamily="34" charset="0"/>
            </a:endParaRPr>
          </a:p>
        </p:txBody>
      </p:sp>
      <p:sp>
        <p:nvSpPr>
          <p:cNvPr id="29" name="28 Rectángulo"/>
          <p:cNvSpPr/>
          <p:nvPr/>
        </p:nvSpPr>
        <p:spPr>
          <a:xfrm>
            <a:off x="2712613" y="6119813"/>
            <a:ext cx="1263175" cy="461665"/>
          </a:xfrm>
          <a:prstGeom prst="rect">
            <a:avLst/>
          </a:prstGeom>
        </p:spPr>
        <p:txBody>
          <a:bodyPr wrap="square">
            <a:spAutoFit/>
          </a:bodyPr>
          <a:lstStyle/>
          <a:p>
            <a:pPr lvl="0" algn="ctr"/>
            <a:r>
              <a:rPr lang="en-US" sz="1200" dirty="0" err="1" smtClean="0">
                <a:latin typeface="+mj-lt"/>
                <a:cs typeface="Arial" pitchFamily="34" charset="0"/>
              </a:rPr>
              <a:t>Habilidades</a:t>
            </a:r>
            <a:r>
              <a:rPr lang="en-US" sz="1200" dirty="0" smtClean="0">
                <a:latin typeface="+mj-lt"/>
                <a:cs typeface="Arial" pitchFamily="34" charset="0"/>
              </a:rPr>
              <a:t> del capital </a:t>
            </a:r>
            <a:r>
              <a:rPr lang="en-US" sz="1200" dirty="0" err="1" smtClean="0">
                <a:latin typeface="+mj-lt"/>
                <a:cs typeface="Arial" pitchFamily="34" charset="0"/>
              </a:rPr>
              <a:t>humano</a:t>
            </a:r>
            <a:endParaRPr lang="en-US" sz="1200" dirty="0">
              <a:latin typeface="+mj-lt"/>
              <a:cs typeface="Arial" pitchFamily="34" charset="0"/>
            </a:endParaRPr>
          </a:p>
        </p:txBody>
      </p:sp>
      <p:sp>
        <p:nvSpPr>
          <p:cNvPr id="30" name="29 CuadroTexto"/>
          <p:cNvSpPr txBox="1"/>
          <p:nvPr/>
        </p:nvSpPr>
        <p:spPr>
          <a:xfrm>
            <a:off x="1662296" y="5788196"/>
            <a:ext cx="1015021" cy="276999"/>
          </a:xfrm>
          <a:prstGeom prst="rect">
            <a:avLst/>
          </a:prstGeom>
          <a:noFill/>
        </p:spPr>
        <p:txBody>
          <a:bodyPr wrap="none" rtlCol="0">
            <a:spAutoFit/>
          </a:bodyPr>
          <a:lstStyle/>
          <a:p>
            <a:pPr algn="ctr"/>
            <a:r>
              <a:rPr lang="en-US" sz="1200" b="1" dirty="0" err="1" smtClean="0">
                <a:latin typeface="+mj-lt"/>
                <a:cs typeface="Arial" pitchFamily="34" charset="0"/>
              </a:rPr>
              <a:t>Estudiantes</a:t>
            </a:r>
            <a:endParaRPr lang="en-US" sz="1200" b="1" dirty="0">
              <a:latin typeface="+mj-lt"/>
              <a:cs typeface="Arial" pitchFamily="34" charset="0"/>
            </a:endParaRPr>
          </a:p>
        </p:txBody>
      </p:sp>
      <p:sp>
        <p:nvSpPr>
          <p:cNvPr id="31" name="30 Rectángulo"/>
          <p:cNvSpPr/>
          <p:nvPr/>
        </p:nvSpPr>
        <p:spPr>
          <a:xfrm>
            <a:off x="2998678" y="5718166"/>
            <a:ext cx="977108" cy="380877"/>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n-US" sz="1200" dirty="0" err="1" smtClean="0">
                <a:latin typeface="+mj-lt"/>
                <a:cs typeface="Arial" pitchFamily="34" charset="0"/>
              </a:rPr>
              <a:t>Becas</a:t>
            </a:r>
            <a:endParaRPr lang="en-US" sz="1200" dirty="0">
              <a:latin typeface="+mj-lt"/>
              <a:cs typeface="Arial" pitchFamily="34" charset="0"/>
            </a:endParaRPr>
          </a:p>
        </p:txBody>
      </p:sp>
      <p:sp>
        <p:nvSpPr>
          <p:cNvPr id="32" name="31 Rectángulo"/>
          <p:cNvSpPr/>
          <p:nvPr/>
        </p:nvSpPr>
        <p:spPr>
          <a:xfrm>
            <a:off x="7466544" y="2970432"/>
            <a:ext cx="2337824" cy="1107338"/>
          </a:xfrm>
          <a:prstGeom prst="rect">
            <a:avLst/>
          </a:prstGeom>
          <a:ln/>
        </p:spPr>
        <p:style>
          <a:lnRef idx="1">
            <a:schemeClr val="accent3"/>
          </a:lnRef>
          <a:fillRef idx="3">
            <a:schemeClr val="accent3"/>
          </a:fillRef>
          <a:effectRef idx="2">
            <a:schemeClr val="accent3"/>
          </a:effectRef>
          <a:fontRef idx="minor">
            <a:schemeClr val="lt1"/>
          </a:fontRef>
        </p:style>
        <p:txBody>
          <a:bodyPr rtlCol="0" anchor="t"/>
          <a:lstStyle/>
          <a:p>
            <a:pPr algn="ctr"/>
            <a:r>
              <a:rPr lang="es-MX" sz="1200" dirty="0" smtClean="0">
                <a:latin typeface="+mj-lt"/>
                <a:cs typeface="Arial" pitchFamily="34" charset="0"/>
              </a:rPr>
              <a:t>Fondos INADEM</a:t>
            </a:r>
            <a:endParaRPr lang="es-MX" sz="1200" dirty="0">
              <a:solidFill>
                <a:schemeClr val="dk1"/>
              </a:solidFill>
              <a:latin typeface="+mj-lt"/>
              <a:cs typeface="Arial" pitchFamily="34" charset="0"/>
            </a:endParaRPr>
          </a:p>
        </p:txBody>
      </p:sp>
      <p:sp>
        <p:nvSpPr>
          <p:cNvPr id="34" name="33 Rectángulo"/>
          <p:cNvSpPr/>
          <p:nvPr/>
        </p:nvSpPr>
        <p:spPr>
          <a:xfrm>
            <a:off x="6398221" y="3503602"/>
            <a:ext cx="3308008" cy="327581"/>
          </a:xfrm>
          <a:prstGeom prst="rect">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200" dirty="0">
                <a:solidFill>
                  <a:schemeClr val="bg1"/>
                </a:solidFill>
                <a:latin typeface="+mj-lt"/>
                <a:cs typeface="Arial" pitchFamily="34" charset="0"/>
              </a:rPr>
              <a:t>Mexico </a:t>
            </a:r>
            <a:r>
              <a:rPr lang="es-MX" sz="1200" dirty="0" err="1">
                <a:solidFill>
                  <a:schemeClr val="bg1"/>
                </a:solidFill>
                <a:latin typeface="+mj-lt"/>
                <a:cs typeface="Arial" pitchFamily="34" charset="0"/>
              </a:rPr>
              <a:t>Ventures</a:t>
            </a:r>
            <a:r>
              <a:rPr lang="es-MX" sz="1200" dirty="0">
                <a:solidFill>
                  <a:schemeClr val="bg1"/>
                </a:solidFill>
                <a:latin typeface="+mj-lt"/>
                <a:cs typeface="Arial" pitchFamily="34" charset="0"/>
              </a:rPr>
              <a:t> I </a:t>
            </a:r>
            <a:r>
              <a:rPr lang="es-MX" sz="1200" dirty="0" smtClean="0">
                <a:solidFill>
                  <a:schemeClr val="bg1"/>
                </a:solidFill>
                <a:latin typeface="+mj-lt"/>
                <a:cs typeface="Arial" pitchFamily="34" charset="0"/>
              </a:rPr>
              <a:t>(inversión directa)</a:t>
            </a:r>
            <a:endParaRPr lang="es-MX" sz="1200" dirty="0">
              <a:solidFill>
                <a:schemeClr val="bg1"/>
              </a:solidFill>
              <a:latin typeface="+mj-lt"/>
              <a:cs typeface="Arial" pitchFamily="34" charset="0"/>
            </a:endParaRPr>
          </a:p>
        </p:txBody>
      </p:sp>
      <p:sp>
        <p:nvSpPr>
          <p:cNvPr id="35" name="34 Rectángulo"/>
          <p:cNvSpPr/>
          <p:nvPr/>
        </p:nvSpPr>
        <p:spPr>
          <a:xfrm>
            <a:off x="5208204" y="4210560"/>
            <a:ext cx="2564976" cy="635436"/>
          </a:xfrm>
          <a:prstGeom prst="rect">
            <a:avLst/>
          </a:prstGeom>
          <a:solidFill>
            <a:srgbClr val="0066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bg1"/>
                </a:solidFill>
                <a:latin typeface="+mj-lt"/>
                <a:cs typeface="Arial" pitchFamily="34" charset="0"/>
              </a:rPr>
              <a:t>FINNOVA: </a:t>
            </a:r>
            <a:r>
              <a:rPr lang="en-US" sz="1200" dirty="0" smtClean="0">
                <a:solidFill>
                  <a:schemeClr val="bg1"/>
                </a:solidFill>
                <a:latin typeface="+mj-lt"/>
                <a:cs typeface="Arial" pitchFamily="34" charset="0"/>
              </a:rPr>
              <a:t>OTs</a:t>
            </a:r>
            <a:endParaRPr lang="en-US" sz="1200" dirty="0">
              <a:solidFill>
                <a:schemeClr val="bg1"/>
              </a:solidFill>
              <a:latin typeface="+mj-lt"/>
              <a:cs typeface="Arial" pitchFamily="34" charset="0"/>
            </a:endParaRPr>
          </a:p>
        </p:txBody>
      </p:sp>
      <p:sp>
        <p:nvSpPr>
          <p:cNvPr id="36" name="35 Rectángulo"/>
          <p:cNvSpPr/>
          <p:nvPr/>
        </p:nvSpPr>
        <p:spPr>
          <a:xfrm>
            <a:off x="5503201" y="3831183"/>
            <a:ext cx="3031323" cy="303633"/>
          </a:xfrm>
          <a:prstGeom prst="rect">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200" dirty="0">
                <a:solidFill>
                  <a:schemeClr val="bg1"/>
                </a:solidFill>
                <a:latin typeface="+mj-lt"/>
                <a:cs typeface="Arial" pitchFamily="34" charset="0"/>
              </a:rPr>
              <a:t>Fondo Co-inversión Capital Semilla</a:t>
            </a:r>
          </a:p>
        </p:txBody>
      </p:sp>
      <p:sp>
        <p:nvSpPr>
          <p:cNvPr id="37" name="36 Rectángulo"/>
          <p:cNvSpPr/>
          <p:nvPr/>
        </p:nvSpPr>
        <p:spPr>
          <a:xfrm>
            <a:off x="5486525" y="2189268"/>
            <a:ext cx="3031323" cy="303633"/>
          </a:xfrm>
          <a:prstGeom prst="rect">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200" dirty="0" smtClean="0">
                <a:solidFill>
                  <a:schemeClr val="bg1"/>
                </a:solidFill>
                <a:latin typeface="+mj-lt"/>
                <a:cs typeface="Arial" pitchFamily="34" charset="0"/>
              </a:rPr>
              <a:t>Fondo de Coinversión de Capital Semilla</a:t>
            </a:r>
            <a:endParaRPr lang="es-MX" sz="1200" dirty="0">
              <a:solidFill>
                <a:schemeClr val="bg1"/>
              </a:solidFill>
              <a:latin typeface="+mj-lt"/>
              <a:cs typeface="Arial" pitchFamily="34" charset="0"/>
            </a:endParaRPr>
          </a:p>
        </p:txBody>
      </p:sp>
      <p:sp>
        <p:nvSpPr>
          <p:cNvPr id="38" name="37 Rectángulo"/>
          <p:cNvSpPr/>
          <p:nvPr/>
        </p:nvSpPr>
        <p:spPr>
          <a:xfrm>
            <a:off x="8189103" y="1897516"/>
            <a:ext cx="2306372" cy="258843"/>
          </a:xfrm>
          <a:prstGeom prst="rect">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200" dirty="0">
                <a:solidFill>
                  <a:schemeClr val="bg1"/>
                </a:solidFill>
                <a:latin typeface="+mj-lt"/>
                <a:cs typeface="Arial" pitchFamily="34" charset="0"/>
              </a:rPr>
              <a:t>Mexico </a:t>
            </a:r>
            <a:r>
              <a:rPr lang="es-MX" sz="1200" dirty="0" err="1">
                <a:solidFill>
                  <a:schemeClr val="bg1"/>
                </a:solidFill>
                <a:latin typeface="+mj-lt"/>
                <a:cs typeface="Arial" pitchFamily="34" charset="0"/>
              </a:rPr>
              <a:t>Ventures</a:t>
            </a:r>
            <a:r>
              <a:rPr lang="es-MX" sz="1200" dirty="0">
                <a:solidFill>
                  <a:schemeClr val="bg1"/>
                </a:solidFill>
                <a:latin typeface="+mj-lt"/>
                <a:cs typeface="Arial" pitchFamily="34" charset="0"/>
              </a:rPr>
              <a:t> I (VC</a:t>
            </a:r>
            <a:r>
              <a:rPr lang="es-MX" sz="1200" dirty="0" smtClean="0">
                <a:solidFill>
                  <a:schemeClr val="bg1"/>
                </a:solidFill>
                <a:latin typeface="+mj-lt"/>
                <a:cs typeface="Arial" pitchFamily="34" charset="0"/>
              </a:rPr>
              <a:t>). Fondos</a:t>
            </a:r>
            <a:endParaRPr lang="es-MX" sz="1200" dirty="0">
              <a:solidFill>
                <a:schemeClr val="bg1"/>
              </a:solidFill>
              <a:latin typeface="+mj-lt"/>
              <a:cs typeface="Arial" pitchFamily="34" charset="0"/>
            </a:endParaRPr>
          </a:p>
        </p:txBody>
      </p:sp>
      <p:grpSp>
        <p:nvGrpSpPr>
          <p:cNvPr id="3" name="38 Grupo"/>
          <p:cNvGrpSpPr/>
          <p:nvPr/>
        </p:nvGrpSpPr>
        <p:grpSpPr>
          <a:xfrm>
            <a:off x="9707381" y="4855424"/>
            <a:ext cx="888615" cy="1088176"/>
            <a:chOff x="8229600" y="4724400"/>
            <a:chExt cx="917320" cy="1143000"/>
          </a:xfrm>
        </p:grpSpPr>
        <p:sp>
          <p:nvSpPr>
            <p:cNvPr id="40" name="33 Rectángulo"/>
            <p:cNvSpPr/>
            <p:nvPr/>
          </p:nvSpPr>
          <p:spPr>
            <a:xfrm>
              <a:off x="8229600" y="5105401"/>
              <a:ext cx="917320" cy="380999"/>
            </a:xfrm>
            <a:prstGeom prst="rect">
              <a:avLst/>
            </a:prstGeom>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s-MX" sz="1100" dirty="0">
                  <a:latin typeface="+mj-lt"/>
                  <a:cs typeface="Arial" pitchFamily="34" charset="0"/>
                </a:rPr>
                <a:t>NAFIN-SE</a:t>
              </a:r>
              <a:endParaRPr lang="es-MX" sz="1100" dirty="0">
                <a:solidFill>
                  <a:schemeClr val="dk1"/>
                </a:solidFill>
                <a:latin typeface="+mj-lt"/>
                <a:cs typeface="Arial" pitchFamily="34" charset="0"/>
              </a:endParaRPr>
            </a:p>
          </p:txBody>
        </p:sp>
        <p:sp>
          <p:nvSpPr>
            <p:cNvPr id="41" name="38 Rectángulo"/>
            <p:cNvSpPr/>
            <p:nvPr/>
          </p:nvSpPr>
          <p:spPr>
            <a:xfrm>
              <a:off x="8229600" y="4724400"/>
              <a:ext cx="914400" cy="381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MX" sz="1200" dirty="0">
                  <a:latin typeface="+mj-lt"/>
                  <a:cs typeface="Arial" pitchFamily="34" charset="0"/>
                </a:rPr>
                <a:t>INADEM</a:t>
              </a:r>
              <a:endParaRPr lang="es-MX" sz="1200" dirty="0">
                <a:solidFill>
                  <a:schemeClr val="dk1"/>
                </a:solidFill>
                <a:latin typeface="+mj-lt"/>
                <a:cs typeface="Arial" pitchFamily="34" charset="0"/>
              </a:endParaRPr>
            </a:p>
          </p:txBody>
        </p:sp>
        <p:sp>
          <p:nvSpPr>
            <p:cNvPr id="42" name="37 Rectángulo"/>
            <p:cNvSpPr/>
            <p:nvPr/>
          </p:nvSpPr>
          <p:spPr>
            <a:xfrm>
              <a:off x="8229600" y="5480101"/>
              <a:ext cx="914400" cy="387299"/>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es-MX" sz="1100" dirty="0">
                  <a:latin typeface="+mj-lt"/>
                  <a:cs typeface="Arial" pitchFamily="34" charset="0"/>
                </a:rPr>
                <a:t>CONACYT</a:t>
              </a:r>
            </a:p>
          </p:txBody>
        </p:sp>
      </p:grpSp>
      <p:sp>
        <p:nvSpPr>
          <p:cNvPr id="43" name="37 Rectángulo"/>
          <p:cNvSpPr/>
          <p:nvPr/>
        </p:nvSpPr>
        <p:spPr>
          <a:xfrm>
            <a:off x="9696401" y="4437112"/>
            <a:ext cx="885787" cy="368722"/>
          </a:xfrm>
          <a:prstGeom prst="rect">
            <a:avLst/>
          </a:prstGeom>
          <a:solidFill>
            <a:srgbClr val="006600"/>
          </a:solidFill>
          <a:ln/>
        </p:spPr>
        <p:style>
          <a:lnRef idx="1">
            <a:schemeClr val="accent4"/>
          </a:lnRef>
          <a:fillRef idx="3">
            <a:schemeClr val="accent4"/>
          </a:fillRef>
          <a:effectRef idx="2">
            <a:schemeClr val="accent4"/>
          </a:effectRef>
          <a:fontRef idx="minor">
            <a:schemeClr val="lt1"/>
          </a:fontRef>
        </p:style>
        <p:txBody>
          <a:bodyPr rtlCol="0" anchor="ctr" anchorCtr="0"/>
          <a:lstStyle/>
          <a:p>
            <a:pPr algn="ctr"/>
            <a:r>
              <a:rPr lang="es-MX" sz="1100" dirty="0">
                <a:latin typeface="+mj-lt"/>
                <a:cs typeface="Arial" pitchFamily="34" charset="0"/>
              </a:rPr>
              <a:t>SE- CONACYT</a:t>
            </a:r>
          </a:p>
        </p:txBody>
      </p:sp>
      <p:sp>
        <p:nvSpPr>
          <p:cNvPr id="2" name="1 CuadroTexto"/>
          <p:cNvSpPr txBox="1"/>
          <p:nvPr/>
        </p:nvSpPr>
        <p:spPr>
          <a:xfrm>
            <a:off x="1668538" y="6525344"/>
            <a:ext cx="2353721" cy="369332"/>
          </a:xfrm>
          <a:prstGeom prst="rect">
            <a:avLst/>
          </a:prstGeom>
          <a:noFill/>
        </p:spPr>
        <p:txBody>
          <a:bodyPr wrap="none" rtlCol="0">
            <a:spAutoFit/>
          </a:bodyPr>
          <a:lstStyle/>
          <a:p>
            <a:r>
              <a:rPr lang="es-MX" dirty="0"/>
              <a:t>* </a:t>
            </a:r>
            <a:r>
              <a:rPr lang="en-US" sz="1200" dirty="0"/>
              <a:t>Researchers National System </a:t>
            </a:r>
            <a:endParaRPr lang="en-US" dirty="0"/>
          </a:p>
        </p:txBody>
      </p:sp>
      <p:sp>
        <p:nvSpPr>
          <p:cNvPr id="44" name="43 Rectángulo"/>
          <p:cNvSpPr/>
          <p:nvPr/>
        </p:nvSpPr>
        <p:spPr>
          <a:xfrm>
            <a:off x="7464152" y="2677208"/>
            <a:ext cx="2564976" cy="319744"/>
          </a:xfrm>
          <a:prstGeom prst="rect">
            <a:avLst/>
          </a:prstGeom>
          <a:solidFill>
            <a:srgbClr val="0066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chemeClr val="bg1"/>
                </a:solidFill>
                <a:latin typeface="+mj-lt"/>
                <a:cs typeface="Arial" pitchFamily="34" charset="0"/>
              </a:rPr>
              <a:t>FINNOVA: Innovation vouchers</a:t>
            </a:r>
          </a:p>
        </p:txBody>
      </p:sp>
      <p:sp>
        <p:nvSpPr>
          <p:cNvPr id="45" name="37 Rectángulo"/>
          <p:cNvSpPr/>
          <p:nvPr/>
        </p:nvSpPr>
        <p:spPr>
          <a:xfrm>
            <a:off x="9696401" y="4068390"/>
            <a:ext cx="885787" cy="36872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nchorCtr="0"/>
          <a:lstStyle/>
          <a:p>
            <a:pPr algn="ctr"/>
            <a:r>
              <a:rPr lang="es-MX" sz="1100" dirty="0">
                <a:latin typeface="+mj-lt"/>
                <a:cs typeface="Arial" pitchFamily="34" charset="0"/>
              </a:rPr>
              <a:t>SE</a:t>
            </a:r>
          </a:p>
        </p:txBody>
      </p:sp>
      <p:sp>
        <p:nvSpPr>
          <p:cNvPr id="27" name="26 Rectángulo"/>
          <p:cNvSpPr/>
          <p:nvPr/>
        </p:nvSpPr>
        <p:spPr>
          <a:xfrm>
            <a:off x="6178813" y="3254482"/>
            <a:ext cx="3250731" cy="21762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200" dirty="0">
                <a:solidFill>
                  <a:schemeClr val="bg1"/>
                </a:solidFill>
                <a:latin typeface="+mj-lt"/>
                <a:cs typeface="Arial" pitchFamily="34" charset="0"/>
              </a:rPr>
              <a:t>PRODIAT, PROSOFT</a:t>
            </a:r>
          </a:p>
        </p:txBody>
      </p:sp>
      <p:sp>
        <p:nvSpPr>
          <p:cNvPr id="46" name="Título 1"/>
          <p:cNvSpPr txBox="1">
            <a:spLocks/>
          </p:cNvSpPr>
          <p:nvPr/>
        </p:nvSpPr>
        <p:spPr>
          <a:xfrm>
            <a:off x="1591998" y="245050"/>
            <a:ext cx="8114231" cy="9141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lvl="1" algn="l" rtl="0">
              <a:lnSpc>
                <a:spcPct val="90000"/>
              </a:lnSpc>
              <a:spcBef>
                <a:spcPct val="0"/>
              </a:spcBef>
            </a:pPr>
            <a:r>
              <a:rPr lang="es-ES" sz="2800" b="1" kern="1200" dirty="0" smtClean="0">
                <a:solidFill>
                  <a:schemeClr val="accent4">
                    <a:lumMod val="75000"/>
                  </a:schemeClr>
                </a:solidFill>
                <a:latin typeface="Century Gothic" panose="020B0502020202020204" pitchFamily="34" charset="0"/>
                <a:ea typeface="+mj-ea"/>
                <a:cs typeface="+mj-cs"/>
              </a:rPr>
              <a:t>Programas del gobierno federal para impulsar la innovación</a:t>
            </a:r>
          </a:p>
        </p:txBody>
      </p:sp>
      <p:pic>
        <p:nvPicPr>
          <p:cNvPr id="47" name="Picture 3" descr="12.jpg"/>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45143" t="88101" r="47547" b="3744"/>
          <a:stretch/>
        </p:blipFill>
        <p:spPr bwMode="auto">
          <a:xfrm>
            <a:off x="440408" y="157810"/>
            <a:ext cx="1017969" cy="851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77006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174969" y="2090542"/>
            <a:ext cx="8001851" cy="196347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4" name="3 Rectángulo"/>
          <p:cNvSpPr/>
          <p:nvPr/>
        </p:nvSpPr>
        <p:spPr>
          <a:xfrm>
            <a:off x="1919796" y="1245046"/>
            <a:ext cx="8388672" cy="369332"/>
          </a:xfrm>
          <a:prstGeom prst="rect">
            <a:avLst/>
          </a:prstGeom>
          <a:solidFill>
            <a:schemeClr val="accent4">
              <a:lumMod val="60000"/>
              <a:lumOff val="40000"/>
            </a:schemeClr>
          </a:solidFill>
        </p:spPr>
        <p:txBody>
          <a:bodyPr wrap="square">
            <a:spAutoFit/>
          </a:bodyPr>
          <a:lstStyle/>
          <a:p>
            <a:pPr algn="ctr"/>
            <a:r>
              <a:rPr lang="es-MX" b="1" dirty="0">
                <a:solidFill>
                  <a:schemeClr val="bg1"/>
                </a:solidFill>
              </a:rPr>
              <a:t>Proyecto de creación de Observatorio Nacional de Innovación</a:t>
            </a:r>
            <a:endParaRPr lang="es-MX" dirty="0">
              <a:solidFill>
                <a:schemeClr val="bg1"/>
              </a:solidFill>
            </a:endParaRPr>
          </a:p>
        </p:txBody>
      </p:sp>
      <p:sp>
        <p:nvSpPr>
          <p:cNvPr id="6" name="5 Rectángulo"/>
          <p:cNvSpPr/>
          <p:nvPr/>
        </p:nvSpPr>
        <p:spPr>
          <a:xfrm>
            <a:off x="2333966" y="2395924"/>
            <a:ext cx="7560332" cy="1631216"/>
          </a:xfrm>
          <a:prstGeom prst="rect">
            <a:avLst/>
          </a:prstGeom>
        </p:spPr>
        <p:txBody>
          <a:bodyPr wrap="square">
            <a:spAutoFit/>
          </a:bodyPr>
          <a:lstStyle/>
          <a:p>
            <a:pPr algn="just"/>
            <a:r>
              <a:rPr lang="es-MX" sz="2000" dirty="0">
                <a:ea typeface="ＭＳ Ｐゴシック" pitchFamily="34" charset="-128"/>
              </a:rPr>
              <a:t>Ser una plataforma de generación y divulgación de contenidos, así como de análisis del sistema de innovación en México, para la toma de decisiones de los sectores privado, público y académico, para impulsar la innovación y con ello el desarrollo del país.</a:t>
            </a:r>
          </a:p>
        </p:txBody>
      </p:sp>
      <p:sp>
        <p:nvSpPr>
          <p:cNvPr id="8" name="7 CuadroTexto"/>
          <p:cNvSpPr txBox="1"/>
          <p:nvPr/>
        </p:nvSpPr>
        <p:spPr>
          <a:xfrm>
            <a:off x="2039448" y="1620489"/>
            <a:ext cx="2016224" cy="461665"/>
          </a:xfrm>
          <a:prstGeom prst="rect">
            <a:avLst/>
          </a:prstGeom>
          <a:solidFill>
            <a:schemeClr val="bg1"/>
          </a:solidFill>
        </p:spPr>
        <p:txBody>
          <a:bodyPr wrap="square" rtlCol="0">
            <a:spAutoFit/>
          </a:bodyPr>
          <a:lstStyle/>
          <a:p>
            <a:pPr algn="ctr"/>
            <a:r>
              <a:rPr lang="es-MX" sz="2400" b="1" dirty="0">
                <a:solidFill>
                  <a:schemeClr val="accent2">
                    <a:lumMod val="75000"/>
                  </a:schemeClr>
                </a:solidFill>
              </a:rPr>
              <a:t>Objetivo</a:t>
            </a:r>
          </a:p>
        </p:txBody>
      </p:sp>
      <p:sp>
        <p:nvSpPr>
          <p:cNvPr id="7" name="Título 1"/>
          <p:cNvSpPr txBox="1">
            <a:spLocks/>
          </p:cNvSpPr>
          <p:nvPr/>
        </p:nvSpPr>
        <p:spPr>
          <a:xfrm>
            <a:off x="1144364" y="75940"/>
            <a:ext cx="802989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s-MX" sz="2400" b="1" dirty="0" smtClean="0">
                <a:solidFill>
                  <a:schemeClr val="accent4">
                    <a:lumMod val="75000"/>
                  </a:schemeClr>
                </a:solidFill>
                <a:latin typeface="Century Gothic" panose="020B0502020202020204" pitchFamily="34" charset="0"/>
              </a:rPr>
              <a:t>Observatorio Nacional de Innovación</a:t>
            </a:r>
            <a:endParaRPr lang="es-MX" sz="2400" b="1" dirty="0">
              <a:solidFill>
                <a:schemeClr val="accent4">
                  <a:lumMod val="75000"/>
                </a:schemeClr>
              </a:solidFill>
              <a:latin typeface="Century Gothic" panose="020B0502020202020204" pitchFamily="34" charset="0"/>
            </a:endParaRPr>
          </a:p>
        </p:txBody>
      </p:sp>
      <p:pic>
        <p:nvPicPr>
          <p:cNvPr id="9" name="Imagen 8"/>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71494" t="32841" b="37679"/>
          <a:stretch/>
        </p:blipFill>
        <p:spPr>
          <a:xfrm>
            <a:off x="252181" y="271634"/>
            <a:ext cx="892183" cy="934177"/>
          </a:xfrm>
          <a:prstGeom prst="rect">
            <a:avLst/>
          </a:prstGeom>
        </p:spPr>
      </p:pic>
      <p:sp>
        <p:nvSpPr>
          <p:cNvPr id="11" name="3 Rectángulo"/>
          <p:cNvSpPr/>
          <p:nvPr/>
        </p:nvSpPr>
        <p:spPr>
          <a:xfrm>
            <a:off x="4422235" y="3725668"/>
            <a:ext cx="7221125" cy="252376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1"/>
            <a:r>
              <a:rPr lang="es-MX" sz="2000" b="1" dirty="0"/>
              <a:t>Servicios que ofrecerá el observatorio</a:t>
            </a:r>
            <a:r>
              <a:rPr lang="es-MX" sz="2000" b="1" dirty="0" smtClean="0"/>
              <a:t>:</a:t>
            </a:r>
            <a:endParaRPr lang="es-MX" sz="2000" b="1" dirty="0"/>
          </a:p>
          <a:p>
            <a:pPr marL="1257300" lvl="1" indent="-342900">
              <a:buFont typeface="Arial" panose="020B0604020202020204" pitchFamily="34" charset="0"/>
              <a:buChar char="•"/>
            </a:pPr>
            <a:r>
              <a:rPr lang="es-MX" dirty="0"/>
              <a:t>Difusión, comparación y análisis de indicadores de CTI. </a:t>
            </a:r>
          </a:p>
          <a:p>
            <a:pPr marL="1257300" lvl="2" indent="-342900">
              <a:buFont typeface="Arial" panose="020B0604020202020204" pitchFamily="34" charset="0"/>
              <a:buChar char="•"/>
            </a:pPr>
            <a:r>
              <a:rPr lang="es-MX" dirty="0"/>
              <a:t>Difusión y análisis de políticas públicas en materia de CTI</a:t>
            </a:r>
            <a:r>
              <a:rPr lang="es-MX" dirty="0" smtClean="0"/>
              <a:t>.</a:t>
            </a:r>
            <a:endParaRPr lang="es-MX" dirty="0"/>
          </a:p>
          <a:p>
            <a:pPr marL="1257300" lvl="2" indent="-342900">
              <a:buFont typeface="Arial" panose="020B0604020202020204" pitchFamily="34" charset="0"/>
              <a:buChar char="•"/>
            </a:pPr>
            <a:r>
              <a:rPr lang="es-MX" dirty="0"/>
              <a:t>Difusión de agendas estatales de </a:t>
            </a:r>
            <a:r>
              <a:rPr lang="es-MX" dirty="0" smtClean="0"/>
              <a:t>innovación</a:t>
            </a:r>
            <a:endParaRPr lang="es-MX" dirty="0"/>
          </a:p>
          <a:p>
            <a:pPr marL="1257300" lvl="2" indent="-342900">
              <a:buFont typeface="Arial" panose="020B0604020202020204" pitchFamily="34" charset="0"/>
              <a:buChar char="•"/>
            </a:pPr>
            <a:r>
              <a:rPr lang="es-MX" dirty="0"/>
              <a:t>Mapa de agentes relevantes del ecosistema</a:t>
            </a:r>
            <a:r>
              <a:rPr lang="es-MX" dirty="0" smtClean="0"/>
              <a:t>.</a:t>
            </a:r>
            <a:endParaRPr lang="es-MX" dirty="0"/>
          </a:p>
          <a:p>
            <a:pPr marL="1257300" lvl="2" indent="-342900">
              <a:spcAft>
                <a:spcPts val="1200"/>
              </a:spcAft>
              <a:buFont typeface="Arial" panose="020B0604020202020204" pitchFamily="34" charset="0"/>
              <a:buChar char="•"/>
            </a:pPr>
            <a:r>
              <a:rPr lang="es-MX" dirty="0"/>
              <a:t>Espacio para foros de debate</a:t>
            </a:r>
            <a:r>
              <a:rPr lang="es-MX" dirty="0" smtClean="0"/>
              <a:t>.</a:t>
            </a:r>
            <a:endParaRPr lang="es-MX" sz="1400" dirty="0"/>
          </a:p>
          <a:p>
            <a:pPr lvl="2"/>
            <a:r>
              <a:rPr lang="es-MX" dirty="0" smtClean="0"/>
              <a:t>Tendencias</a:t>
            </a:r>
            <a:r>
              <a:rPr lang="es-MX" sz="1400" dirty="0" smtClean="0"/>
              <a:t>                                               </a:t>
            </a:r>
            <a:r>
              <a:rPr lang="es-MX" sz="1600" dirty="0" smtClean="0"/>
              <a:t>…Entre </a:t>
            </a:r>
            <a:r>
              <a:rPr lang="es-MX" sz="1600" dirty="0"/>
              <a:t>otros.</a:t>
            </a:r>
          </a:p>
        </p:txBody>
      </p:sp>
    </p:spTree>
    <p:extLst>
      <p:ext uri="{BB962C8B-B14F-4D97-AF65-F5344CB8AC3E}">
        <p14:creationId xmlns:p14="http://schemas.microsoft.com/office/powerpoint/2010/main" val="355072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0607" y="1619970"/>
            <a:ext cx="11851393" cy="4247317"/>
          </a:xfrm>
          <a:prstGeom prst="rect">
            <a:avLst/>
          </a:prstGeom>
          <a:noFill/>
        </p:spPr>
        <p:txBody>
          <a:bodyPr wrap="square" rtlCol="0">
            <a:spAutoFit/>
          </a:bodyPr>
          <a:lstStyle/>
          <a:p>
            <a:pPr algn="ctr"/>
            <a:r>
              <a:rPr lang="es-MX" sz="5400" b="1" dirty="0" smtClean="0"/>
              <a:t>Implementación de la </a:t>
            </a:r>
          </a:p>
          <a:p>
            <a:pPr algn="ctr"/>
            <a:r>
              <a:rPr lang="es-MX" sz="5400" b="1" dirty="0" smtClean="0"/>
              <a:t>Política Pública</a:t>
            </a:r>
          </a:p>
          <a:p>
            <a:pPr algn="ctr"/>
            <a:endParaRPr lang="es-MX" sz="5400" b="1" dirty="0"/>
          </a:p>
          <a:p>
            <a:pPr algn="ctr"/>
            <a:r>
              <a:rPr lang="es-MX" sz="5400" b="1" dirty="0" smtClean="0"/>
              <a:t>Industria 4.0</a:t>
            </a:r>
          </a:p>
          <a:p>
            <a:pPr algn="ctr"/>
            <a:r>
              <a:rPr lang="es-MX" sz="5400" b="1" dirty="0" smtClean="0"/>
              <a:t>Ecosistemas de Innovación </a:t>
            </a:r>
            <a:endParaRPr lang="es-MX" sz="2800" b="1" dirty="0"/>
          </a:p>
        </p:txBody>
      </p:sp>
    </p:spTree>
    <p:extLst>
      <p:ext uri="{BB962C8B-B14F-4D97-AF65-F5344CB8AC3E}">
        <p14:creationId xmlns:p14="http://schemas.microsoft.com/office/powerpoint/2010/main" val="332892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7570" y="247558"/>
            <a:ext cx="7689290" cy="914195"/>
          </a:xfrm>
        </p:spPr>
        <p:txBody>
          <a:bodyPr/>
          <a:lstStyle/>
          <a:p>
            <a:r>
              <a:rPr lang="es-ES_tradnl" sz="2800" b="1" dirty="0" smtClean="0">
                <a:solidFill>
                  <a:schemeClr val="accent4">
                    <a:lumMod val="75000"/>
                  </a:schemeClr>
                </a:solidFill>
                <a:latin typeface="Century Gothic" panose="020B0502020202020204" pitchFamily="34" charset="0"/>
              </a:rPr>
              <a:t>Cadena de valor de la industria automotriz</a:t>
            </a:r>
            <a:endParaRPr lang="es-MX" sz="2800" b="1" dirty="0">
              <a:solidFill>
                <a:schemeClr val="accent4">
                  <a:lumMod val="75000"/>
                </a:schemeClr>
              </a:solidFill>
              <a:latin typeface="Century Gothic" panose="020B0502020202020204" pitchFamily="34" charset="0"/>
            </a:endParaRPr>
          </a:p>
        </p:txBody>
      </p:sp>
      <p:sp>
        <p:nvSpPr>
          <p:cNvPr id="13" name="2 Marcador de contenido"/>
          <p:cNvSpPr>
            <a:spLocks noGrp="1"/>
          </p:cNvSpPr>
          <p:nvPr>
            <p:ph idx="1"/>
          </p:nvPr>
        </p:nvSpPr>
        <p:spPr>
          <a:xfrm>
            <a:off x="545335" y="1516500"/>
            <a:ext cx="11010939" cy="1060170"/>
          </a:xfrm>
        </p:spPr>
        <p:txBody>
          <a:bodyPr>
            <a:noAutofit/>
          </a:bodyPr>
          <a:lstStyle/>
          <a:p>
            <a:pPr marL="0" indent="0" algn="just">
              <a:buNone/>
            </a:pPr>
            <a:r>
              <a:rPr lang="es-ES" dirty="0" smtClean="0"/>
              <a:t>La industria automotriz se integra de cinco eslabones que conllevan distintas actividades que -en mayor o menor medida- han integrado el uso de productos o servicios de las TI.</a:t>
            </a:r>
            <a:endParaRPr lang="es-ES" dirty="0"/>
          </a:p>
        </p:txBody>
      </p:sp>
      <p:sp>
        <p:nvSpPr>
          <p:cNvPr id="3" name="2 Marcador de número de diapositiva"/>
          <p:cNvSpPr>
            <a:spLocks noGrp="1"/>
          </p:cNvSpPr>
          <p:nvPr>
            <p:ph type="sldNum" sz="quarter" idx="12"/>
          </p:nvPr>
        </p:nvSpPr>
        <p:spPr/>
        <p:txBody>
          <a:bodyPr/>
          <a:lstStyle/>
          <a:p>
            <a:fld id="{0AE6E9B5-7D6E-45D7-AE5E-E0CB7F105F37}" type="slidenum">
              <a:rPr lang="en-US" smtClean="0"/>
              <a:pPr/>
              <a:t>27</a:t>
            </a:fld>
            <a:endParaRPr lang="en-US" dirty="0"/>
          </a:p>
        </p:txBody>
      </p:sp>
      <p:sp>
        <p:nvSpPr>
          <p:cNvPr id="15" name="14 Cheurón"/>
          <p:cNvSpPr/>
          <p:nvPr/>
        </p:nvSpPr>
        <p:spPr>
          <a:xfrm>
            <a:off x="335361" y="3246728"/>
            <a:ext cx="2667020" cy="857256"/>
          </a:xfrm>
          <a:prstGeom prst="chevron">
            <a:avLst/>
          </a:prstGeom>
          <a:solidFill>
            <a:srgbClr val="91ACE3"/>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91ACE3"/>
            </a:extrusionClr>
          </a:sp3d>
        </p:spPr>
        <p:txBody>
          <a:bodyPr anchor="ctr">
            <a:flatTx/>
          </a:bodyPr>
          <a:lstStyle/>
          <a:p>
            <a:pPr algn="ctr"/>
            <a:r>
              <a:rPr lang="es-MX" sz="1200" dirty="0" smtClean="0">
                <a:solidFill>
                  <a:schemeClr val="bg1"/>
                </a:solidFill>
                <a:effectLst>
                  <a:outerShdw blurRad="38100" dist="38100" dir="2700000" algn="tl">
                    <a:srgbClr val="000000"/>
                  </a:outerShdw>
                </a:effectLst>
                <a:latin typeface="Arial" pitchFamily="34" charset="0"/>
              </a:rPr>
              <a:t>Diseño y desarrollo de producto</a:t>
            </a:r>
            <a:endParaRPr lang="en-US" sz="1200" dirty="0" smtClean="0">
              <a:solidFill>
                <a:schemeClr val="bg1"/>
              </a:solidFill>
              <a:effectLst>
                <a:outerShdw blurRad="38100" dist="38100" dir="2700000" algn="tl">
                  <a:srgbClr val="000000"/>
                </a:outerShdw>
              </a:effectLst>
              <a:latin typeface="Arial" pitchFamily="34" charset="0"/>
            </a:endParaRPr>
          </a:p>
        </p:txBody>
      </p:sp>
      <p:sp>
        <p:nvSpPr>
          <p:cNvPr id="16" name="15 Cheurón"/>
          <p:cNvSpPr/>
          <p:nvPr/>
        </p:nvSpPr>
        <p:spPr>
          <a:xfrm>
            <a:off x="4793414" y="3238218"/>
            <a:ext cx="2544893" cy="857256"/>
          </a:xfrm>
          <a:prstGeom prst="chevron">
            <a:avLst/>
          </a:prstGeom>
          <a:solidFill>
            <a:srgbClr val="3366CC"/>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3366CC"/>
            </a:extrusionClr>
          </a:sp3d>
        </p:spPr>
        <p:txBody>
          <a:bodyPr anchor="ctr">
            <a:flatTx/>
          </a:bodyPr>
          <a:lstStyle/>
          <a:p>
            <a:pPr algn="ctr"/>
            <a:r>
              <a:rPr lang="es-MX" sz="1200" dirty="0">
                <a:solidFill>
                  <a:schemeClr val="bg1"/>
                </a:solidFill>
                <a:effectLst>
                  <a:outerShdw blurRad="38100" dist="38100" dir="2700000" algn="tl">
                    <a:srgbClr val="000000"/>
                  </a:outerShdw>
                </a:effectLst>
                <a:latin typeface="Arial" pitchFamily="34" charset="0"/>
              </a:rPr>
              <a:t>Adquisición / logística y almacenaje</a:t>
            </a:r>
            <a:endParaRPr lang="en-US" sz="1200" dirty="0">
              <a:solidFill>
                <a:schemeClr val="bg1"/>
              </a:solidFill>
              <a:effectLst>
                <a:outerShdw blurRad="38100" dist="38100" dir="2700000" algn="tl">
                  <a:srgbClr val="000000"/>
                </a:outerShdw>
              </a:effectLst>
              <a:latin typeface="Arial" pitchFamily="34" charset="0"/>
            </a:endParaRPr>
          </a:p>
        </p:txBody>
      </p:sp>
      <p:sp>
        <p:nvSpPr>
          <p:cNvPr id="17" name="16 Cheurón"/>
          <p:cNvSpPr/>
          <p:nvPr/>
        </p:nvSpPr>
        <p:spPr>
          <a:xfrm>
            <a:off x="2543606" y="3246728"/>
            <a:ext cx="2708345" cy="857256"/>
          </a:xfrm>
          <a:prstGeom prst="chevron">
            <a:avLst/>
          </a:prstGeom>
          <a:solidFill>
            <a:srgbClr val="6C91DA"/>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6C91DA"/>
            </a:extrusionClr>
          </a:sp3d>
        </p:spPr>
        <p:txBody>
          <a:bodyPr anchor="ctr">
            <a:flatTx/>
          </a:bodyPr>
          <a:lstStyle/>
          <a:p>
            <a:pPr algn="ctr"/>
            <a:r>
              <a:rPr lang="es-MX" sz="1200" dirty="0">
                <a:solidFill>
                  <a:schemeClr val="bg1"/>
                </a:solidFill>
                <a:effectLst>
                  <a:outerShdw blurRad="38100" dist="38100" dir="2700000" algn="tl">
                    <a:srgbClr val="000000"/>
                  </a:outerShdw>
                </a:effectLst>
                <a:latin typeface="Arial" pitchFamily="34" charset="0"/>
              </a:rPr>
              <a:t>Manufactura / </a:t>
            </a:r>
            <a:r>
              <a:rPr lang="es-MX" sz="1200" dirty="0" smtClean="0">
                <a:solidFill>
                  <a:schemeClr val="bg1"/>
                </a:solidFill>
                <a:effectLst>
                  <a:outerShdw blurRad="38100" dist="38100" dir="2700000" algn="tl">
                    <a:srgbClr val="000000"/>
                  </a:outerShdw>
                </a:effectLst>
                <a:latin typeface="Arial" pitchFamily="34" charset="0"/>
              </a:rPr>
              <a:t>ensamble</a:t>
            </a:r>
            <a:endParaRPr lang="en-US" sz="1200" dirty="0">
              <a:solidFill>
                <a:schemeClr val="bg1"/>
              </a:solidFill>
              <a:effectLst>
                <a:outerShdw blurRad="38100" dist="38100" dir="2700000" algn="tl">
                  <a:srgbClr val="000000"/>
                </a:outerShdw>
              </a:effectLst>
              <a:latin typeface="Arial" pitchFamily="34" charset="0"/>
            </a:endParaRPr>
          </a:p>
        </p:txBody>
      </p:sp>
      <p:sp>
        <p:nvSpPr>
          <p:cNvPr id="18" name="17 Cheurón"/>
          <p:cNvSpPr/>
          <p:nvPr/>
        </p:nvSpPr>
        <p:spPr>
          <a:xfrm>
            <a:off x="6846723" y="3246728"/>
            <a:ext cx="2869405" cy="857256"/>
          </a:xfrm>
          <a:prstGeom prst="chevron">
            <a:avLst/>
          </a:prstGeom>
          <a:solidFill>
            <a:srgbClr val="0056AC"/>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003F7E"/>
            </a:extrusionClr>
          </a:sp3d>
        </p:spPr>
        <p:txBody>
          <a:bodyPr anchor="ctr">
            <a:flatTx/>
          </a:bodyPr>
          <a:lstStyle/>
          <a:p>
            <a:pPr algn="ctr"/>
            <a:r>
              <a:rPr lang="es-MX" sz="1200" dirty="0" smtClean="0">
                <a:solidFill>
                  <a:schemeClr val="bg1"/>
                </a:solidFill>
                <a:effectLst>
                  <a:outerShdw blurRad="38100" dist="38100" dir="2700000" algn="tl">
                    <a:srgbClr val="000000"/>
                  </a:outerShdw>
                </a:effectLst>
                <a:latin typeface="Arial" pitchFamily="34" charset="0"/>
              </a:rPr>
              <a:t>Administración</a:t>
            </a:r>
            <a:endParaRPr lang="en-US" sz="1200" dirty="0">
              <a:solidFill>
                <a:schemeClr val="bg1"/>
              </a:solidFill>
              <a:effectLst>
                <a:outerShdw blurRad="38100" dist="38100" dir="2700000" algn="tl">
                  <a:srgbClr val="000000"/>
                </a:outerShdw>
              </a:effectLst>
              <a:latin typeface="Arial" pitchFamily="34" charset="0"/>
            </a:endParaRPr>
          </a:p>
        </p:txBody>
      </p:sp>
      <p:sp>
        <p:nvSpPr>
          <p:cNvPr id="19" name="18 CuadroTexto"/>
          <p:cNvSpPr txBox="1"/>
          <p:nvPr/>
        </p:nvSpPr>
        <p:spPr>
          <a:xfrm>
            <a:off x="420027" y="4175422"/>
            <a:ext cx="2203711" cy="1569660"/>
          </a:xfrm>
          <a:prstGeom prst="rect">
            <a:avLst/>
          </a:prstGeom>
          <a:noFill/>
        </p:spPr>
        <p:txBody>
          <a:bodyPr wrap="square" rtlCol="0">
            <a:spAutoFit/>
          </a:bodyPr>
          <a:lstStyle/>
          <a:p>
            <a:r>
              <a:rPr lang="es-MX" altLang="es-MX" sz="1200" dirty="0" smtClean="0">
                <a:solidFill>
                  <a:srgbClr val="003F7E"/>
                </a:solidFill>
                <a:effectLst>
                  <a:outerShdw blurRad="38100" dist="38100" dir="2700000" algn="tl">
                    <a:srgbClr val="000000">
                      <a:alpha val="43137"/>
                    </a:srgbClr>
                  </a:outerShdw>
                </a:effectLst>
                <a:latin typeface="Tahoma" pitchFamily="34" charset="0"/>
                <a:cs typeface="Tahoma" pitchFamily="34" charset="0"/>
              </a:rPr>
              <a:t>Desarrollo de nuevos productos. Abarca el concepto y especificación del producto y sus componentes, así como la planeación y realización de prototipos y pruebas.</a:t>
            </a:r>
          </a:p>
          <a:p>
            <a:pPr>
              <a:buFont typeface="Arial" pitchFamily="34" charset="0"/>
              <a:buChar char="•"/>
            </a:pPr>
            <a:endParaRPr lang="en-US" sz="1200" dirty="0">
              <a:solidFill>
                <a:srgbClr val="003F7E"/>
              </a:solidFill>
              <a:effectLst>
                <a:outerShdw blurRad="38100" dist="38100" dir="2700000" algn="tl">
                  <a:srgbClr val="000000">
                    <a:alpha val="43137"/>
                  </a:srgbClr>
                </a:outerShdw>
              </a:effectLst>
              <a:latin typeface="Tahoma" pitchFamily="34" charset="0"/>
              <a:cs typeface="Tahoma" pitchFamily="34" charset="0"/>
            </a:endParaRPr>
          </a:p>
        </p:txBody>
      </p:sp>
      <p:sp>
        <p:nvSpPr>
          <p:cNvPr id="20" name="19 Cheurón"/>
          <p:cNvSpPr/>
          <p:nvPr/>
        </p:nvSpPr>
        <p:spPr>
          <a:xfrm>
            <a:off x="9249603" y="3235036"/>
            <a:ext cx="2544893" cy="857256"/>
          </a:xfrm>
          <a:prstGeom prst="chevron">
            <a:avLst/>
          </a:prstGeom>
          <a:solidFill>
            <a:srgbClr val="003366"/>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003366"/>
            </a:extrusionClr>
          </a:sp3d>
        </p:spPr>
        <p:txBody>
          <a:bodyPr anchor="ctr">
            <a:flatTx/>
          </a:bodyPr>
          <a:lstStyle/>
          <a:p>
            <a:pPr algn="ctr">
              <a:defRPr/>
            </a:pPr>
            <a:r>
              <a:rPr lang="es-MX" sz="1200" dirty="0" smtClean="0">
                <a:solidFill>
                  <a:schemeClr val="bg1"/>
                </a:solidFill>
                <a:effectLst>
                  <a:outerShdw blurRad="38100" dist="38100" dir="2700000" algn="tl">
                    <a:srgbClr val="000000"/>
                  </a:outerShdw>
                </a:effectLst>
                <a:latin typeface="Arial" pitchFamily="34" charset="0"/>
              </a:rPr>
              <a:t>Ventas y servicio al cliente</a:t>
            </a:r>
            <a:endParaRPr lang="en-US" sz="1200" dirty="0" smtClean="0">
              <a:solidFill>
                <a:schemeClr val="bg1"/>
              </a:solidFill>
              <a:effectLst>
                <a:outerShdw blurRad="38100" dist="38100" dir="2700000" algn="tl">
                  <a:srgbClr val="000000"/>
                </a:outerShdw>
              </a:effectLst>
              <a:latin typeface="Arial" pitchFamily="34" charset="0"/>
            </a:endParaRPr>
          </a:p>
        </p:txBody>
      </p:sp>
      <p:sp>
        <p:nvSpPr>
          <p:cNvPr id="21" name="20 CuadroTexto"/>
          <p:cNvSpPr txBox="1"/>
          <p:nvPr/>
        </p:nvSpPr>
        <p:spPr>
          <a:xfrm>
            <a:off x="4917103" y="4152844"/>
            <a:ext cx="2034115" cy="1200329"/>
          </a:xfrm>
          <a:prstGeom prst="rect">
            <a:avLst/>
          </a:prstGeom>
          <a:noFill/>
        </p:spPr>
        <p:txBody>
          <a:bodyPr wrap="square" rtlCol="0">
            <a:spAutoFit/>
          </a:bodyPr>
          <a:lstStyle/>
          <a:p>
            <a:r>
              <a:rPr lang="es-MX" altLang="es-MX" sz="1200" dirty="0">
                <a:solidFill>
                  <a:srgbClr val="003F7E"/>
                </a:solidFill>
                <a:effectLst>
                  <a:outerShdw blurRad="38100" dist="38100" dir="2700000" algn="tl">
                    <a:srgbClr val="000000">
                      <a:alpha val="43137"/>
                    </a:srgbClr>
                  </a:outerShdw>
                </a:effectLst>
                <a:latin typeface="Tahoma" pitchFamily="34" charset="0"/>
                <a:cs typeface="Tahoma" pitchFamily="34" charset="0"/>
              </a:rPr>
              <a:t>Obtención de materias primas y componentes ya ensamblados y su abastecimiento; distribución a través de red interna y a </a:t>
            </a:r>
            <a:r>
              <a:rPr lang="es-MX" altLang="es-MX" sz="1200" dirty="0" smtClean="0">
                <a:solidFill>
                  <a:srgbClr val="003F7E"/>
                </a:solidFill>
                <a:effectLst>
                  <a:outerShdw blurRad="38100" dist="38100" dir="2700000" algn="tl">
                    <a:srgbClr val="000000">
                      <a:alpha val="43137"/>
                    </a:srgbClr>
                  </a:outerShdw>
                </a:effectLst>
                <a:latin typeface="Tahoma" pitchFamily="34" charset="0"/>
                <a:cs typeface="Tahoma" pitchFamily="34" charset="0"/>
              </a:rPr>
              <a:t>clientes.</a:t>
            </a:r>
            <a:endParaRPr lang="es-MX" altLang="es-MX" sz="1200" dirty="0">
              <a:solidFill>
                <a:srgbClr val="003F7E"/>
              </a:solidFill>
              <a:effectLst>
                <a:outerShdw blurRad="38100" dist="38100" dir="2700000" algn="tl">
                  <a:srgbClr val="000000">
                    <a:alpha val="43137"/>
                  </a:srgbClr>
                </a:outerShdw>
              </a:effectLst>
              <a:latin typeface="Tahoma" pitchFamily="34" charset="0"/>
              <a:cs typeface="Tahoma" pitchFamily="34" charset="0"/>
            </a:endParaRPr>
          </a:p>
        </p:txBody>
      </p:sp>
      <p:sp>
        <p:nvSpPr>
          <p:cNvPr id="22" name="21 CuadroTexto"/>
          <p:cNvSpPr txBox="1"/>
          <p:nvPr/>
        </p:nvSpPr>
        <p:spPr>
          <a:xfrm>
            <a:off x="2744707" y="4190094"/>
            <a:ext cx="2079053" cy="1569660"/>
          </a:xfrm>
          <a:prstGeom prst="rect">
            <a:avLst/>
          </a:prstGeom>
          <a:noFill/>
        </p:spPr>
        <p:txBody>
          <a:bodyPr wrap="square" rtlCol="0">
            <a:spAutoFit/>
          </a:bodyPr>
          <a:lstStyle/>
          <a:p>
            <a:r>
              <a:rPr lang="es-MX" altLang="es-MX" sz="1200" dirty="0">
                <a:solidFill>
                  <a:srgbClr val="003F7E"/>
                </a:solidFill>
                <a:effectLst>
                  <a:outerShdw blurRad="38100" dist="38100" dir="2700000" algn="tl">
                    <a:srgbClr val="000000">
                      <a:alpha val="43137"/>
                    </a:srgbClr>
                  </a:outerShdw>
                </a:effectLst>
                <a:latin typeface="Tahoma" pitchFamily="34" charset="0"/>
                <a:cs typeface="Tahoma" pitchFamily="34" charset="0"/>
              </a:rPr>
              <a:t>Transformación de materiales básicos en piezas y componentes del producto; procesos de unión de dos o más partes entre sí para formar piezas de mayor valor agregado, incluido producto </a:t>
            </a:r>
            <a:r>
              <a:rPr lang="es-MX" altLang="es-MX" sz="1200" dirty="0" smtClean="0">
                <a:solidFill>
                  <a:srgbClr val="003F7E"/>
                </a:solidFill>
                <a:effectLst>
                  <a:outerShdw blurRad="38100" dist="38100" dir="2700000" algn="tl">
                    <a:srgbClr val="000000">
                      <a:alpha val="43137"/>
                    </a:srgbClr>
                  </a:outerShdw>
                </a:effectLst>
                <a:latin typeface="Tahoma" pitchFamily="34" charset="0"/>
                <a:cs typeface="Tahoma" pitchFamily="34" charset="0"/>
              </a:rPr>
              <a:t>finalizado.</a:t>
            </a:r>
            <a:endParaRPr lang="es-MX" altLang="es-MX" sz="1200" dirty="0">
              <a:solidFill>
                <a:srgbClr val="003F7E"/>
              </a:solidFill>
              <a:effectLst>
                <a:outerShdw blurRad="38100" dist="38100" dir="2700000" algn="tl">
                  <a:srgbClr val="000000">
                    <a:alpha val="43137"/>
                  </a:srgbClr>
                </a:outerShdw>
              </a:effectLst>
              <a:latin typeface="Tahoma" pitchFamily="34" charset="0"/>
              <a:cs typeface="Tahoma" pitchFamily="34" charset="0"/>
            </a:endParaRPr>
          </a:p>
        </p:txBody>
      </p:sp>
      <p:sp>
        <p:nvSpPr>
          <p:cNvPr id="23" name="22 CuadroTexto"/>
          <p:cNvSpPr txBox="1"/>
          <p:nvPr/>
        </p:nvSpPr>
        <p:spPr>
          <a:xfrm>
            <a:off x="7085691" y="4190095"/>
            <a:ext cx="2113112" cy="830997"/>
          </a:xfrm>
          <a:prstGeom prst="rect">
            <a:avLst/>
          </a:prstGeom>
          <a:noFill/>
        </p:spPr>
        <p:txBody>
          <a:bodyPr wrap="square" rtlCol="0">
            <a:spAutoFit/>
          </a:bodyPr>
          <a:lstStyle/>
          <a:p>
            <a:r>
              <a:rPr lang="es-MX" altLang="es-MX" sz="1200" dirty="0">
                <a:solidFill>
                  <a:srgbClr val="003F7E"/>
                </a:solidFill>
                <a:effectLst>
                  <a:outerShdw blurRad="38100" dist="38100" dir="2700000" algn="tl">
                    <a:srgbClr val="000000">
                      <a:alpha val="43137"/>
                    </a:srgbClr>
                  </a:outerShdw>
                </a:effectLst>
                <a:latin typeface="Tahoma" pitchFamily="34" charset="0"/>
                <a:cs typeface="Tahoma" pitchFamily="34" charset="0"/>
              </a:rPr>
              <a:t>Planificación, organización, dirección y control de cada paso dentro de la </a:t>
            </a:r>
            <a:r>
              <a:rPr lang="es-MX" altLang="es-MX" sz="1200" dirty="0" smtClean="0">
                <a:solidFill>
                  <a:srgbClr val="003F7E"/>
                </a:solidFill>
                <a:effectLst>
                  <a:outerShdw blurRad="38100" dist="38100" dir="2700000" algn="tl">
                    <a:srgbClr val="000000">
                      <a:alpha val="43137"/>
                    </a:srgbClr>
                  </a:outerShdw>
                </a:effectLst>
                <a:latin typeface="Tahoma" pitchFamily="34" charset="0"/>
                <a:cs typeface="Tahoma" pitchFamily="34" charset="0"/>
              </a:rPr>
              <a:t>organización.</a:t>
            </a:r>
            <a:endParaRPr lang="es-MX" altLang="es-MX" sz="1200" dirty="0">
              <a:solidFill>
                <a:srgbClr val="003F7E"/>
              </a:solidFill>
              <a:effectLst>
                <a:outerShdw blurRad="38100" dist="38100" dir="2700000" algn="tl">
                  <a:srgbClr val="000000">
                    <a:alpha val="43137"/>
                  </a:srgbClr>
                </a:outerShdw>
              </a:effectLst>
              <a:latin typeface="Tahoma" pitchFamily="34" charset="0"/>
              <a:cs typeface="Tahoma" pitchFamily="34" charset="0"/>
            </a:endParaRPr>
          </a:p>
        </p:txBody>
      </p:sp>
      <p:sp>
        <p:nvSpPr>
          <p:cNvPr id="24" name="23 CuadroTexto"/>
          <p:cNvSpPr txBox="1"/>
          <p:nvPr/>
        </p:nvSpPr>
        <p:spPr>
          <a:xfrm>
            <a:off x="9498917" y="4192671"/>
            <a:ext cx="2165703" cy="1015663"/>
          </a:xfrm>
          <a:prstGeom prst="rect">
            <a:avLst/>
          </a:prstGeom>
          <a:noFill/>
        </p:spPr>
        <p:txBody>
          <a:bodyPr wrap="square" rtlCol="0">
            <a:spAutoFit/>
          </a:bodyPr>
          <a:lstStyle/>
          <a:p>
            <a:r>
              <a:rPr lang="es-MX" altLang="es-MX" sz="1200" dirty="0">
                <a:solidFill>
                  <a:srgbClr val="003F7E"/>
                </a:solidFill>
                <a:effectLst>
                  <a:outerShdw blurRad="38100" dist="38100" dir="2700000" algn="tl">
                    <a:srgbClr val="000000">
                      <a:alpha val="43137"/>
                    </a:srgbClr>
                  </a:outerShdw>
                </a:effectLst>
                <a:latin typeface="Tahoma" pitchFamily="34" charset="0"/>
                <a:cs typeface="Tahoma" pitchFamily="34" charset="0"/>
              </a:rPr>
              <a:t>Proceso integral desde la apertura de venta y servicio hasta los canales de venta (agencias, distribuidores, etc</a:t>
            </a:r>
            <a:r>
              <a:rPr lang="es-MX" altLang="es-MX" sz="1200" dirty="0" smtClean="0">
                <a:solidFill>
                  <a:srgbClr val="003F7E"/>
                </a:solidFill>
                <a:effectLst>
                  <a:outerShdw blurRad="38100" dist="38100" dir="2700000" algn="tl">
                    <a:srgbClr val="000000">
                      <a:alpha val="43137"/>
                    </a:srgbClr>
                  </a:outerShdw>
                </a:effectLst>
                <a:latin typeface="Tahoma" pitchFamily="34" charset="0"/>
                <a:cs typeface="Tahoma" pitchFamily="34" charset="0"/>
              </a:rPr>
              <a:t>.).</a:t>
            </a:r>
            <a:endParaRPr lang="es-MX" altLang="es-MX" sz="1200" dirty="0">
              <a:solidFill>
                <a:srgbClr val="003F7E"/>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3175110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7572" y="182882"/>
            <a:ext cx="7689290" cy="914195"/>
          </a:xfrm>
        </p:spPr>
        <p:txBody>
          <a:bodyPr/>
          <a:lstStyle/>
          <a:p>
            <a:r>
              <a:rPr lang="es-ES_tradnl" sz="2800" b="1" dirty="0" smtClean="0">
                <a:solidFill>
                  <a:schemeClr val="accent4">
                    <a:lumMod val="75000"/>
                  </a:schemeClr>
                </a:solidFill>
                <a:latin typeface="Century Gothic" panose="020B0502020202020204" pitchFamily="34" charset="0"/>
              </a:rPr>
              <a:t>Servicios que ofrece la industria de TI</a:t>
            </a:r>
            <a:endParaRPr lang="es-MX" sz="2800" b="1" dirty="0">
              <a:solidFill>
                <a:schemeClr val="accent4">
                  <a:lumMod val="75000"/>
                </a:schemeClr>
              </a:solidFill>
              <a:latin typeface="Century Gothic" panose="020B0502020202020204" pitchFamily="34" charset="0"/>
            </a:endParaRPr>
          </a:p>
        </p:txBody>
      </p:sp>
      <p:sp>
        <p:nvSpPr>
          <p:cNvPr id="3" name="2 Marcador de contenido"/>
          <p:cNvSpPr>
            <a:spLocks noGrp="1"/>
          </p:cNvSpPr>
          <p:nvPr>
            <p:ph idx="1"/>
          </p:nvPr>
        </p:nvSpPr>
        <p:spPr>
          <a:xfrm>
            <a:off x="493083" y="1307496"/>
            <a:ext cx="11010939" cy="1030678"/>
          </a:xfrm>
        </p:spPr>
        <p:txBody>
          <a:bodyPr>
            <a:normAutofit fontScale="92500" lnSpcReduction="20000"/>
          </a:bodyPr>
          <a:lstStyle/>
          <a:p>
            <a:pPr marL="0" indent="0" algn="just">
              <a:buNone/>
            </a:pPr>
            <a:r>
              <a:rPr lang="es-ES_tradnl" dirty="0" err="1" smtClean="0"/>
              <a:t>McKinsey</a:t>
            </a:r>
            <a:r>
              <a:rPr lang="es-ES_tradnl" dirty="0" smtClean="0"/>
              <a:t> </a:t>
            </a:r>
            <a:r>
              <a:rPr lang="es-ES_tradnl" dirty="0"/>
              <a:t>y </a:t>
            </a:r>
            <a:r>
              <a:rPr lang="es-ES_tradnl" dirty="0" smtClean="0"/>
              <a:t>SE</a:t>
            </a:r>
            <a:r>
              <a:rPr lang="es-ES_tradnl" dirty="0"/>
              <a:t> </a:t>
            </a:r>
            <a:r>
              <a:rPr lang="es-ES_tradnl" dirty="0" smtClean="0"/>
              <a:t>identificaron siete </a:t>
            </a:r>
            <a:r>
              <a:rPr lang="es-ES_tradnl" dirty="0"/>
              <a:t>áreas de oportunidad para México en la industria de </a:t>
            </a:r>
            <a:r>
              <a:rPr lang="es-ES_tradnl" dirty="0" smtClean="0"/>
              <a:t>TI, </a:t>
            </a:r>
            <a:r>
              <a:rPr lang="es-ES_tradnl" dirty="0"/>
              <a:t>las cuales se aplican en diferentes grados en un sinnúmero de industria transversales, incluida la industria automotriz</a:t>
            </a:r>
            <a:r>
              <a:rPr lang="es-ES_tradnl" dirty="0" smtClean="0"/>
              <a:t>.</a:t>
            </a:r>
            <a:endParaRPr lang="es-MX" dirty="0"/>
          </a:p>
        </p:txBody>
      </p:sp>
      <p:sp>
        <p:nvSpPr>
          <p:cNvPr id="20" name="19 Marcador de número de diapositiva"/>
          <p:cNvSpPr>
            <a:spLocks noGrp="1"/>
          </p:cNvSpPr>
          <p:nvPr>
            <p:ph type="sldNum" sz="quarter" idx="12"/>
          </p:nvPr>
        </p:nvSpPr>
        <p:spPr/>
        <p:txBody>
          <a:bodyPr/>
          <a:lstStyle/>
          <a:p>
            <a:fld id="{0AE6E9B5-7D6E-45D7-AE5E-E0CB7F105F37}" type="slidenum">
              <a:rPr lang="en-US" smtClean="0"/>
              <a:pPr/>
              <a:t>28</a:t>
            </a:fld>
            <a:endParaRPr lang="en-US" dirty="0"/>
          </a:p>
        </p:txBody>
      </p:sp>
      <p:sp>
        <p:nvSpPr>
          <p:cNvPr id="21" name="20 Rectángulo"/>
          <p:cNvSpPr/>
          <p:nvPr/>
        </p:nvSpPr>
        <p:spPr>
          <a:xfrm>
            <a:off x="1041520" y="2974432"/>
            <a:ext cx="2266155" cy="432048"/>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200" dirty="0" smtClean="0">
                <a:solidFill>
                  <a:schemeClr val="bg1"/>
                </a:solidFill>
                <a:effectLst>
                  <a:outerShdw blurRad="38100" dist="38100" dir="2700000" algn="tl">
                    <a:srgbClr val="000000"/>
                  </a:outerShdw>
                </a:effectLst>
                <a:latin typeface="Arial" pitchFamily="34" charset="0"/>
              </a:rPr>
              <a:t>Sistemas embebidos</a:t>
            </a:r>
            <a:endParaRPr lang="es-MX" sz="1200" dirty="0">
              <a:solidFill>
                <a:schemeClr val="bg1"/>
              </a:solidFill>
              <a:effectLst>
                <a:outerShdw blurRad="38100" dist="38100" dir="2700000" algn="tl">
                  <a:srgbClr val="000000"/>
                </a:outerShdw>
              </a:effectLst>
              <a:latin typeface="Arial" pitchFamily="34" charset="0"/>
            </a:endParaRPr>
          </a:p>
        </p:txBody>
      </p:sp>
      <p:sp>
        <p:nvSpPr>
          <p:cNvPr id="22" name="21 Rectángulo"/>
          <p:cNvSpPr/>
          <p:nvPr/>
        </p:nvSpPr>
        <p:spPr>
          <a:xfrm>
            <a:off x="1041520" y="3490320"/>
            <a:ext cx="2266155" cy="432048"/>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200" dirty="0" smtClean="0">
                <a:solidFill>
                  <a:schemeClr val="bg1"/>
                </a:solidFill>
                <a:effectLst>
                  <a:outerShdw blurRad="38100" dist="38100" dir="2700000" algn="tl">
                    <a:srgbClr val="000000"/>
                  </a:outerShdw>
                </a:effectLst>
                <a:latin typeface="Arial" pitchFamily="34" charset="0"/>
              </a:rPr>
              <a:t>Ensamble de hardware</a:t>
            </a:r>
            <a:endParaRPr lang="es-MX" sz="1200" dirty="0">
              <a:solidFill>
                <a:schemeClr val="bg1"/>
              </a:solidFill>
              <a:effectLst>
                <a:outerShdw blurRad="38100" dist="38100" dir="2700000" algn="tl">
                  <a:srgbClr val="000000"/>
                </a:outerShdw>
              </a:effectLst>
              <a:latin typeface="Arial" pitchFamily="34" charset="0"/>
            </a:endParaRPr>
          </a:p>
        </p:txBody>
      </p:sp>
      <p:sp>
        <p:nvSpPr>
          <p:cNvPr id="23" name="22 Rectángulo"/>
          <p:cNvSpPr/>
          <p:nvPr/>
        </p:nvSpPr>
        <p:spPr>
          <a:xfrm>
            <a:off x="1041520" y="4011268"/>
            <a:ext cx="2266155" cy="432048"/>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200" dirty="0" smtClean="0">
                <a:solidFill>
                  <a:schemeClr val="bg1"/>
                </a:solidFill>
                <a:effectLst>
                  <a:outerShdw blurRad="38100" dist="38100" dir="2700000" algn="tl">
                    <a:srgbClr val="000000"/>
                  </a:outerShdw>
                </a:effectLst>
                <a:latin typeface="Arial" pitchFamily="34" charset="0"/>
              </a:rPr>
              <a:t>Desarrollo de software</a:t>
            </a:r>
            <a:endParaRPr lang="es-MX" sz="1200" dirty="0">
              <a:solidFill>
                <a:schemeClr val="bg1"/>
              </a:solidFill>
              <a:effectLst>
                <a:outerShdw blurRad="38100" dist="38100" dir="2700000" algn="tl">
                  <a:srgbClr val="000000"/>
                </a:outerShdw>
              </a:effectLst>
              <a:latin typeface="Arial" pitchFamily="34" charset="0"/>
            </a:endParaRPr>
          </a:p>
        </p:txBody>
      </p:sp>
      <p:sp>
        <p:nvSpPr>
          <p:cNvPr id="24" name="23 Rectángulo"/>
          <p:cNvSpPr/>
          <p:nvPr/>
        </p:nvSpPr>
        <p:spPr>
          <a:xfrm>
            <a:off x="1041520" y="4533506"/>
            <a:ext cx="2266155" cy="432048"/>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200" dirty="0" smtClean="0">
                <a:solidFill>
                  <a:schemeClr val="bg1"/>
                </a:solidFill>
                <a:effectLst>
                  <a:outerShdw blurRad="38100" dist="38100" dir="2700000" algn="tl">
                    <a:srgbClr val="000000"/>
                  </a:outerShdw>
                </a:effectLst>
                <a:latin typeface="Arial" pitchFamily="34" charset="0"/>
              </a:rPr>
              <a:t>Apoyo tecnológico</a:t>
            </a:r>
            <a:endParaRPr lang="es-MX" sz="1200" dirty="0">
              <a:solidFill>
                <a:schemeClr val="bg1"/>
              </a:solidFill>
              <a:effectLst>
                <a:outerShdw blurRad="38100" dist="38100" dir="2700000" algn="tl">
                  <a:srgbClr val="000000"/>
                </a:outerShdw>
              </a:effectLst>
              <a:latin typeface="Arial" pitchFamily="34" charset="0"/>
            </a:endParaRPr>
          </a:p>
        </p:txBody>
      </p:sp>
      <p:sp>
        <p:nvSpPr>
          <p:cNvPr id="25" name="24 Rectángulo"/>
          <p:cNvSpPr/>
          <p:nvPr/>
        </p:nvSpPr>
        <p:spPr>
          <a:xfrm>
            <a:off x="1041520" y="5054454"/>
            <a:ext cx="2266155" cy="432048"/>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200" dirty="0" smtClean="0">
                <a:solidFill>
                  <a:schemeClr val="bg1"/>
                </a:solidFill>
                <a:effectLst>
                  <a:outerShdw blurRad="38100" dist="38100" dir="2700000" algn="tl">
                    <a:srgbClr val="000000"/>
                  </a:outerShdw>
                </a:effectLst>
                <a:latin typeface="Arial" pitchFamily="34" charset="0"/>
              </a:rPr>
              <a:t>Mejora de sistemas</a:t>
            </a:r>
            <a:endParaRPr lang="es-MX" sz="1200" dirty="0">
              <a:solidFill>
                <a:schemeClr val="bg1"/>
              </a:solidFill>
              <a:effectLst>
                <a:outerShdw blurRad="38100" dist="38100" dir="2700000" algn="tl">
                  <a:srgbClr val="000000"/>
                </a:outerShdw>
              </a:effectLst>
              <a:latin typeface="Arial" pitchFamily="34" charset="0"/>
            </a:endParaRPr>
          </a:p>
        </p:txBody>
      </p:sp>
      <p:sp>
        <p:nvSpPr>
          <p:cNvPr id="26" name="25 Rectángulo"/>
          <p:cNvSpPr/>
          <p:nvPr/>
        </p:nvSpPr>
        <p:spPr>
          <a:xfrm>
            <a:off x="1041520" y="5589392"/>
            <a:ext cx="2266155" cy="473025"/>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200" dirty="0" smtClean="0">
                <a:solidFill>
                  <a:schemeClr val="bg1"/>
                </a:solidFill>
                <a:effectLst>
                  <a:outerShdw blurRad="38100" dist="38100" dir="2700000" algn="tl">
                    <a:srgbClr val="000000"/>
                  </a:outerShdw>
                </a:effectLst>
                <a:latin typeface="Arial" pitchFamily="34" charset="0"/>
              </a:rPr>
              <a:t>Externalización de procesos de negocio</a:t>
            </a:r>
            <a:endParaRPr lang="es-MX" sz="1200" dirty="0">
              <a:solidFill>
                <a:schemeClr val="bg1"/>
              </a:solidFill>
              <a:effectLst>
                <a:outerShdw blurRad="38100" dist="38100" dir="2700000" algn="tl">
                  <a:srgbClr val="000000"/>
                </a:outerShdw>
              </a:effectLst>
              <a:latin typeface="Arial" pitchFamily="34" charset="0"/>
            </a:endParaRPr>
          </a:p>
        </p:txBody>
      </p:sp>
      <p:sp>
        <p:nvSpPr>
          <p:cNvPr id="27" name="26 Rectángulo"/>
          <p:cNvSpPr/>
          <p:nvPr/>
        </p:nvSpPr>
        <p:spPr>
          <a:xfrm>
            <a:off x="1041520" y="6157965"/>
            <a:ext cx="2266155" cy="432048"/>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200" dirty="0" smtClean="0">
                <a:solidFill>
                  <a:schemeClr val="bg1"/>
                </a:solidFill>
                <a:effectLst>
                  <a:outerShdw blurRad="38100" dist="38100" dir="2700000" algn="tl">
                    <a:srgbClr val="000000"/>
                  </a:outerShdw>
                </a:effectLst>
                <a:latin typeface="Arial" pitchFamily="34" charset="0"/>
              </a:rPr>
              <a:t>Medios creativos digitales</a:t>
            </a:r>
            <a:endParaRPr lang="es-MX" sz="1200" dirty="0">
              <a:solidFill>
                <a:schemeClr val="bg1"/>
              </a:solidFill>
              <a:effectLst>
                <a:outerShdw blurRad="38100" dist="38100" dir="2700000" algn="tl">
                  <a:srgbClr val="000000"/>
                </a:outerShdw>
              </a:effectLst>
              <a:latin typeface="Arial" pitchFamily="34" charset="0"/>
            </a:endParaRPr>
          </a:p>
        </p:txBody>
      </p:sp>
      <p:sp>
        <p:nvSpPr>
          <p:cNvPr id="28" name="27 Rectángulo"/>
          <p:cNvSpPr/>
          <p:nvPr/>
        </p:nvSpPr>
        <p:spPr>
          <a:xfrm>
            <a:off x="1041520" y="2456064"/>
            <a:ext cx="2266155" cy="432048"/>
          </a:xfrm>
          <a:prstGeom prst="rect">
            <a:avLst/>
          </a:prstGeom>
          <a:solidFill>
            <a:srgbClr val="004D9A"/>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004D9A"/>
            </a:extrusionClr>
          </a:sp3d>
        </p:spPr>
        <p:txBody>
          <a:bodyPr anchor="ctr">
            <a:flatTx/>
          </a:bodyPr>
          <a:lstStyle/>
          <a:p>
            <a:pPr algn="ctr"/>
            <a:r>
              <a:rPr lang="es-ES_tradnl" sz="1200" dirty="0" smtClean="0">
                <a:solidFill>
                  <a:schemeClr val="bg1"/>
                </a:solidFill>
                <a:effectLst>
                  <a:outerShdw blurRad="38100" dist="38100" dir="2700000" algn="tl">
                    <a:srgbClr val="000000"/>
                  </a:outerShdw>
                </a:effectLst>
                <a:latin typeface="Arial" pitchFamily="34" charset="0"/>
              </a:rPr>
              <a:t>Iniciativa</a:t>
            </a:r>
            <a:endParaRPr lang="es-MX" sz="1200" dirty="0">
              <a:solidFill>
                <a:schemeClr val="bg1"/>
              </a:solidFill>
              <a:effectLst>
                <a:outerShdw blurRad="38100" dist="38100" dir="2700000" algn="tl">
                  <a:srgbClr val="000000"/>
                </a:outerShdw>
              </a:effectLst>
              <a:latin typeface="Arial" pitchFamily="34" charset="0"/>
            </a:endParaRPr>
          </a:p>
        </p:txBody>
      </p:sp>
      <p:sp>
        <p:nvSpPr>
          <p:cNvPr id="29" name="28 Rectángulo"/>
          <p:cNvSpPr/>
          <p:nvPr/>
        </p:nvSpPr>
        <p:spPr>
          <a:xfrm>
            <a:off x="3437216" y="2458544"/>
            <a:ext cx="7013349" cy="432048"/>
          </a:xfrm>
          <a:prstGeom prst="rect">
            <a:avLst/>
          </a:prstGeom>
          <a:solidFill>
            <a:srgbClr val="004D9A"/>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004D9A"/>
            </a:extrusionClr>
          </a:sp3d>
        </p:spPr>
        <p:txBody>
          <a:bodyPr anchor="ctr">
            <a:flatTx/>
          </a:bodyPr>
          <a:lstStyle/>
          <a:p>
            <a:pPr algn="ctr"/>
            <a:r>
              <a:rPr lang="es-ES_tradnl" sz="1200" dirty="0" smtClean="0">
                <a:solidFill>
                  <a:schemeClr val="bg1"/>
                </a:solidFill>
                <a:effectLst>
                  <a:outerShdw blurRad="38100" dist="38100" dir="2700000" algn="tl">
                    <a:srgbClr val="000000"/>
                  </a:outerShdw>
                </a:effectLst>
                <a:latin typeface="Arial" pitchFamily="34" charset="0"/>
              </a:rPr>
              <a:t>Objetivo</a:t>
            </a:r>
            <a:endParaRPr lang="es-MX" sz="1200" dirty="0">
              <a:solidFill>
                <a:schemeClr val="bg1"/>
              </a:solidFill>
              <a:effectLst>
                <a:outerShdw blurRad="38100" dist="38100" dir="2700000" algn="tl">
                  <a:srgbClr val="000000"/>
                </a:outerShdw>
              </a:effectLst>
              <a:latin typeface="Arial" pitchFamily="34" charset="0"/>
            </a:endParaRPr>
          </a:p>
        </p:txBody>
      </p:sp>
      <p:sp>
        <p:nvSpPr>
          <p:cNvPr id="30" name="29 Rectángulo"/>
          <p:cNvSpPr/>
          <p:nvPr/>
        </p:nvSpPr>
        <p:spPr>
          <a:xfrm>
            <a:off x="3437216" y="2974432"/>
            <a:ext cx="7013349" cy="432048"/>
          </a:xfrm>
          <a:prstGeom prst="rect">
            <a:avLst/>
          </a:prstGeom>
          <a:solidFill>
            <a:srgbClr val="91ACE3"/>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91ACE3"/>
            </a:extrusionClr>
          </a:sp3d>
        </p:spPr>
        <p:txBody>
          <a:bodyPr anchor="ctr">
            <a:flatTx/>
          </a:bodyPr>
          <a:lstStyle/>
          <a:p>
            <a:pPr marL="171450" indent="-171450">
              <a:buFont typeface="Arial" pitchFamily="34" charset="0"/>
              <a:buChar char="•"/>
            </a:pPr>
            <a:r>
              <a:rPr lang="es-ES_tradnl" sz="1200" dirty="0" smtClean="0">
                <a:solidFill>
                  <a:schemeClr val="bg1"/>
                </a:solidFill>
                <a:effectLst>
                  <a:outerShdw blurRad="38100" dist="38100" dir="2700000" algn="tl">
                    <a:srgbClr val="000000"/>
                  </a:outerShdw>
                </a:effectLst>
                <a:latin typeface="Arial" pitchFamily="34" charset="0"/>
              </a:rPr>
              <a:t>Diseño y producción de componentes electrónicos para las industrias de manufactura avanzada como automotriz y electrodomésticos</a:t>
            </a:r>
            <a:endParaRPr lang="es-MX" sz="1200" dirty="0">
              <a:solidFill>
                <a:schemeClr val="bg1"/>
              </a:solidFill>
              <a:effectLst>
                <a:outerShdw blurRad="38100" dist="38100" dir="2700000" algn="tl">
                  <a:srgbClr val="000000"/>
                </a:outerShdw>
              </a:effectLst>
              <a:latin typeface="Arial" pitchFamily="34" charset="0"/>
            </a:endParaRPr>
          </a:p>
        </p:txBody>
      </p:sp>
      <p:sp>
        <p:nvSpPr>
          <p:cNvPr id="31" name="30 Rectángulo"/>
          <p:cNvSpPr/>
          <p:nvPr/>
        </p:nvSpPr>
        <p:spPr>
          <a:xfrm>
            <a:off x="3447899" y="3490320"/>
            <a:ext cx="7013349" cy="432048"/>
          </a:xfrm>
          <a:prstGeom prst="rect">
            <a:avLst/>
          </a:prstGeom>
          <a:solidFill>
            <a:srgbClr val="91ACE3"/>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91ACE3"/>
            </a:extrusionClr>
          </a:sp3d>
        </p:spPr>
        <p:txBody>
          <a:bodyPr anchor="ctr">
            <a:flatTx/>
          </a:bodyPr>
          <a:lstStyle/>
          <a:p>
            <a:pPr marL="171450" indent="-171450">
              <a:buFont typeface="Arial" pitchFamily="34" charset="0"/>
              <a:buChar char="•"/>
            </a:pPr>
            <a:r>
              <a:rPr lang="es-ES_tradnl" sz="1200" dirty="0" smtClean="0">
                <a:solidFill>
                  <a:schemeClr val="bg1"/>
                </a:solidFill>
                <a:effectLst>
                  <a:outerShdw blurRad="38100" dist="38100" dir="2700000" algn="tl">
                    <a:srgbClr val="000000"/>
                  </a:outerShdw>
                </a:effectLst>
                <a:latin typeface="Arial" pitchFamily="34" charset="0"/>
              </a:rPr>
              <a:t>Maquila de productos electrónicos terminados (ej. servidores y computadoras), así como productos específicos para industrias maduras</a:t>
            </a:r>
            <a:endParaRPr lang="es-MX" sz="1200" dirty="0">
              <a:solidFill>
                <a:schemeClr val="bg1"/>
              </a:solidFill>
              <a:effectLst>
                <a:outerShdw blurRad="38100" dist="38100" dir="2700000" algn="tl">
                  <a:srgbClr val="000000"/>
                </a:outerShdw>
              </a:effectLst>
              <a:latin typeface="Arial" pitchFamily="34" charset="0"/>
            </a:endParaRPr>
          </a:p>
        </p:txBody>
      </p:sp>
      <p:sp>
        <p:nvSpPr>
          <p:cNvPr id="32" name="31 Rectángulo"/>
          <p:cNvSpPr/>
          <p:nvPr/>
        </p:nvSpPr>
        <p:spPr>
          <a:xfrm>
            <a:off x="3447899" y="4011268"/>
            <a:ext cx="7013349" cy="432048"/>
          </a:xfrm>
          <a:prstGeom prst="rect">
            <a:avLst/>
          </a:prstGeom>
          <a:solidFill>
            <a:srgbClr val="91ACE3"/>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91ACE3"/>
            </a:extrusionClr>
          </a:sp3d>
        </p:spPr>
        <p:txBody>
          <a:bodyPr anchor="ctr">
            <a:flatTx/>
          </a:bodyPr>
          <a:lstStyle/>
          <a:p>
            <a:pPr marL="171450" indent="-171450">
              <a:buFont typeface="Arial" pitchFamily="34" charset="0"/>
              <a:buChar char="•"/>
            </a:pPr>
            <a:r>
              <a:rPr lang="es-ES_tradnl" sz="1200" dirty="0" smtClean="0">
                <a:solidFill>
                  <a:schemeClr val="bg1"/>
                </a:solidFill>
                <a:effectLst>
                  <a:outerShdw blurRad="38100" dist="38100" dir="2700000" algn="tl">
                    <a:srgbClr val="000000"/>
                  </a:outerShdw>
                </a:effectLst>
                <a:latin typeface="Arial" pitchFamily="34" charset="0"/>
              </a:rPr>
              <a:t>Programación de software empaquetado de infraestructura y verticales, enfocado en las industrias maduras del país</a:t>
            </a:r>
            <a:endParaRPr lang="es-MX" sz="1200" dirty="0">
              <a:solidFill>
                <a:schemeClr val="bg1"/>
              </a:solidFill>
              <a:effectLst>
                <a:outerShdw blurRad="38100" dist="38100" dir="2700000" algn="tl">
                  <a:srgbClr val="000000"/>
                </a:outerShdw>
              </a:effectLst>
              <a:latin typeface="Arial" pitchFamily="34" charset="0"/>
            </a:endParaRPr>
          </a:p>
        </p:txBody>
      </p:sp>
      <p:sp>
        <p:nvSpPr>
          <p:cNvPr id="33" name="32 Rectángulo"/>
          <p:cNvSpPr/>
          <p:nvPr/>
        </p:nvSpPr>
        <p:spPr>
          <a:xfrm>
            <a:off x="3460599" y="4533506"/>
            <a:ext cx="7013349" cy="432048"/>
          </a:xfrm>
          <a:prstGeom prst="rect">
            <a:avLst/>
          </a:prstGeom>
          <a:solidFill>
            <a:srgbClr val="91ACE3"/>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91ACE3"/>
            </a:extrusionClr>
          </a:sp3d>
        </p:spPr>
        <p:txBody>
          <a:bodyPr anchor="ctr">
            <a:flatTx/>
          </a:bodyPr>
          <a:lstStyle/>
          <a:p>
            <a:pPr marL="171450" indent="-171450">
              <a:buFont typeface="Arial" pitchFamily="34" charset="0"/>
              <a:buChar char="•"/>
            </a:pPr>
            <a:r>
              <a:rPr lang="es-ES_tradnl" sz="1200" dirty="0" smtClean="0">
                <a:solidFill>
                  <a:schemeClr val="bg1"/>
                </a:solidFill>
                <a:effectLst>
                  <a:outerShdw blurRad="38100" dist="38100" dir="2700000" algn="tl">
                    <a:srgbClr val="000000"/>
                  </a:outerShdw>
                </a:effectLst>
                <a:latin typeface="Arial" pitchFamily="34" charset="0"/>
              </a:rPr>
              <a:t>Gestión, mantenimiento y soporte externalizado de sistemas informáticos, que incluye centros de datos</a:t>
            </a:r>
            <a:endParaRPr lang="es-MX" sz="1200" dirty="0">
              <a:solidFill>
                <a:schemeClr val="bg1"/>
              </a:solidFill>
              <a:effectLst>
                <a:outerShdw blurRad="38100" dist="38100" dir="2700000" algn="tl">
                  <a:srgbClr val="000000"/>
                </a:outerShdw>
              </a:effectLst>
              <a:latin typeface="Arial" pitchFamily="34" charset="0"/>
            </a:endParaRPr>
          </a:p>
        </p:txBody>
      </p:sp>
      <p:sp>
        <p:nvSpPr>
          <p:cNvPr id="34" name="33 Rectángulo"/>
          <p:cNvSpPr/>
          <p:nvPr/>
        </p:nvSpPr>
        <p:spPr>
          <a:xfrm>
            <a:off x="3460599" y="5054454"/>
            <a:ext cx="7013349" cy="432048"/>
          </a:xfrm>
          <a:prstGeom prst="rect">
            <a:avLst/>
          </a:prstGeom>
          <a:solidFill>
            <a:srgbClr val="91ACE3"/>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91ACE3"/>
            </a:extrusionClr>
          </a:sp3d>
        </p:spPr>
        <p:txBody>
          <a:bodyPr anchor="ctr">
            <a:flatTx/>
          </a:bodyPr>
          <a:lstStyle/>
          <a:p>
            <a:pPr marL="171450" indent="-171450">
              <a:buFont typeface="Arial" pitchFamily="34" charset="0"/>
              <a:buChar char="•"/>
            </a:pPr>
            <a:r>
              <a:rPr lang="es-ES_tradnl" sz="1200" dirty="0" smtClean="0">
                <a:solidFill>
                  <a:schemeClr val="bg1"/>
                </a:solidFill>
                <a:effectLst>
                  <a:outerShdw blurRad="38100" dist="38100" dir="2700000" algn="tl">
                    <a:srgbClr val="000000"/>
                  </a:outerShdw>
                </a:effectLst>
                <a:latin typeface="Arial" pitchFamily="34" charset="0"/>
              </a:rPr>
              <a:t>Desarrollo de sistemas informáticos personalizados, enfocado en las industrias de servicio, como banca y en el gobierno</a:t>
            </a:r>
            <a:endParaRPr lang="es-MX" sz="1200" dirty="0">
              <a:solidFill>
                <a:schemeClr val="bg1"/>
              </a:solidFill>
              <a:effectLst>
                <a:outerShdw blurRad="38100" dist="38100" dir="2700000" algn="tl">
                  <a:srgbClr val="000000"/>
                </a:outerShdw>
              </a:effectLst>
              <a:latin typeface="Arial" pitchFamily="34" charset="0"/>
            </a:endParaRPr>
          </a:p>
        </p:txBody>
      </p:sp>
      <p:sp>
        <p:nvSpPr>
          <p:cNvPr id="35" name="34 Rectángulo"/>
          <p:cNvSpPr/>
          <p:nvPr/>
        </p:nvSpPr>
        <p:spPr>
          <a:xfrm>
            <a:off x="3460599" y="5609879"/>
            <a:ext cx="7013349" cy="432048"/>
          </a:xfrm>
          <a:prstGeom prst="rect">
            <a:avLst/>
          </a:prstGeom>
          <a:solidFill>
            <a:srgbClr val="91ACE3"/>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91ACE3"/>
            </a:extrusionClr>
          </a:sp3d>
        </p:spPr>
        <p:txBody>
          <a:bodyPr anchor="ctr">
            <a:flatTx/>
          </a:bodyPr>
          <a:lstStyle/>
          <a:p>
            <a:pPr marL="171450" indent="-171450">
              <a:buFont typeface="Arial" pitchFamily="34" charset="0"/>
              <a:buChar char="•"/>
            </a:pPr>
            <a:r>
              <a:rPr lang="es-ES_tradnl" sz="1200" dirty="0" smtClean="0">
                <a:solidFill>
                  <a:schemeClr val="bg1"/>
                </a:solidFill>
                <a:effectLst>
                  <a:outerShdw blurRad="38100" dist="38100" dir="2700000" algn="tl">
                    <a:srgbClr val="000000"/>
                  </a:outerShdw>
                </a:effectLst>
                <a:latin typeface="Arial" pitchFamily="34" charset="0"/>
              </a:rPr>
              <a:t>Soporte a distancia de procesos de negocios y centros de contacto, focalizado en las industrias de servicios</a:t>
            </a:r>
            <a:endParaRPr lang="es-MX" sz="1200" dirty="0">
              <a:solidFill>
                <a:schemeClr val="bg1"/>
              </a:solidFill>
              <a:effectLst>
                <a:outerShdw blurRad="38100" dist="38100" dir="2700000" algn="tl">
                  <a:srgbClr val="000000"/>
                </a:outerShdw>
              </a:effectLst>
              <a:latin typeface="Arial" pitchFamily="34" charset="0"/>
            </a:endParaRPr>
          </a:p>
        </p:txBody>
      </p:sp>
      <p:sp>
        <p:nvSpPr>
          <p:cNvPr id="36" name="35 Rectángulo"/>
          <p:cNvSpPr/>
          <p:nvPr/>
        </p:nvSpPr>
        <p:spPr>
          <a:xfrm>
            <a:off x="3455009" y="6157965"/>
            <a:ext cx="7013349" cy="432048"/>
          </a:xfrm>
          <a:prstGeom prst="rect">
            <a:avLst/>
          </a:prstGeom>
          <a:solidFill>
            <a:srgbClr val="91ACE3"/>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91ACE3"/>
            </a:extrusionClr>
          </a:sp3d>
        </p:spPr>
        <p:txBody>
          <a:bodyPr anchor="ctr">
            <a:flatTx/>
          </a:bodyPr>
          <a:lstStyle/>
          <a:p>
            <a:pPr marL="171450" indent="-171450">
              <a:buFont typeface="Arial" pitchFamily="34" charset="0"/>
              <a:buChar char="•"/>
            </a:pPr>
            <a:r>
              <a:rPr lang="es-ES_tradnl" sz="1200" dirty="0" smtClean="0">
                <a:solidFill>
                  <a:schemeClr val="bg1"/>
                </a:solidFill>
                <a:effectLst>
                  <a:outerShdw blurRad="38100" dist="38100" dir="2700000" algn="tl">
                    <a:srgbClr val="000000"/>
                  </a:outerShdw>
                </a:effectLst>
                <a:latin typeface="Arial" pitchFamily="34" charset="0"/>
              </a:rPr>
              <a:t>Creación de contenido digital con un enfoque principal en la industria de entretenimiento, como son videojuegos, postproducción y </a:t>
            </a:r>
            <a:r>
              <a:rPr lang="es-ES_tradnl" sz="1200" i="1" dirty="0" err="1" smtClean="0">
                <a:solidFill>
                  <a:schemeClr val="bg1"/>
                </a:solidFill>
                <a:effectLst>
                  <a:outerShdw blurRad="38100" dist="38100" dir="2700000" algn="tl">
                    <a:srgbClr val="000000"/>
                  </a:outerShdw>
                </a:effectLst>
                <a:latin typeface="Arial" pitchFamily="34" charset="0"/>
              </a:rPr>
              <a:t>apps</a:t>
            </a:r>
            <a:endParaRPr lang="es-MX" sz="1200" i="1" dirty="0">
              <a:solidFill>
                <a:schemeClr val="bg1"/>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3271124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799560967"/>
              </p:ext>
            </p:extLst>
          </p:nvPr>
        </p:nvGraphicFramePr>
        <p:xfrm>
          <a:off x="2839105" y="2820160"/>
          <a:ext cx="8238120" cy="3104255"/>
        </p:xfrm>
        <a:graphic>
          <a:graphicData uri="http://schemas.openxmlformats.org/drawingml/2006/table">
            <a:tbl>
              <a:tblPr firstRow="1" bandRow="1">
                <a:tableStyleId>{5940675A-B579-460E-94D1-54222C63F5DA}</a:tableStyleId>
              </a:tblPr>
              <a:tblGrid>
                <a:gridCol w="1647624"/>
                <a:gridCol w="1647624"/>
                <a:gridCol w="1647624"/>
                <a:gridCol w="1647624"/>
                <a:gridCol w="1647624"/>
              </a:tblGrid>
              <a:tr h="443465">
                <a:tc>
                  <a:txBody>
                    <a:bodyPr/>
                    <a:lstStyle/>
                    <a:p>
                      <a:endParaRPr lang="es-MX" dirty="0"/>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r>
              <a:tr h="443465">
                <a:tc>
                  <a:txBody>
                    <a:bodyPr/>
                    <a:lstStyle/>
                    <a:p>
                      <a:endParaRPr lang="es-MX"/>
                    </a:p>
                  </a:txBody>
                  <a:tcPr marL="121920" marR="121920"/>
                </a:tc>
                <a:tc>
                  <a:txBody>
                    <a:bodyPr/>
                    <a:lstStyle/>
                    <a:p>
                      <a:endParaRPr lang="es-MX" dirty="0"/>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r>
              <a:tr h="443465">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r>
              <a:tr h="443465">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r>
              <a:tr h="443465">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r>
              <a:tr h="443465">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r>
              <a:tr h="443465">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a:p>
                  </a:txBody>
                  <a:tcPr marL="121920" marR="121920"/>
                </a:tc>
                <a:tc>
                  <a:txBody>
                    <a:bodyPr/>
                    <a:lstStyle/>
                    <a:p>
                      <a:endParaRPr lang="es-MX" dirty="0"/>
                    </a:p>
                  </a:txBody>
                  <a:tcPr marL="121920" marR="121920"/>
                </a:tc>
              </a:tr>
            </a:tbl>
          </a:graphicData>
        </a:graphic>
      </p:graphicFrame>
      <p:sp>
        <p:nvSpPr>
          <p:cNvPr id="2" name="1 Título"/>
          <p:cNvSpPr>
            <a:spLocks noGrp="1"/>
          </p:cNvSpPr>
          <p:nvPr>
            <p:ph type="title"/>
          </p:nvPr>
        </p:nvSpPr>
        <p:spPr>
          <a:xfrm>
            <a:off x="485499" y="116928"/>
            <a:ext cx="9063446" cy="914195"/>
          </a:xfrm>
        </p:spPr>
        <p:txBody>
          <a:bodyPr/>
          <a:lstStyle/>
          <a:p>
            <a:r>
              <a:rPr lang="es-ES_tradnl" sz="2800" b="1" dirty="0" smtClean="0">
                <a:solidFill>
                  <a:schemeClr val="accent4">
                    <a:lumMod val="75000"/>
                  </a:schemeClr>
                </a:solidFill>
                <a:latin typeface="Century Gothic" panose="020B0502020202020204" pitchFamily="34" charset="0"/>
              </a:rPr>
              <a:t>Servicios de TI utilizados en la industria automotriz</a:t>
            </a:r>
            <a:endParaRPr lang="es-MX" sz="2800" b="1" dirty="0">
              <a:solidFill>
                <a:schemeClr val="accent4">
                  <a:lumMod val="75000"/>
                </a:schemeClr>
              </a:solidFill>
              <a:latin typeface="Century Gothic" panose="020B0502020202020204" pitchFamily="34" charset="0"/>
            </a:endParaRPr>
          </a:p>
        </p:txBody>
      </p:sp>
      <p:sp>
        <p:nvSpPr>
          <p:cNvPr id="4" name="3 Rectángulo"/>
          <p:cNvSpPr/>
          <p:nvPr/>
        </p:nvSpPr>
        <p:spPr>
          <a:xfrm>
            <a:off x="746779" y="2879743"/>
            <a:ext cx="1919781" cy="365561"/>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050" dirty="0" smtClean="0">
                <a:solidFill>
                  <a:schemeClr val="bg1"/>
                </a:solidFill>
                <a:effectLst>
                  <a:outerShdw blurRad="38100" dist="38100" dir="2700000" algn="tl">
                    <a:srgbClr val="000000"/>
                  </a:outerShdw>
                </a:effectLst>
                <a:latin typeface="Arial" pitchFamily="34" charset="0"/>
              </a:rPr>
              <a:t>Sistemas embebidos</a:t>
            </a:r>
            <a:endParaRPr lang="es-MX" sz="1050" dirty="0">
              <a:solidFill>
                <a:schemeClr val="bg1"/>
              </a:solidFill>
              <a:effectLst>
                <a:outerShdw blurRad="38100" dist="38100" dir="2700000" algn="tl">
                  <a:srgbClr val="000000"/>
                </a:outerShdw>
              </a:effectLst>
              <a:latin typeface="Arial" pitchFamily="34" charset="0"/>
            </a:endParaRPr>
          </a:p>
        </p:txBody>
      </p:sp>
      <p:sp>
        <p:nvSpPr>
          <p:cNvPr id="12" name="11 Rectángulo"/>
          <p:cNvSpPr/>
          <p:nvPr/>
        </p:nvSpPr>
        <p:spPr>
          <a:xfrm>
            <a:off x="746779" y="3316242"/>
            <a:ext cx="1919781" cy="365561"/>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050" dirty="0" smtClean="0">
                <a:solidFill>
                  <a:schemeClr val="bg1"/>
                </a:solidFill>
                <a:effectLst>
                  <a:outerShdw blurRad="38100" dist="38100" dir="2700000" algn="tl">
                    <a:srgbClr val="000000"/>
                  </a:outerShdw>
                </a:effectLst>
                <a:latin typeface="Arial" pitchFamily="34" charset="0"/>
              </a:rPr>
              <a:t>Ensamble de hardware</a:t>
            </a:r>
            <a:endParaRPr lang="es-MX" sz="1050" dirty="0">
              <a:solidFill>
                <a:schemeClr val="bg1"/>
              </a:solidFill>
              <a:effectLst>
                <a:outerShdw blurRad="38100" dist="38100" dir="2700000" algn="tl">
                  <a:srgbClr val="000000"/>
                </a:outerShdw>
              </a:effectLst>
              <a:latin typeface="Arial" pitchFamily="34" charset="0"/>
            </a:endParaRPr>
          </a:p>
        </p:txBody>
      </p:sp>
      <p:sp>
        <p:nvSpPr>
          <p:cNvPr id="13" name="12 Rectángulo"/>
          <p:cNvSpPr/>
          <p:nvPr/>
        </p:nvSpPr>
        <p:spPr>
          <a:xfrm>
            <a:off x="746779" y="3757023"/>
            <a:ext cx="1919781" cy="365561"/>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050" dirty="0" smtClean="0">
                <a:solidFill>
                  <a:schemeClr val="bg1"/>
                </a:solidFill>
                <a:effectLst>
                  <a:outerShdw blurRad="38100" dist="38100" dir="2700000" algn="tl">
                    <a:srgbClr val="000000"/>
                  </a:outerShdw>
                </a:effectLst>
                <a:latin typeface="Arial" pitchFamily="34" charset="0"/>
              </a:rPr>
              <a:t>Desarrollo de software</a:t>
            </a:r>
            <a:endParaRPr lang="es-MX" sz="1050" dirty="0">
              <a:solidFill>
                <a:schemeClr val="bg1"/>
              </a:solidFill>
              <a:effectLst>
                <a:outerShdw blurRad="38100" dist="38100" dir="2700000" algn="tl">
                  <a:srgbClr val="000000"/>
                </a:outerShdw>
              </a:effectLst>
              <a:latin typeface="Arial" pitchFamily="34" charset="0"/>
            </a:endParaRPr>
          </a:p>
        </p:txBody>
      </p:sp>
      <p:sp>
        <p:nvSpPr>
          <p:cNvPr id="14" name="13 Rectángulo"/>
          <p:cNvSpPr/>
          <p:nvPr/>
        </p:nvSpPr>
        <p:spPr>
          <a:xfrm>
            <a:off x="746779" y="4198894"/>
            <a:ext cx="1919781" cy="365561"/>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050" dirty="0" smtClean="0">
                <a:solidFill>
                  <a:schemeClr val="bg1"/>
                </a:solidFill>
                <a:effectLst>
                  <a:outerShdw blurRad="38100" dist="38100" dir="2700000" algn="tl">
                    <a:srgbClr val="000000"/>
                  </a:outerShdw>
                </a:effectLst>
                <a:latin typeface="Arial" pitchFamily="34" charset="0"/>
              </a:rPr>
              <a:t>Apoyo tecnológico</a:t>
            </a:r>
            <a:endParaRPr lang="es-MX" sz="1050" dirty="0">
              <a:solidFill>
                <a:schemeClr val="bg1"/>
              </a:solidFill>
              <a:effectLst>
                <a:outerShdw blurRad="38100" dist="38100" dir="2700000" algn="tl">
                  <a:srgbClr val="000000"/>
                </a:outerShdw>
              </a:effectLst>
              <a:latin typeface="Arial" pitchFamily="34" charset="0"/>
            </a:endParaRPr>
          </a:p>
        </p:txBody>
      </p:sp>
      <p:sp>
        <p:nvSpPr>
          <p:cNvPr id="15" name="14 Rectángulo"/>
          <p:cNvSpPr/>
          <p:nvPr/>
        </p:nvSpPr>
        <p:spPr>
          <a:xfrm>
            <a:off x="746779" y="4639676"/>
            <a:ext cx="1919781" cy="365561"/>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050" dirty="0" smtClean="0">
                <a:solidFill>
                  <a:schemeClr val="bg1"/>
                </a:solidFill>
                <a:effectLst>
                  <a:outerShdw blurRad="38100" dist="38100" dir="2700000" algn="tl">
                    <a:srgbClr val="000000"/>
                  </a:outerShdw>
                </a:effectLst>
                <a:latin typeface="Arial" pitchFamily="34" charset="0"/>
              </a:rPr>
              <a:t>Mejora de sistemas</a:t>
            </a:r>
            <a:endParaRPr lang="es-MX" sz="1050" dirty="0">
              <a:solidFill>
                <a:schemeClr val="bg1"/>
              </a:solidFill>
              <a:effectLst>
                <a:outerShdw blurRad="38100" dist="38100" dir="2700000" algn="tl">
                  <a:srgbClr val="000000"/>
                </a:outerShdw>
              </a:effectLst>
              <a:latin typeface="Arial" pitchFamily="34" charset="0"/>
            </a:endParaRPr>
          </a:p>
        </p:txBody>
      </p:sp>
      <p:sp>
        <p:nvSpPr>
          <p:cNvPr id="16" name="15 Rectángulo"/>
          <p:cNvSpPr/>
          <p:nvPr/>
        </p:nvSpPr>
        <p:spPr>
          <a:xfrm>
            <a:off x="746779" y="5092292"/>
            <a:ext cx="1919781" cy="400232"/>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050" dirty="0" smtClean="0">
                <a:solidFill>
                  <a:schemeClr val="bg1"/>
                </a:solidFill>
                <a:effectLst>
                  <a:outerShdw blurRad="38100" dist="38100" dir="2700000" algn="tl">
                    <a:srgbClr val="000000"/>
                  </a:outerShdw>
                </a:effectLst>
                <a:latin typeface="Arial" pitchFamily="34" charset="0"/>
              </a:rPr>
              <a:t>Externalización de procesos de negocio</a:t>
            </a:r>
            <a:endParaRPr lang="es-MX" sz="1050" dirty="0">
              <a:solidFill>
                <a:schemeClr val="bg1"/>
              </a:solidFill>
              <a:effectLst>
                <a:outerShdw blurRad="38100" dist="38100" dir="2700000" algn="tl">
                  <a:srgbClr val="000000"/>
                </a:outerShdw>
              </a:effectLst>
              <a:latin typeface="Arial" pitchFamily="34" charset="0"/>
            </a:endParaRPr>
          </a:p>
        </p:txBody>
      </p:sp>
      <p:sp>
        <p:nvSpPr>
          <p:cNvPr id="17" name="16 Rectángulo"/>
          <p:cNvSpPr/>
          <p:nvPr/>
        </p:nvSpPr>
        <p:spPr>
          <a:xfrm>
            <a:off x="746779" y="5573370"/>
            <a:ext cx="1919781" cy="365561"/>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050" dirty="0" smtClean="0">
                <a:solidFill>
                  <a:schemeClr val="bg1"/>
                </a:solidFill>
                <a:effectLst>
                  <a:outerShdw blurRad="38100" dist="38100" dir="2700000" algn="tl">
                    <a:srgbClr val="000000"/>
                  </a:outerShdw>
                </a:effectLst>
                <a:latin typeface="Arial" pitchFamily="34" charset="0"/>
              </a:rPr>
              <a:t>Medios creativos digitales</a:t>
            </a:r>
            <a:endParaRPr lang="es-MX" sz="1050" dirty="0">
              <a:solidFill>
                <a:schemeClr val="bg1"/>
              </a:solidFill>
              <a:effectLst>
                <a:outerShdw blurRad="38100" dist="38100" dir="2700000" algn="tl">
                  <a:srgbClr val="000000"/>
                </a:outerShdw>
              </a:effectLst>
              <a:latin typeface="Arial" pitchFamily="34" charset="0"/>
            </a:endParaRPr>
          </a:p>
        </p:txBody>
      </p:sp>
      <p:sp>
        <p:nvSpPr>
          <p:cNvPr id="19" name="18 Rectángulo"/>
          <p:cNvSpPr/>
          <p:nvPr/>
        </p:nvSpPr>
        <p:spPr>
          <a:xfrm>
            <a:off x="2877809" y="2858251"/>
            <a:ext cx="3183187" cy="365561"/>
          </a:xfrm>
          <a:prstGeom prst="rect">
            <a:avLst/>
          </a:prstGeom>
          <a:solidFill>
            <a:srgbClr val="0056AC"/>
          </a:solidFill>
          <a:ln w="9525" algn="ctr">
            <a:miter lim="800000"/>
            <a:headEnd/>
            <a:tailEnd/>
          </a:ln>
          <a:effectLst/>
          <a:scene3d>
            <a:camera prst="legacyObliqueTopRight"/>
            <a:lightRig rig="legacyFlat3" dir="b"/>
          </a:scene3d>
          <a:sp3d prstMaterial="legacyMatte">
            <a:bevelT w="13500" h="13500" prst="angle"/>
            <a:bevelB w="13500" h="13500" prst="angle"/>
            <a:extrusionClr>
              <a:srgbClr val="003366"/>
            </a:extrusionClr>
          </a:sp3d>
        </p:spPr>
        <p:txBody>
          <a:bodyPr anchor="ctr">
            <a:flatTx/>
          </a:bodyPr>
          <a:lstStyle/>
          <a:p>
            <a:pPr algn="ctr"/>
            <a:endParaRPr lang="es-MX" sz="1200" dirty="0">
              <a:solidFill>
                <a:schemeClr val="bg1"/>
              </a:solidFill>
              <a:effectLst>
                <a:outerShdw blurRad="38100" dist="38100" dir="2700000" algn="tl">
                  <a:srgbClr val="000000"/>
                </a:outerShdw>
              </a:effectLst>
              <a:latin typeface="Arial" pitchFamily="34" charset="0"/>
            </a:endParaRPr>
          </a:p>
        </p:txBody>
      </p:sp>
      <p:sp>
        <p:nvSpPr>
          <p:cNvPr id="20" name="19 Rectángulo"/>
          <p:cNvSpPr/>
          <p:nvPr/>
        </p:nvSpPr>
        <p:spPr>
          <a:xfrm>
            <a:off x="4550843" y="3305601"/>
            <a:ext cx="1514477" cy="365561"/>
          </a:xfrm>
          <a:prstGeom prst="rect">
            <a:avLst/>
          </a:prstGeom>
          <a:solidFill>
            <a:srgbClr val="0056AC"/>
          </a:solidFill>
          <a:ln w="9525" algn="ctr">
            <a:miter lim="800000"/>
            <a:headEnd/>
            <a:tailEnd/>
          </a:ln>
          <a:effectLst/>
          <a:scene3d>
            <a:camera prst="legacyObliqueTopRight"/>
            <a:lightRig rig="legacyFlat3" dir="b"/>
          </a:scene3d>
          <a:sp3d prstMaterial="legacyMatte">
            <a:bevelT w="13500" h="13500" prst="angle"/>
            <a:bevelB w="13500" h="13500" prst="angle"/>
            <a:extrusionClr>
              <a:srgbClr val="003366"/>
            </a:extrusionClr>
          </a:sp3d>
        </p:spPr>
        <p:txBody>
          <a:bodyPr anchor="ctr">
            <a:flatTx/>
          </a:bodyPr>
          <a:lstStyle/>
          <a:p>
            <a:pPr algn="ctr"/>
            <a:endParaRPr lang="es-MX" sz="1200" dirty="0">
              <a:solidFill>
                <a:schemeClr val="bg1"/>
              </a:solidFill>
              <a:effectLst>
                <a:outerShdw blurRad="38100" dist="38100" dir="2700000" algn="tl">
                  <a:srgbClr val="000000"/>
                </a:outerShdw>
              </a:effectLst>
              <a:latin typeface="Arial" pitchFamily="34" charset="0"/>
            </a:endParaRPr>
          </a:p>
        </p:txBody>
      </p:sp>
      <p:sp>
        <p:nvSpPr>
          <p:cNvPr id="21" name="20 Rectángulo"/>
          <p:cNvSpPr/>
          <p:nvPr/>
        </p:nvSpPr>
        <p:spPr>
          <a:xfrm>
            <a:off x="2861658" y="3742101"/>
            <a:ext cx="8124737" cy="365561"/>
          </a:xfrm>
          <a:prstGeom prst="rect">
            <a:avLst/>
          </a:prstGeom>
          <a:solidFill>
            <a:srgbClr val="0056AC"/>
          </a:solidFill>
          <a:ln w="9525" algn="ctr">
            <a:miter lim="800000"/>
            <a:headEnd/>
            <a:tailEnd/>
          </a:ln>
          <a:effectLst/>
          <a:scene3d>
            <a:camera prst="legacyObliqueTopRight"/>
            <a:lightRig rig="legacyFlat3" dir="b"/>
          </a:scene3d>
          <a:sp3d prstMaterial="legacyMatte">
            <a:bevelT w="13500" h="13500" prst="angle"/>
            <a:bevelB w="13500" h="13500" prst="angle"/>
            <a:extrusionClr>
              <a:srgbClr val="003366"/>
            </a:extrusionClr>
          </a:sp3d>
        </p:spPr>
        <p:txBody>
          <a:bodyPr anchor="ctr">
            <a:flatTx/>
          </a:bodyPr>
          <a:lstStyle/>
          <a:p>
            <a:pPr algn="ctr"/>
            <a:endParaRPr lang="es-MX" sz="1200" dirty="0">
              <a:solidFill>
                <a:schemeClr val="bg1"/>
              </a:solidFill>
              <a:effectLst>
                <a:outerShdw blurRad="38100" dist="38100" dir="2700000" algn="tl">
                  <a:srgbClr val="000000"/>
                </a:outerShdw>
              </a:effectLst>
              <a:latin typeface="Arial" pitchFamily="34" charset="0"/>
            </a:endParaRPr>
          </a:p>
        </p:txBody>
      </p:sp>
      <p:sp>
        <p:nvSpPr>
          <p:cNvPr id="22" name="21 Rectángulo"/>
          <p:cNvSpPr/>
          <p:nvPr/>
        </p:nvSpPr>
        <p:spPr>
          <a:xfrm>
            <a:off x="4550843" y="4189260"/>
            <a:ext cx="1514477" cy="365561"/>
          </a:xfrm>
          <a:prstGeom prst="rect">
            <a:avLst/>
          </a:prstGeom>
          <a:solidFill>
            <a:srgbClr val="0056AC"/>
          </a:solidFill>
          <a:ln w="9525" algn="ctr">
            <a:miter lim="800000"/>
            <a:headEnd/>
            <a:tailEnd/>
          </a:ln>
          <a:effectLst/>
          <a:scene3d>
            <a:camera prst="legacyObliqueTopRight"/>
            <a:lightRig rig="legacyFlat3" dir="b"/>
          </a:scene3d>
          <a:sp3d prstMaterial="legacyMatte">
            <a:bevelT w="13500" h="13500" prst="angle"/>
            <a:bevelB w="13500" h="13500" prst="angle"/>
            <a:extrusionClr>
              <a:srgbClr val="003366"/>
            </a:extrusionClr>
          </a:sp3d>
        </p:spPr>
        <p:txBody>
          <a:bodyPr anchor="ctr">
            <a:flatTx/>
          </a:bodyPr>
          <a:lstStyle/>
          <a:p>
            <a:pPr algn="ctr"/>
            <a:endParaRPr lang="es-MX" sz="1200" dirty="0">
              <a:solidFill>
                <a:schemeClr val="bg1"/>
              </a:solidFill>
              <a:effectLst>
                <a:outerShdw blurRad="38100" dist="38100" dir="2700000" algn="tl">
                  <a:srgbClr val="000000"/>
                </a:outerShdw>
              </a:effectLst>
              <a:latin typeface="Arial" pitchFamily="34" charset="0"/>
            </a:endParaRPr>
          </a:p>
        </p:txBody>
      </p:sp>
      <p:sp>
        <p:nvSpPr>
          <p:cNvPr id="23" name="22 Rectángulo"/>
          <p:cNvSpPr/>
          <p:nvPr/>
        </p:nvSpPr>
        <p:spPr>
          <a:xfrm>
            <a:off x="7851568" y="4198643"/>
            <a:ext cx="3134827" cy="365561"/>
          </a:xfrm>
          <a:prstGeom prst="rect">
            <a:avLst/>
          </a:prstGeom>
          <a:solidFill>
            <a:srgbClr val="0056AC"/>
          </a:solidFill>
          <a:ln w="9525" algn="ctr">
            <a:miter lim="800000"/>
            <a:headEnd/>
            <a:tailEnd/>
          </a:ln>
          <a:effectLst/>
          <a:scene3d>
            <a:camera prst="legacyObliqueTopRight"/>
            <a:lightRig rig="legacyFlat3" dir="b"/>
          </a:scene3d>
          <a:sp3d prstMaterial="legacyMatte">
            <a:bevelT w="13500" h="13500" prst="angle"/>
            <a:bevelB w="13500" h="13500" prst="angle"/>
            <a:extrusionClr>
              <a:srgbClr val="003366"/>
            </a:extrusionClr>
          </a:sp3d>
        </p:spPr>
        <p:txBody>
          <a:bodyPr anchor="ctr">
            <a:flatTx/>
          </a:bodyPr>
          <a:lstStyle/>
          <a:p>
            <a:pPr algn="ctr"/>
            <a:endParaRPr lang="es-MX" sz="1200" dirty="0">
              <a:solidFill>
                <a:schemeClr val="bg1"/>
              </a:solidFill>
              <a:effectLst>
                <a:outerShdw blurRad="38100" dist="38100" dir="2700000" algn="tl">
                  <a:srgbClr val="000000"/>
                </a:outerShdw>
              </a:effectLst>
              <a:latin typeface="Arial" pitchFamily="34" charset="0"/>
            </a:endParaRPr>
          </a:p>
        </p:txBody>
      </p:sp>
      <p:sp>
        <p:nvSpPr>
          <p:cNvPr id="24" name="23 Rectángulo"/>
          <p:cNvSpPr/>
          <p:nvPr/>
        </p:nvSpPr>
        <p:spPr>
          <a:xfrm>
            <a:off x="7853086" y="4625131"/>
            <a:ext cx="3134827" cy="365561"/>
          </a:xfrm>
          <a:prstGeom prst="rect">
            <a:avLst/>
          </a:prstGeom>
          <a:solidFill>
            <a:srgbClr val="0056AC"/>
          </a:solidFill>
          <a:ln w="9525" algn="ctr">
            <a:miter lim="800000"/>
            <a:headEnd/>
            <a:tailEnd/>
          </a:ln>
          <a:effectLst/>
          <a:scene3d>
            <a:camera prst="legacyObliqueTopRight"/>
            <a:lightRig rig="legacyFlat3" dir="b"/>
          </a:scene3d>
          <a:sp3d prstMaterial="legacyMatte">
            <a:bevelT w="13500" h="13500" prst="angle"/>
            <a:bevelB w="13500" h="13500" prst="angle"/>
            <a:extrusionClr>
              <a:srgbClr val="003366"/>
            </a:extrusionClr>
          </a:sp3d>
        </p:spPr>
        <p:txBody>
          <a:bodyPr anchor="ctr">
            <a:flatTx/>
          </a:bodyPr>
          <a:lstStyle/>
          <a:p>
            <a:pPr algn="ctr"/>
            <a:endParaRPr lang="es-MX" sz="1200" dirty="0">
              <a:solidFill>
                <a:schemeClr val="bg1"/>
              </a:solidFill>
              <a:effectLst>
                <a:outerShdw blurRad="38100" dist="38100" dir="2700000" algn="tl">
                  <a:srgbClr val="000000"/>
                </a:outerShdw>
              </a:effectLst>
              <a:latin typeface="Arial" pitchFamily="34" charset="0"/>
            </a:endParaRPr>
          </a:p>
        </p:txBody>
      </p:sp>
      <p:sp>
        <p:nvSpPr>
          <p:cNvPr id="25" name="24 Rectángulo"/>
          <p:cNvSpPr/>
          <p:nvPr/>
        </p:nvSpPr>
        <p:spPr>
          <a:xfrm>
            <a:off x="6183024" y="5080309"/>
            <a:ext cx="1514477" cy="365561"/>
          </a:xfrm>
          <a:prstGeom prst="rect">
            <a:avLst/>
          </a:prstGeom>
          <a:solidFill>
            <a:srgbClr val="0056AC"/>
          </a:solidFill>
          <a:ln w="9525" algn="ctr">
            <a:miter lim="800000"/>
            <a:headEnd/>
            <a:tailEnd/>
          </a:ln>
          <a:effectLst/>
          <a:scene3d>
            <a:camera prst="legacyObliqueTopRight"/>
            <a:lightRig rig="legacyFlat3" dir="b"/>
          </a:scene3d>
          <a:sp3d prstMaterial="legacyMatte">
            <a:bevelT w="13500" h="13500" prst="angle"/>
            <a:bevelB w="13500" h="13500" prst="angle"/>
            <a:extrusionClr>
              <a:srgbClr val="003366"/>
            </a:extrusionClr>
          </a:sp3d>
        </p:spPr>
        <p:txBody>
          <a:bodyPr anchor="ctr">
            <a:flatTx/>
          </a:bodyPr>
          <a:lstStyle/>
          <a:p>
            <a:pPr algn="ctr"/>
            <a:endParaRPr lang="es-MX" sz="1200" dirty="0">
              <a:solidFill>
                <a:schemeClr val="bg1"/>
              </a:solidFill>
              <a:effectLst>
                <a:outerShdw blurRad="38100" dist="38100" dir="2700000" algn="tl">
                  <a:srgbClr val="000000"/>
                </a:outerShdw>
              </a:effectLst>
              <a:latin typeface="Arial" pitchFamily="34" charset="0"/>
            </a:endParaRPr>
          </a:p>
        </p:txBody>
      </p:sp>
      <p:sp>
        <p:nvSpPr>
          <p:cNvPr id="26" name="25 Rectángulo"/>
          <p:cNvSpPr/>
          <p:nvPr/>
        </p:nvSpPr>
        <p:spPr>
          <a:xfrm>
            <a:off x="9473436" y="5076028"/>
            <a:ext cx="1514477" cy="365561"/>
          </a:xfrm>
          <a:prstGeom prst="rect">
            <a:avLst/>
          </a:prstGeom>
          <a:solidFill>
            <a:srgbClr val="0056AC"/>
          </a:solidFill>
          <a:ln w="9525" algn="ctr">
            <a:miter lim="800000"/>
            <a:headEnd/>
            <a:tailEnd/>
          </a:ln>
          <a:effectLst/>
          <a:scene3d>
            <a:camera prst="legacyObliqueTopRight"/>
            <a:lightRig rig="legacyFlat3" dir="b"/>
          </a:scene3d>
          <a:sp3d prstMaterial="legacyMatte">
            <a:bevelT w="13500" h="13500" prst="angle"/>
            <a:bevelB w="13500" h="13500" prst="angle"/>
            <a:extrusionClr>
              <a:srgbClr val="003366"/>
            </a:extrusionClr>
          </a:sp3d>
        </p:spPr>
        <p:txBody>
          <a:bodyPr anchor="ctr">
            <a:flatTx/>
          </a:bodyPr>
          <a:lstStyle/>
          <a:p>
            <a:pPr algn="ctr"/>
            <a:endParaRPr lang="es-MX" sz="1200" dirty="0">
              <a:solidFill>
                <a:schemeClr val="bg1"/>
              </a:solidFill>
              <a:effectLst>
                <a:outerShdw blurRad="38100" dist="38100" dir="2700000" algn="tl">
                  <a:srgbClr val="000000"/>
                </a:outerShdw>
              </a:effectLst>
              <a:latin typeface="Arial" pitchFamily="34" charset="0"/>
            </a:endParaRPr>
          </a:p>
        </p:txBody>
      </p:sp>
      <p:sp>
        <p:nvSpPr>
          <p:cNvPr id="27" name="26 Rectángulo"/>
          <p:cNvSpPr/>
          <p:nvPr/>
        </p:nvSpPr>
        <p:spPr>
          <a:xfrm>
            <a:off x="753270" y="6230721"/>
            <a:ext cx="757239" cy="182781"/>
          </a:xfrm>
          <a:prstGeom prst="rect">
            <a:avLst/>
          </a:prstGeom>
          <a:solidFill>
            <a:srgbClr val="0056AC"/>
          </a:solidFill>
          <a:ln w="9525" algn="ctr">
            <a:miter lim="800000"/>
            <a:headEnd/>
            <a:tailEnd/>
          </a:ln>
          <a:effectLst/>
          <a:scene3d>
            <a:camera prst="legacyObliqueTopRight"/>
            <a:lightRig rig="legacyFlat3" dir="b"/>
          </a:scene3d>
          <a:sp3d prstMaterial="legacyMatte">
            <a:bevelT w="13500" h="13500" prst="angle"/>
            <a:bevelB w="13500" h="13500" prst="angle"/>
            <a:extrusionClr>
              <a:srgbClr val="003366"/>
            </a:extrusionClr>
          </a:sp3d>
        </p:spPr>
        <p:txBody>
          <a:bodyPr anchor="ctr">
            <a:flatTx/>
          </a:bodyPr>
          <a:lstStyle/>
          <a:p>
            <a:pPr algn="ctr"/>
            <a:endParaRPr lang="es-MX" sz="1200" dirty="0">
              <a:solidFill>
                <a:schemeClr val="bg1"/>
              </a:solidFill>
              <a:effectLst>
                <a:outerShdw blurRad="38100" dist="38100" dir="2700000" algn="tl">
                  <a:srgbClr val="000000"/>
                </a:outerShdw>
              </a:effectLst>
              <a:latin typeface="Arial" pitchFamily="34" charset="0"/>
            </a:endParaRPr>
          </a:p>
        </p:txBody>
      </p:sp>
      <p:sp>
        <p:nvSpPr>
          <p:cNvPr id="29" name="28 CuadroTexto"/>
          <p:cNvSpPr txBox="1"/>
          <p:nvPr/>
        </p:nvSpPr>
        <p:spPr>
          <a:xfrm>
            <a:off x="1538661" y="6215890"/>
            <a:ext cx="1680617" cy="230832"/>
          </a:xfrm>
          <a:prstGeom prst="rect">
            <a:avLst/>
          </a:prstGeom>
          <a:noFill/>
        </p:spPr>
        <p:txBody>
          <a:bodyPr wrap="square" rtlCol="0">
            <a:spAutoFit/>
          </a:bodyPr>
          <a:lstStyle/>
          <a:p>
            <a:r>
              <a:rPr lang="es-ES_tradnl" sz="900" dirty="0" smtClean="0">
                <a:solidFill>
                  <a:srgbClr val="003F7E"/>
                </a:solidFill>
                <a:effectLst>
                  <a:outerShdw blurRad="38100" dist="38100" dir="2700000" algn="tl">
                    <a:srgbClr val="000000">
                      <a:alpha val="43137"/>
                    </a:srgbClr>
                  </a:outerShdw>
                </a:effectLst>
                <a:latin typeface="Tahoma" pitchFamily="34" charset="0"/>
                <a:cs typeface="Tahoma" pitchFamily="34" charset="0"/>
              </a:rPr>
              <a:t>Importancia alta</a:t>
            </a:r>
            <a:endParaRPr lang="en-US" sz="900" dirty="0">
              <a:solidFill>
                <a:srgbClr val="003F7E"/>
              </a:solidFill>
              <a:effectLst>
                <a:outerShdw blurRad="38100" dist="38100" dir="2700000" algn="tl">
                  <a:srgbClr val="000000">
                    <a:alpha val="43137"/>
                  </a:srgbClr>
                </a:outerShdw>
              </a:effectLst>
              <a:latin typeface="Tahoma" pitchFamily="34" charset="0"/>
              <a:cs typeface="Tahoma"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4517" y="2148620"/>
            <a:ext cx="8768080" cy="6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 Marcador de contenido"/>
          <p:cNvSpPr>
            <a:spLocks noGrp="1"/>
          </p:cNvSpPr>
          <p:nvPr>
            <p:ph idx="1"/>
          </p:nvPr>
        </p:nvSpPr>
        <p:spPr>
          <a:xfrm>
            <a:off x="571461" y="1202993"/>
            <a:ext cx="11010939" cy="1154532"/>
          </a:xfrm>
        </p:spPr>
        <p:txBody>
          <a:bodyPr>
            <a:noAutofit/>
          </a:bodyPr>
          <a:lstStyle/>
          <a:p>
            <a:pPr marL="0" indent="0">
              <a:buNone/>
            </a:pPr>
            <a:r>
              <a:rPr lang="es-ES" dirty="0" smtClean="0"/>
              <a:t>Las áreas de aplicación de los diferentes servicios de TI en los eslabones de la cadena automotriz, son los siguientes:</a:t>
            </a:r>
            <a:endParaRPr lang="es-ES" dirty="0"/>
          </a:p>
        </p:txBody>
      </p:sp>
      <p:sp>
        <p:nvSpPr>
          <p:cNvPr id="6" name="5 Marcador de número de diapositiva"/>
          <p:cNvSpPr>
            <a:spLocks noGrp="1"/>
          </p:cNvSpPr>
          <p:nvPr>
            <p:ph type="sldNum" sz="quarter" idx="12"/>
          </p:nvPr>
        </p:nvSpPr>
        <p:spPr/>
        <p:txBody>
          <a:bodyPr/>
          <a:lstStyle/>
          <a:p>
            <a:fld id="{0AE6E9B5-7D6E-45D7-AE5E-E0CB7F105F37}" type="slidenum">
              <a:rPr lang="en-US" smtClean="0"/>
              <a:pPr/>
              <a:t>29</a:t>
            </a:fld>
            <a:endParaRPr lang="en-US" dirty="0"/>
          </a:p>
        </p:txBody>
      </p:sp>
    </p:spTree>
    <p:extLst>
      <p:ext uri="{BB962C8B-B14F-4D97-AF65-F5344CB8AC3E}">
        <p14:creationId xmlns:p14="http://schemas.microsoft.com/office/powerpoint/2010/main" val="2976118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510" y="321143"/>
            <a:ext cx="7804883" cy="615600"/>
          </a:xfrm>
        </p:spPr>
        <p:txBody>
          <a:bodyPr>
            <a:noAutofit/>
          </a:bodyPr>
          <a:lstStyle/>
          <a:p>
            <a:r>
              <a:rPr lang="es-MX" sz="2800" b="1" dirty="0" smtClean="0">
                <a:solidFill>
                  <a:schemeClr val="accent4">
                    <a:lumMod val="75000"/>
                  </a:schemeClr>
                </a:solidFill>
                <a:latin typeface="Century Gothic" panose="020B0502020202020204" pitchFamily="34" charset="0"/>
              </a:rPr>
              <a:t>México: Pilar de Innovación,  Reporte de Competitividad  Global 2013-2014</a:t>
            </a:r>
            <a:endParaRPr lang="es-MX" sz="2800" b="1" dirty="0">
              <a:solidFill>
                <a:schemeClr val="accent4">
                  <a:lumMod val="75000"/>
                </a:schemeClr>
              </a:solidFill>
              <a:latin typeface="Century Gothic" panose="020B0502020202020204" pitchFamily="34" charset="0"/>
            </a:endParaRPr>
          </a:p>
        </p:txBody>
      </p:sp>
      <p:sp>
        <p:nvSpPr>
          <p:cNvPr id="4" name="2 Título"/>
          <p:cNvSpPr txBox="1">
            <a:spLocks/>
          </p:cNvSpPr>
          <p:nvPr/>
        </p:nvSpPr>
        <p:spPr>
          <a:xfrm>
            <a:off x="1116750" y="1094720"/>
            <a:ext cx="8540478" cy="82094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1800" kern="1200">
                <a:solidFill>
                  <a:schemeClr val="tx1">
                    <a:lumMod val="50000"/>
                    <a:lumOff val="50000"/>
                  </a:schemeClr>
                </a:solidFill>
                <a:latin typeface="+mj-lt"/>
                <a:ea typeface="+mj-ea"/>
                <a:cs typeface="+mj-cs"/>
              </a:defRPr>
            </a:lvl1pPr>
          </a:lstStyle>
          <a:p>
            <a:r>
              <a:rPr lang="es-MX" sz="2000" dirty="0" smtClean="0">
                <a:solidFill>
                  <a:schemeClr val="tx2">
                    <a:lumMod val="90000"/>
                    <a:lumOff val="10000"/>
                  </a:schemeClr>
                </a:solidFill>
                <a:latin typeface="Century Gothic" panose="020B0502020202020204" pitchFamily="34" charset="0"/>
              </a:rPr>
              <a:t>Mexico ocupa el lugar 61 de 144 países en el pilar de innovación. El cuarto lugar en América Latina.</a:t>
            </a:r>
            <a:endParaRPr lang="es-MX" sz="2000" dirty="0">
              <a:solidFill>
                <a:schemeClr val="tx2">
                  <a:lumMod val="90000"/>
                  <a:lumOff val="10000"/>
                </a:schemeClr>
              </a:solidFill>
              <a:latin typeface="Century Gothic" panose="020B0502020202020204" pitchFamily="34" charset="0"/>
            </a:endParaRPr>
          </a:p>
        </p:txBody>
      </p:sp>
      <p:graphicFrame>
        <p:nvGraphicFramePr>
          <p:cNvPr id="5" name="4 Gráfico"/>
          <p:cNvGraphicFramePr>
            <a:graphicFrameLocks/>
          </p:cNvGraphicFramePr>
          <p:nvPr>
            <p:extLst/>
          </p:nvPr>
        </p:nvGraphicFramePr>
        <p:xfrm>
          <a:off x="876794" y="1912159"/>
          <a:ext cx="5649266" cy="4499666"/>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538591" y="6556733"/>
            <a:ext cx="6099896" cy="276999"/>
          </a:xfrm>
          <a:prstGeom prst="rect">
            <a:avLst/>
          </a:prstGeom>
        </p:spPr>
        <p:txBody>
          <a:bodyPr wrap="square">
            <a:spAutoFit/>
          </a:bodyPr>
          <a:lstStyle/>
          <a:p>
            <a:r>
              <a:rPr lang="en-US" sz="1200" dirty="0" err="1"/>
              <a:t>Fuente</a:t>
            </a:r>
            <a:r>
              <a:rPr lang="en-US" sz="1200" dirty="0"/>
              <a:t>: The Global Competitiveness Index 2013–2014. WEF</a:t>
            </a:r>
            <a:endParaRPr lang="es-MX" sz="1200" dirty="0"/>
          </a:p>
        </p:txBody>
      </p:sp>
      <p:pic>
        <p:nvPicPr>
          <p:cNvPr id="1026" name="Picture 2"/>
          <p:cNvPicPr>
            <a:picLocks noChangeAspect="1" noChangeArrowheads="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r="12840"/>
          <a:stretch/>
        </p:blipFill>
        <p:spPr bwMode="auto">
          <a:xfrm>
            <a:off x="7089732" y="1915660"/>
            <a:ext cx="3970412" cy="478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392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552782" y="3177384"/>
            <a:ext cx="2112235" cy="1631216"/>
          </a:xfrm>
          <a:prstGeom prst="rect">
            <a:avLst/>
          </a:prstGeom>
          <a:noFill/>
        </p:spPr>
        <p:txBody>
          <a:bodyPr wrap="square" rtlCol="0">
            <a:spAutoFit/>
          </a:bodyPr>
          <a:lstStyle/>
          <a:p>
            <a:pPr marL="171450" indent="-171450">
              <a:buFont typeface="Arial" pitchFamily="34" charset="0"/>
              <a:buChar char="•"/>
            </a:pPr>
            <a:r>
              <a:rPr lang="es-ES_tradnl" sz="1000" dirty="0" smtClean="0">
                <a:latin typeface="Tahoma" pitchFamily="34" charset="0"/>
                <a:cs typeface="Tahoma" pitchFamily="34" charset="0"/>
              </a:rPr>
              <a:t>Adaptación y mejor</a:t>
            </a:r>
            <a:r>
              <a:rPr lang="en-US" sz="1000" dirty="0" smtClean="0">
                <a:latin typeface="Tahoma" pitchFamily="34" charset="0"/>
                <a:cs typeface="Tahoma" pitchFamily="34" charset="0"/>
              </a:rPr>
              <a:t>a</a:t>
            </a:r>
          </a:p>
          <a:p>
            <a:pPr marL="171450" indent="-171450">
              <a:buFont typeface="Arial" pitchFamily="34" charset="0"/>
              <a:buChar char="•"/>
            </a:pPr>
            <a:r>
              <a:rPr lang="en-US" sz="1000" dirty="0" err="1" smtClean="0">
                <a:latin typeface="Tahoma" pitchFamily="34" charset="0"/>
                <a:cs typeface="Tahoma" pitchFamily="34" charset="0"/>
              </a:rPr>
              <a:t>Utilización</a:t>
            </a:r>
            <a:endParaRPr lang="en-US" sz="1000" dirty="0" smtClean="0">
              <a:latin typeface="Tahoma" pitchFamily="34" charset="0"/>
              <a:cs typeface="Tahoma" pitchFamily="34" charset="0"/>
            </a:endParaRPr>
          </a:p>
          <a:p>
            <a:pPr marL="171450" indent="-171450">
              <a:buFont typeface="Arial" pitchFamily="34" charset="0"/>
              <a:buChar char="•"/>
            </a:pPr>
            <a:r>
              <a:rPr lang="en-US" sz="1000" dirty="0" err="1" smtClean="0">
                <a:latin typeface="Tahoma" pitchFamily="34" charset="0"/>
                <a:cs typeface="Tahoma" pitchFamily="34" charset="0"/>
              </a:rPr>
              <a:t>Mantenimiento</a:t>
            </a:r>
            <a:endParaRPr lang="en-US" sz="1000" dirty="0" smtClean="0">
              <a:latin typeface="Tahoma" pitchFamily="34" charset="0"/>
              <a:cs typeface="Tahoma" pitchFamily="34" charset="0"/>
            </a:endParaRPr>
          </a:p>
          <a:p>
            <a:pPr marL="171450" indent="-171450">
              <a:buFont typeface="Arial" pitchFamily="34" charset="0"/>
              <a:buChar char="•"/>
            </a:pPr>
            <a:r>
              <a:rPr lang="en-US" sz="1000" dirty="0" err="1" smtClean="0">
                <a:latin typeface="Tahoma" pitchFamily="34" charset="0"/>
                <a:cs typeface="Tahoma" pitchFamily="34" charset="0"/>
              </a:rPr>
              <a:t>Administración</a:t>
            </a:r>
            <a:endParaRPr lang="en-US" sz="1000" dirty="0" smtClean="0">
              <a:latin typeface="Tahoma" pitchFamily="34" charset="0"/>
              <a:cs typeface="Tahoma" pitchFamily="34" charset="0"/>
            </a:endParaRPr>
          </a:p>
          <a:p>
            <a:pPr marL="171450" indent="-171450">
              <a:buFont typeface="Arial" pitchFamily="34" charset="0"/>
              <a:buChar char="•"/>
            </a:pPr>
            <a:r>
              <a:rPr lang="en-US" sz="1000" dirty="0" err="1" smtClean="0">
                <a:latin typeface="Tahoma" pitchFamily="34" charset="0"/>
                <a:cs typeface="Tahoma" pitchFamily="34" charset="0"/>
              </a:rPr>
              <a:t>Carga</a:t>
            </a:r>
            <a:r>
              <a:rPr lang="en-US" sz="1000" dirty="0" smtClean="0">
                <a:latin typeface="Tahoma" pitchFamily="34" charset="0"/>
                <a:cs typeface="Tahoma" pitchFamily="34" charset="0"/>
              </a:rPr>
              <a:t> de </a:t>
            </a:r>
            <a:r>
              <a:rPr lang="en-US" sz="1000" dirty="0" err="1" smtClean="0">
                <a:latin typeface="Tahoma" pitchFamily="34" charset="0"/>
                <a:cs typeface="Tahoma" pitchFamily="34" charset="0"/>
              </a:rPr>
              <a:t>información</a:t>
            </a:r>
            <a:endParaRPr lang="en-US" sz="1000" dirty="0" smtClean="0">
              <a:latin typeface="Tahoma" pitchFamily="34" charset="0"/>
              <a:cs typeface="Tahoma" pitchFamily="34" charset="0"/>
            </a:endParaRPr>
          </a:p>
          <a:p>
            <a:pPr marL="171450" indent="-171450">
              <a:buFont typeface="Arial" pitchFamily="34" charset="0"/>
              <a:buChar char="•"/>
            </a:pPr>
            <a:r>
              <a:rPr lang="en-US" sz="1000" dirty="0" err="1" smtClean="0">
                <a:latin typeface="Tahoma" pitchFamily="34" charset="0"/>
                <a:cs typeface="Tahoma" pitchFamily="34" charset="0"/>
              </a:rPr>
              <a:t>Capacitación</a:t>
            </a:r>
            <a:endParaRPr lang="en-US" sz="1000" dirty="0" smtClean="0">
              <a:latin typeface="Tahoma" pitchFamily="34" charset="0"/>
              <a:cs typeface="Tahoma" pitchFamily="34" charset="0"/>
            </a:endParaRPr>
          </a:p>
          <a:p>
            <a:pPr marL="171450" indent="-171450">
              <a:buFont typeface="Arial" pitchFamily="34" charset="0"/>
              <a:buChar char="•"/>
            </a:pPr>
            <a:r>
              <a:rPr lang="en-US" sz="1000" dirty="0" err="1" smtClean="0">
                <a:latin typeface="Tahoma" pitchFamily="34" charset="0"/>
                <a:cs typeface="Tahoma" pitchFamily="34" charset="0"/>
              </a:rPr>
              <a:t>Puesta</a:t>
            </a:r>
            <a:r>
              <a:rPr lang="en-US" sz="1000" dirty="0" smtClean="0">
                <a:latin typeface="Tahoma" pitchFamily="34" charset="0"/>
                <a:cs typeface="Tahoma" pitchFamily="34" charset="0"/>
              </a:rPr>
              <a:t> en </a:t>
            </a:r>
            <a:r>
              <a:rPr lang="en-US" sz="1000" dirty="0" err="1" smtClean="0">
                <a:latin typeface="Tahoma" pitchFamily="34" charset="0"/>
                <a:cs typeface="Tahoma" pitchFamily="34" charset="0"/>
              </a:rPr>
              <a:t>operación</a:t>
            </a:r>
            <a:endParaRPr lang="en-US" sz="1000" dirty="0" smtClean="0">
              <a:latin typeface="Tahoma" pitchFamily="34" charset="0"/>
              <a:cs typeface="Tahoma" pitchFamily="34" charset="0"/>
            </a:endParaRPr>
          </a:p>
          <a:p>
            <a:pPr marL="171450" indent="-171450">
              <a:buFont typeface="Arial" pitchFamily="34" charset="0"/>
              <a:buChar char="•"/>
            </a:pPr>
            <a:r>
              <a:rPr lang="en-US" sz="1000" dirty="0" err="1" smtClean="0">
                <a:latin typeface="Tahoma" pitchFamily="34" charset="0"/>
                <a:cs typeface="Tahoma" pitchFamily="34" charset="0"/>
              </a:rPr>
              <a:t>Integración</a:t>
            </a:r>
            <a:endParaRPr lang="en-US" sz="1000" dirty="0" smtClean="0">
              <a:latin typeface="Tahoma" pitchFamily="34" charset="0"/>
              <a:cs typeface="Tahoma" pitchFamily="34" charset="0"/>
            </a:endParaRPr>
          </a:p>
          <a:p>
            <a:pPr marL="171450" indent="-171450">
              <a:buFont typeface="Arial" pitchFamily="34" charset="0"/>
              <a:buChar char="•"/>
            </a:pPr>
            <a:r>
              <a:rPr lang="en-US" sz="1000" dirty="0" smtClean="0">
                <a:latin typeface="Tahoma" pitchFamily="34" charset="0"/>
                <a:cs typeface="Tahoma" pitchFamily="34" charset="0"/>
              </a:rPr>
              <a:t>Desarrollo</a:t>
            </a:r>
          </a:p>
          <a:p>
            <a:pPr marL="171450" indent="-171450">
              <a:buFont typeface="Arial" pitchFamily="34" charset="0"/>
              <a:buChar char="•"/>
            </a:pPr>
            <a:endParaRPr lang="es-ES_tradnl" sz="1000" dirty="0" smtClean="0">
              <a:latin typeface="Tahoma" pitchFamily="34" charset="0"/>
              <a:cs typeface="Tahoma" pitchFamily="34" charset="0"/>
            </a:endParaRPr>
          </a:p>
        </p:txBody>
      </p:sp>
      <p:sp>
        <p:nvSpPr>
          <p:cNvPr id="2" name="1 Título"/>
          <p:cNvSpPr>
            <a:spLocks noGrp="1"/>
          </p:cNvSpPr>
          <p:nvPr>
            <p:ph type="title"/>
          </p:nvPr>
        </p:nvSpPr>
        <p:spPr>
          <a:xfrm>
            <a:off x="211176" y="325936"/>
            <a:ext cx="10226040" cy="914195"/>
          </a:xfrm>
        </p:spPr>
        <p:txBody>
          <a:bodyPr/>
          <a:lstStyle/>
          <a:p>
            <a:r>
              <a:rPr lang="es-ES_tradnl" sz="2800" b="1" dirty="0" err="1" smtClean="0">
                <a:solidFill>
                  <a:schemeClr val="accent4">
                    <a:lumMod val="75000"/>
                  </a:schemeClr>
                </a:solidFill>
                <a:latin typeface="Century Gothic" panose="020B0502020202020204" pitchFamily="34" charset="0"/>
              </a:rPr>
              <a:t>Close</a:t>
            </a:r>
            <a:r>
              <a:rPr lang="es-ES_tradnl" sz="2800" b="1" dirty="0" smtClean="0">
                <a:solidFill>
                  <a:schemeClr val="accent4">
                    <a:lumMod val="75000"/>
                  </a:schemeClr>
                </a:solidFill>
                <a:latin typeface="Century Gothic" panose="020B0502020202020204" pitchFamily="34" charset="0"/>
              </a:rPr>
              <a:t> up de servicios de TI aplicados en la cadena automotriz</a:t>
            </a:r>
            <a:endParaRPr lang="es-MX" sz="2800" b="1" dirty="0">
              <a:solidFill>
                <a:schemeClr val="accent4">
                  <a:lumMod val="75000"/>
                </a:schemeClr>
              </a:solidFill>
              <a:latin typeface="Century Gothic" panose="020B0502020202020204" pitchFamily="34" charset="0"/>
            </a:endParaRPr>
          </a:p>
        </p:txBody>
      </p:sp>
      <p:sp>
        <p:nvSpPr>
          <p:cNvPr id="26" name="2 Marcador de contenido"/>
          <p:cNvSpPr>
            <a:spLocks noGrp="1"/>
          </p:cNvSpPr>
          <p:nvPr>
            <p:ph idx="1"/>
          </p:nvPr>
        </p:nvSpPr>
        <p:spPr>
          <a:xfrm>
            <a:off x="720633" y="1560762"/>
            <a:ext cx="10515600" cy="4655390"/>
          </a:xfrm>
        </p:spPr>
        <p:txBody>
          <a:bodyPr/>
          <a:lstStyle/>
          <a:p>
            <a:pPr marL="0" indent="0">
              <a:buNone/>
            </a:pPr>
            <a:r>
              <a:rPr lang="es-ES" dirty="0" smtClean="0"/>
              <a:t>Visto detalladamente, es posible identificar un mayor grado de granularidad en el cruce de cada uno eslabones.</a:t>
            </a:r>
            <a:endParaRPr lang="es-ES" dirty="0"/>
          </a:p>
        </p:txBody>
      </p:sp>
      <p:cxnSp>
        <p:nvCxnSpPr>
          <p:cNvPr id="5" name="4 Conector recto"/>
          <p:cNvCxnSpPr/>
          <p:nvPr/>
        </p:nvCxnSpPr>
        <p:spPr>
          <a:xfrm>
            <a:off x="2603501" y="2712728"/>
            <a:ext cx="516169" cy="943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H="1">
            <a:off x="2578101" y="3872116"/>
            <a:ext cx="541568" cy="7924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9669" y="2820513"/>
            <a:ext cx="5280587" cy="233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24 Conector recto"/>
          <p:cNvCxnSpPr/>
          <p:nvPr/>
        </p:nvCxnSpPr>
        <p:spPr>
          <a:xfrm>
            <a:off x="5706534" y="2833379"/>
            <a:ext cx="3450167" cy="32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5664201" y="3169928"/>
            <a:ext cx="3517900" cy="1314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9173930" y="3577388"/>
            <a:ext cx="2280279" cy="1015663"/>
          </a:xfrm>
          <a:prstGeom prst="rect">
            <a:avLst/>
          </a:prstGeom>
          <a:noFill/>
        </p:spPr>
        <p:txBody>
          <a:bodyPr wrap="square" rtlCol="0">
            <a:spAutoFit/>
          </a:bodyPr>
          <a:lstStyle/>
          <a:p>
            <a:pPr marL="171450" indent="-171450">
              <a:buFont typeface="Arial" pitchFamily="34" charset="0"/>
              <a:buChar char="•"/>
            </a:pPr>
            <a:r>
              <a:rPr lang="es-ES_tradnl" sz="1000" dirty="0" smtClean="0">
                <a:latin typeface="Tahoma" pitchFamily="34" charset="0"/>
                <a:cs typeface="Tahoma" pitchFamily="34" charset="0"/>
              </a:rPr>
              <a:t>Automatización</a:t>
            </a:r>
          </a:p>
          <a:p>
            <a:pPr marL="171450" indent="-171450">
              <a:buFont typeface="Arial" pitchFamily="34" charset="0"/>
              <a:buChar char="•"/>
            </a:pPr>
            <a:r>
              <a:rPr lang="es-ES_tradnl" sz="1000" dirty="0" smtClean="0">
                <a:latin typeface="Tahoma" pitchFamily="34" charset="0"/>
                <a:cs typeface="Tahoma" pitchFamily="34" charset="0"/>
              </a:rPr>
              <a:t>Control</a:t>
            </a:r>
          </a:p>
          <a:p>
            <a:pPr marL="171450" indent="-171450">
              <a:buFont typeface="Arial" pitchFamily="34" charset="0"/>
              <a:buChar char="•"/>
            </a:pPr>
            <a:r>
              <a:rPr lang="es-ES_tradnl" sz="1000" dirty="0" smtClean="0">
                <a:latin typeface="Tahoma" pitchFamily="34" charset="0"/>
                <a:cs typeface="Tahoma" pitchFamily="34" charset="0"/>
              </a:rPr>
              <a:t>Robotización</a:t>
            </a:r>
          </a:p>
          <a:p>
            <a:pPr marL="171450" indent="-171450">
              <a:buFont typeface="Arial" pitchFamily="34" charset="0"/>
              <a:buChar char="•"/>
            </a:pPr>
            <a:r>
              <a:rPr lang="es-ES_tradnl" sz="1000" dirty="0" smtClean="0">
                <a:latin typeface="Tahoma" pitchFamily="34" charset="0"/>
                <a:cs typeface="Tahoma" pitchFamily="34" charset="0"/>
              </a:rPr>
              <a:t>Sistema automatizado de producción</a:t>
            </a:r>
          </a:p>
          <a:p>
            <a:pPr marL="171450" indent="-171450">
              <a:buFont typeface="Arial" pitchFamily="34" charset="0"/>
              <a:buChar char="•"/>
            </a:pPr>
            <a:endParaRPr lang="es-ES_tradnl" sz="1000" dirty="0" smtClean="0">
              <a:latin typeface="Tahoma" pitchFamily="34" charset="0"/>
              <a:cs typeface="Tahoma" pitchFamily="34" charset="0"/>
            </a:endParaRPr>
          </a:p>
        </p:txBody>
      </p:sp>
      <p:cxnSp>
        <p:nvCxnSpPr>
          <p:cNvPr id="42" name="41 Conector recto"/>
          <p:cNvCxnSpPr/>
          <p:nvPr/>
        </p:nvCxnSpPr>
        <p:spPr>
          <a:xfrm>
            <a:off x="4751853" y="3872116"/>
            <a:ext cx="2360148" cy="1069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4079776" y="3872116"/>
            <a:ext cx="766611" cy="1138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4827337" y="5426899"/>
            <a:ext cx="1152128" cy="1169551"/>
          </a:xfrm>
          <a:prstGeom prst="rect">
            <a:avLst/>
          </a:prstGeom>
          <a:noFill/>
        </p:spPr>
        <p:txBody>
          <a:bodyPr wrap="square" rtlCol="0">
            <a:spAutoFit/>
          </a:bodyPr>
          <a:lstStyle/>
          <a:p>
            <a:r>
              <a:rPr lang="es-ES_tradnl" sz="1000" dirty="0" err="1" smtClean="0">
                <a:latin typeface="Tahoma" pitchFamily="34" charset="0"/>
                <a:cs typeface="Tahoma" pitchFamily="34" charset="0"/>
              </a:rPr>
              <a:t>Cathia</a:t>
            </a:r>
            <a:r>
              <a:rPr lang="es-ES_tradnl" sz="1000" dirty="0" smtClean="0">
                <a:latin typeface="Tahoma" pitchFamily="34" charset="0"/>
                <a:cs typeface="Tahoma" pitchFamily="34" charset="0"/>
              </a:rPr>
              <a:t> </a:t>
            </a:r>
          </a:p>
          <a:p>
            <a:r>
              <a:rPr lang="es-ES_tradnl" sz="1000" dirty="0" smtClean="0">
                <a:latin typeface="Tahoma" pitchFamily="34" charset="0"/>
                <a:cs typeface="Tahoma" pitchFamily="34" charset="0"/>
              </a:rPr>
              <a:t>NX</a:t>
            </a:r>
          </a:p>
          <a:p>
            <a:r>
              <a:rPr lang="es-ES_tradnl" sz="1000" dirty="0" smtClean="0">
                <a:latin typeface="Tahoma" pitchFamily="34" charset="0"/>
                <a:cs typeface="Tahoma" pitchFamily="34" charset="0"/>
              </a:rPr>
              <a:t>PRO-E</a:t>
            </a:r>
          </a:p>
          <a:p>
            <a:endParaRPr lang="es-ES_tradnl" sz="1000" dirty="0">
              <a:latin typeface="Tahoma" pitchFamily="34" charset="0"/>
              <a:cs typeface="Tahoma" pitchFamily="34" charset="0"/>
            </a:endParaRPr>
          </a:p>
          <a:p>
            <a:r>
              <a:rPr lang="es-ES_tradnl" sz="1000" dirty="0" smtClean="0">
                <a:latin typeface="Tahoma" pitchFamily="34" charset="0"/>
                <a:cs typeface="Tahoma" pitchFamily="34" charset="0"/>
              </a:rPr>
              <a:t>INVENTOR</a:t>
            </a:r>
          </a:p>
          <a:p>
            <a:endParaRPr lang="es-ES_tradnl" sz="1000" dirty="0">
              <a:latin typeface="Tahoma" pitchFamily="34" charset="0"/>
              <a:cs typeface="Tahoma" pitchFamily="34" charset="0"/>
            </a:endParaRPr>
          </a:p>
          <a:p>
            <a:r>
              <a:rPr lang="es-ES_tradnl" sz="1000" dirty="0" smtClean="0">
                <a:latin typeface="Tahoma" pitchFamily="34" charset="0"/>
                <a:cs typeface="Tahoma" pitchFamily="34" charset="0"/>
              </a:rPr>
              <a:t>AUTO-CAD</a:t>
            </a:r>
          </a:p>
        </p:txBody>
      </p:sp>
      <p:cxnSp>
        <p:nvCxnSpPr>
          <p:cNvPr id="2062" name="2061 Conector recto"/>
          <p:cNvCxnSpPr/>
          <p:nvPr/>
        </p:nvCxnSpPr>
        <p:spPr>
          <a:xfrm flipH="1">
            <a:off x="5851637" y="5499569"/>
            <a:ext cx="3208" cy="4080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flipH="1">
            <a:off x="5854845" y="6049774"/>
            <a:ext cx="3208" cy="204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flipH="1">
            <a:off x="5848429" y="6374039"/>
            <a:ext cx="3208" cy="204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5787443" y="5570591"/>
            <a:ext cx="1339221" cy="246221"/>
          </a:xfrm>
          <a:prstGeom prst="rect">
            <a:avLst/>
          </a:prstGeom>
          <a:noFill/>
        </p:spPr>
        <p:txBody>
          <a:bodyPr wrap="square" rtlCol="0">
            <a:spAutoFit/>
          </a:bodyPr>
          <a:lstStyle/>
          <a:p>
            <a:r>
              <a:rPr lang="es-ES_tradnl" sz="1000" b="1" dirty="0" smtClean="0">
                <a:latin typeface="Tahoma" pitchFamily="34" charset="0"/>
                <a:cs typeface="Tahoma" pitchFamily="34" charset="0"/>
              </a:rPr>
              <a:t>Nivel alto</a:t>
            </a:r>
            <a:endParaRPr lang="es-ES_tradnl" sz="1000" b="1" dirty="0">
              <a:latin typeface="Tahoma" pitchFamily="34" charset="0"/>
              <a:cs typeface="Tahoma" pitchFamily="34" charset="0"/>
            </a:endParaRPr>
          </a:p>
        </p:txBody>
      </p:sp>
      <p:sp>
        <p:nvSpPr>
          <p:cNvPr id="56" name="55 CuadroTexto"/>
          <p:cNvSpPr txBox="1"/>
          <p:nvPr/>
        </p:nvSpPr>
        <p:spPr>
          <a:xfrm>
            <a:off x="5787443" y="6037074"/>
            <a:ext cx="1556696" cy="246221"/>
          </a:xfrm>
          <a:prstGeom prst="rect">
            <a:avLst/>
          </a:prstGeom>
          <a:noFill/>
        </p:spPr>
        <p:txBody>
          <a:bodyPr wrap="square" rtlCol="0">
            <a:spAutoFit/>
          </a:bodyPr>
          <a:lstStyle/>
          <a:p>
            <a:r>
              <a:rPr lang="es-ES_tradnl" sz="1000" b="1" dirty="0" smtClean="0">
                <a:latin typeface="Tahoma" pitchFamily="34" charset="0"/>
                <a:cs typeface="Tahoma" pitchFamily="34" charset="0"/>
              </a:rPr>
              <a:t>Nivel medio</a:t>
            </a:r>
            <a:endParaRPr lang="es-ES_tradnl" sz="1000" b="1" dirty="0">
              <a:latin typeface="Tahoma" pitchFamily="34" charset="0"/>
              <a:cs typeface="Tahoma" pitchFamily="34" charset="0"/>
            </a:endParaRPr>
          </a:p>
        </p:txBody>
      </p:sp>
      <p:sp>
        <p:nvSpPr>
          <p:cNvPr id="57" name="56 CuadroTexto"/>
          <p:cNvSpPr txBox="1"/>
          <p:nvPr/>
        </p:nvSpPr>
        <p:spPr>
          <a:xfrm>
            <a:off x="5787443" y="6343879"/>
            <a:ext cx="1556696" cy="246221"/>
          </a:xfrm>
          <a:prstGeom prst="rect">
            <a:avLst/>
          </a:prstGeom>
          <a:noFill/>
        </p:spPr>
        <p:txBody>
          <a:bodyPr wrap="square" rtlCol="0">
            <a:spAutoFit/>
          </a:bodyPr>
          <a:lstStyle/>
          <a:p>
            <a:r>
              <a:rPr lang="es-ES_tradnl" sz="1000" b="1" dirty="0">
                <a:latin typeface="Tahoma" pitchFamily="34" charset="0"/>
                <a:cs typeface="Tahoma" pitchFamily="34" charset="0"/>
              </a:rPr>
              <a:t>Nivel </a:t>
            </a:r>
            <a:r>
              <a:rPr lang="es-ES_tradnl" sz="1000" b="1" dirty="0" err="1">
                <a:latin typeface="Tahoma" pitchFamily="34" charset="0"/>
                <a:cs typeface="Tahoma" pitchFamily="34" charset="0"/>
              </a:rPr>
              <a:t>intro</a:t>
            </a:r>
            <a:endParaRPr lang="es-ES_tradnl" sz="1000" b="1" dirty="0">
              <a:latin typeface="Tahoma" pitchFamily="34" charset="0"/>
              <a:cs typeface="Tahoma" pitchFamily="34" charset="0"/>
            </a:endParaRPr>
          </a:p>
        </p:txBody>
      </p:sp>
      <p:sp>
        <p:nvSpPr>
          <p:cNvPr id="62" name="61 Rectángulo"/>
          <p:cNvSpPr/>
          <p:nvPr/>
        </p:nvSpPr>
        <p:spPr>
          <a:xfrm>
            <a:off x="624135" y="2745336"/>
            <a:ext cx="1882112" cy="432048"/>
          </a:xfrm>
          <a:prstGeom prst="rect">
            <a:avLst/>
          </a:prstGeom>
          <a:solidFill>
            <a:schemeClr val="bg1">
              <a:lumMod val="50000"/>
            </a:schemeClr>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chemeClr val="bg1">
                <a:lumMod val="50000"/>
              </a:schemeClr>
            </a:extrusionClr>
          </a:sp3d>
        </p:spPr>
        <p:txBody>
          <a:bodyPr anchor="ctr">
            <a:flatTx/>
          </a:bodyPr>
          <a:lstStyle/>
          <a:p>
            <a:pPr algn="ctr"/>
            <a:r>
              <a:rPr lang="es-ES_tradnl" sz="1050" dirty="0" smtClean="0">
                <a:solidFill>
                  <a:schemeClr val="bg1"/>
                </a:solidFill>
                <a:effectLst>
                  <a:outerShdw blurRad="38100" dist="38100" dir="2700000" algn="tl">
                    <a:srgbClr val="000000"/>
                  </a:outerShdw>
                </a:effectLst>
                <a:latin typeface="Arial" pitchFamily="34" charset="0"/>
              </a:rPr>
              <a:t>Desarrollo de software</a:t>
            </a:r>
            <a:endParaRPr lang="es-MX" sz="1050" dirty="0">
              <a:solidFill>
                <a:schemeClr val="bg1"/>
              </a:solidFill>
              <a:effectLst>
                <a:outerShdw blurRad="38100" dist="38100" dir="2700000" algn="tl">
                  <a:srgbClr val="000000"/>
                </a:outerShdw>
              </a:effectLst>
              <a:latin typeface="Arial" pitchFamily="34" charset="0"/>
            </a:endParaRPr>
          </a:p>
        </p:txBody>
      </p:sp>
      <p:sp>
        <p:nvSpPr>
          <p:cNvPr id="2070" name="2069 Rectángulo"/>
          <p:cNvSpPr/>
          <p:nvPr/>
        </p:nvSpPr>
        <p:spPr>
          <a:xfrm>
            <a:off x="624136" y="3177384"/>
            <a:ext cx="1953965" cy="148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63 Rectángulo"/>
          <p:cNvSpPr/>
          <p:nvPr/>
        </p:nvSpPr>
        <p:spPr>
          <a:xfrm>
            <a:off x="4846386" y="5010532"/>
            <a:ext cx="2196423" cy="432048"/>
          </a:xfrm>
          <a:prstGeom prst="rect">
            <a:avLst/>
          </a:prstGeom>
          <a:solidFill>
            <a:srgbClr val="0056AC"/>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003F7E"/>
            </a:extrusionClr>
          </a:sp3d>
        </p:spPr>
        <p:txBody>
          <a:bodyPr anchor="ctr">
            <a:flatTx/>
          </a:bodyPr>
          <a:lstStyle/>
          <a:p>
            <a:pPr algn="ctr"/>
            <a:r>
              <a:rPr lang="es-ES_tradnl" sz="1050" dirty="0" smtClean="0">
                <a:solidFill>
                  <a:schemeClr val="bg1"/>
                </a:solidFill>
                <a:effectLst>
                  <a:outerShdw blurRad="38100" dist="38100" dir="2700000" algn="tl">
                    <a:srgbClr val="000000"/>
                  </a:outerShdw>
                </a:effectLst>
                <a:latin typeface="Arial" pitchFamily="34" charset="0"/>
              </a:rPr>
              <a:t>Diseño y desarrollo / Software</a:t>
            </a:r>
            <a:endParaRPr lang="es-MX" sz="1050" dirty="0">
              <a:solidFill>
                <a:schemeClr val="bg1"/>
              </a:solidFill>
              <a:effectLst>
                <a:outerShdw blurRad="38100" dist="38100" dir="2700000" algn="tl">
                  <a:srgbClr val="000000"/>
                </a:outerShdw>
              </a:effectLst>
              <a:latin typeface="Arial" pitchFamily="34" charset="0"/>
            </a:endParaRPr>
          </a:p>
        </p:txBody>
      </p:sp>
      <p:sp>
        <p:nvSpPr>
          <p:cNvPr id="65" name="64 Rectángulo"/>
          <p:cNvSpPr/>
          <p:nvPr/>
        </p:nvSpPr>
        <p:spPr>
          <a:xfrm>
            <a:off x="4846387" y="5442580"/>
            <a:ext cx="2280276" cy="12382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68 Rectángulo"/>
          <p:cNvSpPr/>
          <p:nvPr/>
        </p:nvSpPr>
        <p:spPr>
          <a:xfrm>
            <a:off x="9173933" y="3589546"/>
            <a:ext cx="2280276" cy="9035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69 Cheurón"/>
          <p:cNvSpPr/>
          <p:nvPr/>
        </p:nvSpPr>
        <p:spPr>
          <a:xfrm>
            <a:off x="9090620" y="3196991"/>
            <a:ext cx="2592288" cy="380397"/>
          </a:xfrm>
          <a:prstGeom prst="chevron">
            <a:avLst/>
          </a:prstGeom>
          <a:solidFill>
            <a:srgbClr val="6C91DA"/>
          </a:solidFill>
          <a:ln w="9525" algn="ctr">
            <a:miter lim="800000"/>
            <a:headEnd/>
            <a:tailEnd/>
          </a:ln>
          <a:effectLst/>
          <a:scene3d>
            <a:camera prst="legacyObliqueTopRight"/>
            <a:lightRig rig="legacyFlat3" dir="b"/>
          </a:scene3d>
          <a:sp3d extrusionH="152400" prstMaterial="legacyMatte">
            <a:bevelT w="13500" h="13500" prst="angle"/>
            <a:bevelB w="13500" h="13500" prst="angle"/>
            <a:extrusionClr>
              <a:srgbClr val="6C91DA"/>
            </a:extrusionClr>
          </a:sp3d>
        </p:spPr>
        <p:txBody>
          <a:bodyPr anchor="ctr">
            <a:flatTx/>
          </a:bodyPr>
          <a:lstStyle/>
          <a:p>
            <a:pPr algn="ctr"/>
            <a:r>
              <a:rPr lang="es-MX" sz="1050" dirty="0">
                <a:solidFill>
                  <a:schemeClr val="bg1"/>
                </a:solidFill>
                <a:effectLst>
                  <a:outerShdw blurRad="38100" dist="38100" dir="2700000" algn="tl">
                    <a:srgbClr val="000000"/>
                  </a:outerShdw>
                </a:effectLst>
                <a:latin typeface="Arial" pitchFamily="34" charset="0"/>
              </a:rPr>
              <a:t>Manufactura / </a:t>
            </a:r>
            <a:r>
              <a:rPr lang="es-MX" sz="1050" dirty="0" smtClean="0">
                <a:solidFill>
                  <a:schemeClr val="bg1"/>
                </a:solidFill>
                <a:effectLst>
                  <a:outerShdw blurRad="38100" dist="38100" dir="2700000" algn="tl">
                    <a:srgbClr val="000000"/>
                  </a:outerShdw>
                </a:effectLst>
                <a:latin typeface="Arial" pitchFamily="34" charset="0"/>
              </a:rPr>
              <a:t>ensamble</a:t>
            </a:r>
            <a:endParaRPr lang="en-US" sz="1050" dirty="0">
              <a:solidFill>
                <a:schemeClr val="bg1"/>
              </a:solidFill>
              <a:effectLst>
                <a:outerShdw blurRad="38100" dist="38100" dir="2700000" algn="tl">
                  <a:srgbClr val="000000"/>
                </a:outerShdw>
              </a:effectLst>
              <a:latin typeface="Arial" pitchFamily="34" charset="0"/>
            </a:endParaRPr>
          </a:p>
        </p:txBody>
      </p:sp>
      <p:sp>
        <p:nvSpPr>
          <p:cNvPr id="3" name="2 Marcador de número de diapositiva"/>
          <p:cNvSpPr>
            <a:spLocks noGrp="1"/>
          </p:cNvSpPr>
          <p:nvPr>
            <p:ph type="sldNum" sz="quarter" idx="12"/>
          </p:nvPr>
        </p:nvSpPr>
        <p:spPr/>
        <p:txBody>
          <a:bodyPr/>
          <a:lstStyle/>
          <a:p>
            <a:fld id="{0AE6E9B5-7D6E-45D7-AE5E-E0CB7F105F37}" type="slidenum">
              <a:rPr lang="en-US" smtClean="0"/>
              <a:pPr/>
              <a:t>30</a:t>
            </a:fld>
            <a:endParaRPr lang="en-US" dirty="0"/>
          </a:p>
        </p:txBody>
      </p:sp>
    </p:spTree>
    <p:extLst>
      <p:ext uri="{BB962C8B-B14F-4D97-AF65-F5344CB8AC3E}">
        <p14:creationId xmlns:p14="http://schemas.microsoft.com/office/powerpoint/2010/main" val="3666183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automotivemanufacturingsolutions.com/wp-content/uploads/2014/05/0003_Porsche_20131030_5154-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958" y="3865420"/>
            <a:ext cx="3203013" cy="21380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8" descr="http://3.bp.blogspot.com/_o0ye3TzboRo/TJ1vz-Tht3I/AAAAAAAACOY/joshEUtf2Dk/s1600/Volvo-paneles+de+bater%C3%AD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1040" y="3917392"/>
            <a:ext cx="2953685" cy="2086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http://www.reporteroindustrial.com/documenta/imagenes/104562/Siemens-1-Gran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7973" y="3865420"/>
            <a:ext cx="3333108" cy="22206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4831170" y="203457"/>
            <a:ext cx="3754030" cy="584775"/>
          </a:xfrm>
          <a:prstGeom prst="rect">
            <a:avLst/>
          </a:prstGeom>
        </p:spPr>
        <p:txBody>
          <a:bodyPr wrap="square">
            <a:spAutoFit/>
          </a:bodyPr>
          <a:lstStyle/>
          <a:p>
            <a:pPr algn="r"/>
            <a:r>
              <a:rPr lang="es-MX" sz="3200" b="1" u="sng" dirty="0" smtClean="0">
                <a:solidFill>
                  <a:prstClr val="black"/>
                </a:solidFill>
                <a:latin typeface="Candara" panose="020E0502030303020204" pitchFamily="34" charset="0"/>
              </a:rPr>
              <a:t>INDUSTRIA 4.0</a:t>
            </a:r>
            <a:endParaRPr lang="es-MX" sz="3200" b="1" u="sng" dirty="0">
              <a:solidFill>
                <a:prstClr val="black"/>
              </a:solidFill>
              <a:latin typeface="Candara" panose="020E0502030303020204" pitchFamily="34" charset="0"/>
            </a:endParaRPr>
          </a:p>
        </p:txBody>
      </p:sp>
      <p:sp>
        <p:nvSpPr>
          <p:cNvPr id="7" name="CuadroTexto 6"/>
          <p:cNvSpPr txBox="1"/>
          <p:nvPr/>
        </p:nvSpPr>
        <p:spPr>
          <a:xfrm>
            <a:off x="2472695" y="788232"/>
            <a:ext cx="9144344" cy="2585323"/>
          </a:xfrm>
          <a:prstGeom prst="rect">
            <a:avLst/>
          </a:prstGeom>
          <a:noFill/>
        </p:spPr>
        <p:txBody>
          <a:bodyPr wrap="square" rtlCol="0">
            <a:spAutoFit/>
          </a:bodyPr>
          <a:lstStyle/>
          <a:p>
            <a:pPr marL="285750" indent="-285750" algn="just">
              <a:buFont typeface="Arial" panose="020B0604020202020204" pitchFamily="34" charset="0"/>
              <a:buChar char="•"/>
            </a:pPr>
            <a:r>
              <a:rPr lang="es-MX" dirty="0" smtClean="0">
                <a:solidFill>
                  <a:prstClr val="black"/>
                </a:solidFill>
              </a:rPr>
              <a:t>Industria 4.0 es la tendencia mundial donde convergen la revolución industrial y la digital.</a:t>
            </a:r>
          </a:p>
          <a:p>
            <a:pPr marL="285750" indent="-285750" algn="just">
              <a:buFont typeface="Arial" panose="020B0604020202020204" pitchFamily="34" charset="0"/>
              <a:buChar char="•"/>
            </a:pPr>
            <a:endParaRPr lang="es-MX" dirty="0" smtClean="0">
              <a:solidFill>
                <a:prstClr val="black"/>
              </a:solidFill>
            </a:endParaRPr>
          </a:p>
          <a:p>
            <a:pPr marL="285750" indent="-285750" algn="just">
              <a:buFont typeface="Arial" panose="020B0604020202020204" pitchFamily="34" charset="0"/>
              <a:buChar char="•"/>
            </a:pPr>
            <a:r>
              <a:rPr lang="es-MX" dirty="0" smtClean="0">
                <a:solidFill>
                  <a:prstClr val="black"/>
                </a:solidFill>
              </a:rPr>
              <a:t>El enfoque de esta industria  en las tecnologías de la información, deberá estar centrado en el desarrollo de software, es decir, toda actividad que genere líneas de código y éste sea utilizado en los sectores industriales.</a:t>
            </a:r>
          </a:p>
          <a:p>
            <a:pPr marL="285750" indent="-285750" algn="just">
              <a:buFont typeface="Arial" panose="020B0604020202020204" pitchFamily="34" charset="0"/>
              <a:buChar char="•"/>
            </a:pPr>
            <a:endParaRPr lang="es-MX" dirty="0" smtClean="0">
              <a:solidFill>
                <a:prstClr val="black"/>
              </a:solidFill>
            </a:endParaRPr>
          </a:p>
          <a:p>
            <a:pPr marL="285750" indent="-285750" algn="just">
              <a:buFont typeface="Arial" panose="020B0604020202020204" pitchFamily="34" charset="0"/>
              <a:buChar char="•"/>
            </a:pPr>
            <a:r>
              <a:rPr lang="es-MX" dirty="0" smtClean="0">
                <a:solidFill>
                  <a:prstClr val="black"/>
                </a:solidFill>
              </a:rPr>
              <a:t>Entendiendo que los softwares pueden manifestarse de múltiples maneras: en piezas de hardware, almacenados en memorias, cumplen funciones de soporte, independencia en sus objetos, entre otros.</a:t>
            </a:r>
            <a:endParaRPr lang="es-MX" dirty="0">
              <a:solidFill>
                <a:prstClr val="black"/>
              </a:solidFill>
            </a:endParaRPr>
          </a:p>
        </p:txBody>
      </p:sp>
    </p:spTree>
    <p:extLst>
      <p:ext uri="{BB962C8B-B14F-4D97-AF65-F5344CB8AC3E}">
        <p14:creationId xmlns:p14="http://schemas.microsoft.com/office/powerpoint/2010/main" val="2072891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958" y="1101436"/>
            <a:ext cx="5099649" cy="4554625"/>
          </a:xfrm>
          <a:prstGeom prst="rect">
            <a:avLst/>
          </a:prstGeom>
        </p:spPr>
      </p:pic>
      <p:pic>
        <p:nvPicPr>
          <p:cNvPr id="22" name="Imagen 21"/>
          <p:cNvPicPr>
            <a:picLocks noChangeAspect="1"/>
          </p:cNvPicPr>
          <p:nvPr/>
        </p:nvPicPr>
        <p:blipFill>
          <a:blip r:embed="rId3"/>
          <a:stretch>
            <a:fillRect/>
          </a:stretch>
        </p:blipFill>
        <p:spPr>
          <a:xfrm>
            <a:off x="7223946" y="998403"/>
            <a:ext cx="5291482" cy="4657658"/>
          </a:xfrm>
          <a:prstGeom prst="rect">
            <a:avLst/>
          </a:prstGeom>
        </p:spPr>
      </p:pic>
      <p:sp>
        <p:nvSpPr>
          <p:cNvPr id="19" name="CuadroTexto 18"/>
          <p:cNvSpPr txBox="1"/>
          <p:nvPr/>
        </p:nvSpPr>
        <p:spPr>
          <a:xfrm>
            <a:off x="1890958" y="124692"/>
            <a:ext cx="10431061" cy="553998"/>
          </a:xfrm>
          <a:prstGeom prst="rect">
            <a:avLst/>
          </a:prstGeom>
          <a:noFill/>
        </p:spPr>
        <p:txBody>
          <a:bodyPr wrap="none" rtlCol="0">
            <a:spAutoFit/>
          </a:bodyPr>
          <a:lstStyle/>
          <a:p>
            <a:r>
              <a:rPr lang="es-MX" sz="3000" b="1" dirty="0" smtClean="0">
                <a:solidFill>
                  <a:prstClr val="black"/>
                </a:solidFill>
                <a:latin typeface="Candara" panose="020E0502030303020204" pitchFamily="34" charset="0"/>
              </a:rPr>
              <a:t>Industria 4.0 catalizador para impulsar la Agenda PROSOFT 3.0</a:t>
            </a:r>
            <a:endParaRPr lang="es-MX" sz="3000" b="1" dirty="0">
              <a:solidFill>
                <a:prstClr val="black"/>
              </a:solidFill>
              <a:latin typeface="Candara" panose="020E0502030303020204" pitchFamily="34" charset="0"/>
            </a:endParaRPr>
          </a:p>
        </p:txBody>
      </p:sp>
    </p:spTree>
    <p:extLst>
      <p:ext uri="{BB962C8B-B14F-4D97-AF65-F5344CB8AC3E}">
        <p14:creationId xmlns:p14="http://schemas.microsoft.com/office/powerpoint/2010/main" val="20246023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clusterindustrial.com.mx/wp-content/uploads/2014/07/image.axd_10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819" y="3323742"/>
            <a:ext cx="2947253" cy="1993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ángulo 3"/>
          <p:cNvSpPr/>
          <p:nvPr/>
        </p:nvSpPr>
        <p:spPr>
          <a:xfrm>
            <a:off x="1963266" y="6522165"/>
            <a:ext cx="4134465" cy="261610"/>
          </a:xfrm>
          <a:prstGeom prst="rect">
            <a:avLst/>
          </a:prstGeom>
        </p:spPr>
        <p:txBody>
          <a:bodyPr wrap="none">
            <a:spAutoFit/>
          </a:bodyPr>
          <a:lstStyle/>
          <a:p>
            <a:r>
              <a:rPr lang="es-MX" sz="1100" dirty="0" smtClean="0">
                <a:latin typeface="Candara" panose="020E0502030303020204" pitchFamily="34" charset="0"/>
                <a:hlinkClick r:id="rId4"/>
              </a:rPr>
              <a:t>Imágenes: 1. </a:t>
            </a:r>
            <a:r>
              <a:rPr lang="es-MX" sz="1100" dirty="0" smtClean="0">
                <a:latin typeface="Candara" panose="020E0502030303020204" pitchFamily="34" charset="0"/>
                <a:hlinkClick r:id="rId5"/>
              </a:rPr>
              <a:t>www.clusterindustrial.com.mx</a:t>
            </a:r>
            <a:r>
              <a:rPr lang="es-MX" sz="1100" dirty="0" smtClean="0">
                <a:latin typeface="Candara" panose="020E0502030303020204" pitchFamily="34" charset="0"/>
              </a:rPr>
              <a:t> ; 2. </a:t>
            </a:r>
            <a:r>
              <a:rPr lang="es-MX" sz="1100" dirty="0" smtClean="0">
                <a:latin typeface="Candara" panose="020E0502030303020204" pitchFamily="34" charset="0"/>
                <a:hlinkClick r:id="rId6"/>
              </a:rPr>
              <a:t>www.iluminet.com</a:t>
            </a:r>
            <a:endParaRPr lang="es-MX" sz="1100" dirty="0">
              <a:latin typeface="Candara" panose="020E0502030303020204" pitchFamily="34" charset="0"/>
            </a:endParaRPr>
          </a:p>
        </p:txBody>
      </p:sp>
      <p:sp>
        <p:nvSpPr>
          <p:cNvPr id="5" name="Rectángulo 4"/>
          <p:cNvSpPr/>
          <p:nvPr/>
        </p:nvSpPr>
        <p:spPr>
          <a:xfrm>
            <a:off x="2347526" y="1022871"/>
            <a:ext cx="4847981" cy="1754326"/>
          </a:xfrm>
          <a:prstGeom prst="rect">
            <a:avLst/>
          </a:prstGeom>
        </p:spPr>
        <p:txBody>
          <a:bodyPr wrap="square">
            <a:spAutoFit/>
          </a:bodyPr>
          <a:lstStyle/>
          <a:p>
            <a:pPr algn="just"/>
            <a:r>
              <a:rPr lang="es-MX" b="1" u="sng" dirty="0"/>
              <a:t>Internet </a:t>
            </a:r>
            <a:r>
              <a:rPr lang="es-MX" b="1" u="sng" dirty="0" smtClean="0"/>
              <a:t>de las cosas (</a:t>
            </a:r>
            <a:r>
              <a:rPr lang="es-MX" b="1" u="sng" dirty="0" err="1" smtClean="0"/>
              <a:t>IoT</a:t>
            </a:r>
            <a:r>
              <a:rPr lang="es-MX" b="1" u="sng" dirty="0" smtClean="0"/>
              <a:t>):</a:t>
            </a:r>
            <a:endParaRPr lang="es-MX" b="1" u="sng" dirty="0"/>
          </a:p>
          <a:p>
            <a:pPr algn="just"/>
            <a:r>
              <a:rPr lang="es-ES" dirty="0" smtClean="0"/>
              <a:t>“</a:t>
            </a:r>
            <a:r>
              <a:rPr lang="es-ES" dirty="0" err="1" smtClean="0"/>
              <a:t>IoT</a:t>
            </a:r>
            <a:r>
              <a:rPr lang="es-ES" dirty="0" smtClean="0"/>
              <a:t> </a:t>
            </a:r>
            <a:r>
              <a:rPr lang="es-ES" dirty="0"/>
              <a:t>se refiere a la comunicación de forma real entre </a:t>
            </a:r>
            <a:r>
              <a:rPr lang="es-ES" b="1" dirty="0">
                <a:solidFill>
                  <a:schemeClr val="accent6"/>
                </a:solidFill>
              </a:rPr>
              <a:t>objetos</a:t>
            </a:r>
            <a:r>
              <a:rPr lang="es-ES" dirty="0"/>
              <a:t> mediante redes de </a:t>
            </a:r>
            <a:r>
              <a:rPr lang="es-ES" b="1" dirty="0">
                <a:solidFill>
                  <a:schemeClr val="accent6"/>
                </a:solidFill>
              </a:rPr>
              <a:t>Internet</a:t>
            </a:r>
            <a:r>
              <a:rPr lang="es-ES" dirty="0"/>
              <a:t>, permitiendo recabar datos e información para convertirla en conocimiento.“ </a:t>
            </a:r>
            <a:r>
              <a:rPr lang="es-ES" sz="1200" dirty="0" smtClean="0"/>
              <a:t>(Mapa de ruta para </a:t>
            </a:r>
            <a:r>
              <a:rPr lang="es-ES" sz="1200" dirty="0" err="1" smtClean="0"/>
              <a:t>IoT</a:t>
            </a:r>
            <a:r>
              <a:rPr lang="es-ES" sz="1200" dirty="0" smtClean="0"/>
              <a:t> –SE)</a:t>
            </a:r>
          </a:p>
          <a:p>
            <a:pPr algn="just"/>
            <a:endParaRPr lang="es-MX" dirty="0"/>
          </a:p>
        </p:txBody>
      </p:sp>
      <p:sp>
        <p:nvSpPr>
          <p:cNvPr id="6" name="Rectángulo 5"/>
          <p:cNvSpPr/>
          <p:nvPr/>
        </p:nvSpPr>
        <p:spPr>
          <a:xfrm>
            <a:off x="5660990" y="3651540"/>
            <a:ext cx="5870610" cy="1661993"/>
          </a:xfrm>
          <a:prstGeom prst="rect">
            <a:avLst/>
          </a:prstGeom>
        </p:spPr>
        <p:txBody>
          <a:bodyPr wrap="square">
            <a:spAutoFit/>
          </a:bodyPr>
          <a:lstStyle/>
          <a:p>
            <a:pPr algn="just"/>
            <a:r>
              <a:rPr lang="es-MX" b="1" u="sng" dirty="0" smtClean="0"/>
              <a:t>Internet </a:t>
            </a:r>
            <a:r>
              <a:rPr lang="es-MX" b="1" u="sng" dirty="0"/>
              <a:t>Industrial de las </a:t>
            </a:r>
            <a:r>
              <a:rPr lang="es-MX" b="1" u="sng" dirty="0" smtClean="0"/>
              <a:t>Cosas (</a:t>
            </a:r>
            <a:r>
              <a:rPr lang="es-MX" b="1" u="sng" dirty="0" err="1" smtClean="0"/>
              <a:t>IIoT</a:t>
            </a:r>
            <a:r>
              <a:rPr lang="es-MX" b="1" u="sng" dirty="0" smtClean="0"/>
              <a:t>):</a:t>
            </a:r>
            <a:r>
              <a:rPr lang="es-MX" dirty="0" smtClean="0"/>
              <a:t> “...Combinará </a:t>
            </a:r>
            <a:r>
              <a:rPr lang="es-MX" dirty="0"/>
              <a:t>el alcance global del internet con nuevas habilidades para controlar directamente el mundo físico, incluyendo a las maquinas, fabricas e infraestructura que define el entorno </a:t>
            </a:r>
            <a:r>
              <a:rPr lang="es-MX" dirty="0" smtClean="0"/>
              <a:t>moderno.” </a:t>
            </a:r>
            <a:r>
              <a:rPr lang="es-MX" dirty="0"/>
              <a:t>(WEF-Industrial de Internet de las cosas</a:t>
            </a:r>
            <a:r>
              <a:rPr lang="es-MX" dirty="0" smtClean="0"/>
              <a:t>). </a:t>
            </a:r>
            <a:r>
              <a:rPr lang="en-US" sz="1200" dirty="0" smtClean="0"/>
              <a:t>(WEF-Industrial Internet of things).</a:t>
            </a:r>
            <a:endParaRPr lang="es-MX" sz="1400" dirty="0"/>
          </a:p>
        </p:txBody>
      </p:sp>
      <p:pic>
        <p:nvPicPr>
          <p:cNvPr id="9222" name="Picture 6" descr="http://iluminet.com/press/wp-content/uploads/2015/06/Ciudad-inteligente-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7547" y="614519"/>
            <a:ext cx="2586167" cy="242129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302603" y="112015"/>
            <a:ext cx="5487796" cy="461665"/>
          </a:xfrm>
          <a:prstGeom prst="rect">
            <a:avLst/>
          </a:prstGeom>
          <a:noFill/>
        </p:spPr>
        <p:txBody>
          <a:bodyPr wrap="square" rtlCol="0">
            <a:spAutoFit/>
          </a:bodyPr>
          <a:lstStyle/>
          <a:p>
            <a:r>
              <a:rPr lang="es-MX" sz="2400" b="1" u="sng" dirty="0" smtClean="0">
                <a:solidFill>
                  <a:schemeClr val="accent6"/>
                </a:solidFill>
              </a:rPr>
              <a:t>TENDENCIAS TECNOLÓGICAS</a:t>
            </a:r>
            <a:endParaRPr lang="es-MX" sz="2400" b="1" u="sng" dirty="0">
              <a:solidFill>
                <a:schemeClr val="accent6"/>
              </a:solidFill>
            </a:endParaRPr>
          </a:p>
        </p:txBody>
      </p:sp>
    </p:spTree>
    <p:extLst>
      <p:ext uri="{BB962C8B-B14F-4D97-AF65-F5344CB8AC3E}">
        <p14:creationId xmlns:p14="http://schemas.microsoft.com/office/powerpoint/2010/main" val="6092204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112000" y="723742"/>
            <a:ext cx="4935538" cy="3416320"/>
          </a:xfrm>
          <a:prstGeom prst="rect">
            <a:avLst/>
          </a:prstGeom>
        </p:spPr>
        <p:txBody>
          <a:bodyPr wrap="square">
            <a:spAutoFit/>
          </a:bodyPr>
          <a:lstStyle/>
          <a:p>
            <a:pPr algn="just"/>
            <a:r>
              <a:rPr lang="es-MX" b="1" u="sng" dirty="0" smtClean="0"/>
              <a:t>Fabricación aditiva / Impresión 3d:</a:t>
            </a:r>
          </a:p>
          <a:p>
            <a:pPr algn="just"/>
            <a:endParaRPr lang="es-MX" b="1" u="sng" dirty="0"/>
          </a:p>
          <a:p>
            <a:pPr algn="just"/>
            <a:r>
              <a:rPr lang="es-MX" dirty="0" smtClean="0"/>
              <a:t>“La </a:t>
            </a:r>
            <a:r>
              <a:rPr lang="es-MX" dirty="0"/>
              <a:t>Fabricación Aditiva o </a:t>
            </a:r>
            <a:r>
              <a:rPr lang="es-MX" dirty="0" err="1"/>
              <a:t>Additive</a:t>
            </a:r>
            <a:r>
              <a:rPr lang="es-MX" dirty="0"/>
              <a:t> </a:t>
            </a:r>
            <a:r>
              <a:rPr lang="es-MX" dirty="0" err="1"/>
              <a:t>Manufacturing</a:t>
            </a:r>
            <a:r>
              <a:rPr lang="es-MX" dirty="0"/>
              <a:t> (AM) consistente en </a:t>
            </a:r>
            <a:r>
              <a:rPr lang="es-MX" b="1" dirty="0">
                <a:solidFill>
                  <a:srgbClr val="92D050"/>
                </a:solidFill>
              </a:rPr>
              <a:t>manipular material a escala micrométrica</a:t>
            </a:r>
            <a:r>
              <a:rPr lang="es-MX" dirty="0"/>
              <a:t> y depositarlo de forma muy precisa para construir un sólido</a:t>
            </a:r>
            <a:r>
              <a:rPr lang="es-MX" dirty="0" smtClean="0"/>
              <a:t>.” </a:t>
            </a:r>
            <a:r>
              <a:rPr lang="es-MX" sz="1200" dirty="0" smtClean="0"/>
              <a:t>(La </a:t>
            </a:r>
            <a:r>
              <a:rPr lang="es-MX" sz="1200" dirty="0"/>
              <a:t>fabricación aditiva, tecnología avanzada para el diseño y desarrollo de productos, Manuel </a:t>
            </a:r>
            <a:r>
              <a:rPr lang="es-MX" sz="1200" dirty="0" err="1"/>
              <a:t>Zahera</a:t>
            </a:r>
            <a:r>
              <a:rPr lang="es-MX" sz="1200" dirty="0"/>
              <a:t> Fundación </a:t>
            </a:r>
            <a:r>
              <a:rPr lang="es-MX" sz="1200" dirty="0" err="1"/>
              <a:t>Cotec</a:t>
            </a:r>
            <a:r>
              <a:rPr lang="es-MX" sz="1200" dirty="0" smtClean="0"/>
              <a:t>)</a:t>
            </a:r>
          </a:p>
          <a:p>
            <a:pPr algn="just"/>
            <a:endParaRPr lang="es-MX" sz="1200" dirty="0" smtClean="0"/>
          </a:p>
          <a:p>
            <a:pPr algn="just"/>
            <a:r>
              <a:rPr lang="es-ES" dirty="0"/>
              <a:t>“La impresión 3D es el nombre que se le da al proceso de </a:t>
            </a:r>
            <a:r>
              <a:rPr lang="es-ES" b="1" dirty="0">
                <a:solidFill>
                  <a:srgbClr val="92D050"/>
                </a:solidFill>
              </a:rPr>
              <a:t>crear un objeto sólido tridimensional partiendo de un modelo</a:t>
            </a:r>
            <a:r>
              <a:rPr lang="es-ES" dirty="0"/>
              <a:t> o prototipo generado en un programa CAD…” </a:t>
            </a:r>
            <a:r>
              <a:rPr lang="es-ES" sz="1200" dirty="0"/>
              <a:t>(</a:t>
            </a:r>
            <a:r>
              <a:rPr lang="es-ES" sz="1200" dirty="0">
                <a:hlinkClick r:id="rId3"/>
              </a:rPr>
              <a:t>http://www.satori3d.com</a:t>
            </a:r>
            <a:r>
              <a:rPr lang="es-ES" sz="1200" dirty="0" smtClean="0">
                <a:hlinkClick r:id="rId3"/>
              </a:rPr>
              <a:t>/</a:t>
            </a:r>
            <a:r>
              <a:rPr lang="es-ES" sz="1200" dirty="0" smtClean="0"/>
              <a:t>)</a:t>
            </a:r>
            <a:endParaRPr lang="es-MX" dirty="0"/>
          </a:p>
        </p:txBody>
      </p:sp>
      <p:sp>
        <p:nvSpPr>
          <p:cNvPr id="6" name="Rectángulo 5"/>
          <p:cNvSpPr/>
          <p:nvPr/>
        </p:nvSpPr>
        <p:spPr>
          <a:xfrm>
            <a:off x="1932161" y="775561"/>
            <a:ext cx="4955077" cy="2327688"/>
          </a:xfrm>
          <a:prstGeom prst="rect">
            <a:avLst/>
          </a:prstGeom>
        </p:spPr>
        <p:txBody>
          <a:bodyPr wrap="square">
            <a:spAutoFit/>
          </a:bodyPr>
          <a:lstStyle/>
          <a:p>
            <a:pPr algn="just">
              <a:lnSpc>
                <a:spcPct val="107000"/>
              </a:lnSpc>
            </a:pPr>
            <a:r>
              <a:rPr lang="es-MX" b="1" u="sng" dirty="0" smtClean="0"/>
              <a:t>Plataformas digitales:</a:t>
            </a:r>
          </a:p>
          <a:p>
            <a:pPr algn="just"/>
            <a:r>
              <a:rPr lang="es-MX" dirty="0"/>
              <a:t>“Plataformas: es el termino corto para “tecnología” o </a:t>
            </a:r>
            <a:r>
              <a:rPr lang="es-MX" dirty="0" smtClean="0"/>
              <a:t>Software, la </a:t>
            </a:r>
            <a:r>
              <a:rPr lang="es-MX" dirty="0"/>
              <a:t>cual es la capa que permite a los empresarios conectarse e interactuar desde cualquier aplicación o dispositivo. Mediante la plataforma tecnológica, cada colaborador en la red de valor se convierte en parte de un ecosistema </a:t>
            </a:r>
            <a:r>
              <a:rPr lang="es-MX" dirty="0" smtClean="0"/>
              <a:t>digital.” </a:t>
            </a:r>
            <a:r>
              <a:rPr lang="es-MX" sz="1200" dirty="0" smtClean="0"/>
              <a:t> </a:t>
            </a:r>
            <a:r>
              <a:rPr lang="en-US" sz="1200" dirty="0" smtClean="0"/>
              <a:t>(WEF-Industrial Internet of things)</a:t>
            </a:r>
            <a:endParaRPr lang="es-MX" sz="2000" dirty="0"/>
          </a:p>
        </p:txBody>
      </p:sp>
      <p:sp>
        <p:nvSpPr>
          <p:cNvPr id="19" name="Rectángulo 18"/>
          <p:cNvSpPr/>
          <p:nvPr/>
        </p:nvSpPr>
        <p:spPr>
          <a:xfrm>
            <a:off x="2020288" y="3733001"/>
            <a:ext cx="4778822" cy="1938992"/>
          </a:xfrm>
          <a:prstGeom prst="rect">
            <a:avLst/>
          </a:prstGeom>
        </p:spPr>
        <p:txBody>
          <a:bodyPr wrap="square">
            <a:spAutoFit/>
          </a:bodyPr>
          <a:lstStyle/>
          <a:p>
            <a:pPr algn="just"/>
            <a:r>
              <a:rPr lang="es-MX" b="1" u="sng" dirty="0" smtClean="0"/>
              <a:t>Nanotecnología:</a:t>
            </a:r>
            <a:endParaRPr lang="es-MX" b="1" u="sng" dirty="0"/>
          </a:p>
          <a:p>
            <a:pPr algn="just"/>
            <a:r>
              <a:rPr lang="es-ES" dirty="0" smtClean="0"/>
              <a:t>“Su </a:t>
            </a:r>
            <a:r>
              <a:rPr lang="es-ES" dirty="0"/>
              <a:t>objetivo es entender, caracterizar, manipular y explotar las </a:t>
            </a:r>
            <a:r>
              <a:rPr lang="es-ES" b="1" dirty="0">
                <a:solidFill>
                  <a:srgbClr val="92D050"/>
                </a:solidFill>
              </a:rPr>
              <a:t>características físicas de la materia a la </a:t>
            </a:r>
            <a:r>
              <a:rPr lang="es-ES" b="1" dirty="0" err="1">
                <a:solidFill>
                  <a:srgbClr val="92D050"/>
                </a:solidFill>
              </a:rPr>
              <a:t>nanoescala</a:t>
            </a:r>
            <a:r>
              <a:rPr lang="es-ES" dirty="0"/>
              <a:t>, para generar innovaciones tecnológicas teniendo en consideración su impacto social y ambiental</a:t>
            </a:r>
            <a:r>
              <a:rPr lang="es-ES" dirty="0" smtClean="0"/>
              <a:t>.”  </a:t>
            </a:r>
            <a:r>
              <a:rPr lang="es-ES" sz="1200" dirty="0" smtClean="0"/>
              <a:t>(</a:t>
            </a:r>
            <a:r>
              <a:rPr lang="es-ES" sz="1200" dirty="0">
                <a:hlinkClick r:id="rId4"/>
              </a:rPr>
              <a:t>http://www.nanolic.unam.mx/sitio/que-es-la-nanotecnologia</a:t>
            </a:r>
            <a:r>
              <a:rPr lang="es-ES" sz="1200" dirty="0" smtClean="0">
                <a:hlinkClick r:id="rId4"/>
              </a:rPr>
              <a:t>/</a:t>
            </a:r>
            <a:r>
              <a:rPr lang="es-ES" sz="1200" dirty="0" smtClean="0"/>
              <a:t>)</a:t>
            </a:r>
            <a:endParaRPr lang="es-MX" sz="1600" dirty="0"/>
          </a:p>
        </p:txBody>
      </p:sp>
      <p:sp>
        <p:nvSpPr>
          <p:cNvPr id="7" name="CuadroTexto 6"/>
          <p:cNvSpPr txBox="1"/>
          <p:nvPr/>
        </p:nvSpPr>
        <p:spPr>
          <a:xfrm>
            <a:off x="5302603" y="112015"/>
            <a:ext cx="5487796" cy="461665"/>
          </a:xfrm>
          <a:prstGeom prst="rect">
            <a:avLst/>
          </a:prstGeom>
          <a:noFill/>
        </p:spPr>
        <p:txBody>
          <a:bodyPr wrap="square" rtlCol="0">
            <a:spAutoFit/>
          </a:bodyPr>
          <a:lstStyle/>
          <a:p>
            <a:r>
              <a:rPr lang="es-MX" sz="2400" b="1" u="sng" dirty="0" smtClean="0">
                <a:solidFill>
                  <a:schemeClr val="accent6"/>
                </a:solidFill>
              </a:rPr>
              <a:t>TENDENCIAS TECNOLÓGICAS</a:t>
            </a:r>
            <a:endParaRPr lang="es-MX" sz="2400" b="1" u="sng" dirty="0">
              <a:solidFill>
                <a:schemeClr val="accent6"/>
              </a:solidFill>
            </a:endParaRPr>
          </a:p>
        </p:txBody>
      </p:sp>
      <p:pic>
        <p:nvPicPr>
          <p:cNvPr id="8200" name="Picture 8" descr="https://cnnespanol2.files.wordpress.com/2016/06/151111114645-robot-with-screen-780x439.jpg?quality=90&amp;strip=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6501" y="4440185"/>
            <a:ext cx="2931045" cy="164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242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atacenterdynamics.es/sites/default/files/ThinkstockPhotos-475308574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592" y="2784957"/>
            <a:ext cx="2751709" cy="1604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7657410" y="8945229"/>
            <a:ext cx="1622228" cy="769441"/>
          </a:xfrm>
          <a:prstGeom prst="rect">
            <a:avLst/>
          </a:prstGeom>
        </p:spPr>
        <p:txBody>
          <a:bodyPr wrap="square">
            <a:spAutoFit/>
          </a:bodyPr>
          <a:lstStyle/>
          <a:p>
            <a:r>
              <a:rPr lang="es-MX" sz="1100" dirty="0" smtClean="0">
                <a:latin typeface="Candara" panose="020E0502030303020204" pitchFamily="34" charset="0"/>
                <a:hlinkClick r:id="rId4"/>
              </a:rPr>
              <a:t>Imágenes: 1. </a:t>
            </a:r>
            <a:r>
              <a:rPr lang="es-MX" sz="1100" dirty="0" smtClean="0">
                <a:latin typeface="Candara" panose="020E0502030303020204" pitchFamily="34" charset="0"/>
                <a:hlinkClick r:id="rId5"/>
              </a:rPr>
              <a:t>www.clusterindustrial.com.mx</a:t>
            </a:r>
            <a:r>
              <a:rPr lang="es-MX" sz="1100" dirty="0" smtClean="0">
                <a:latin typeface="Candara" panose="020E0502030303020204" pitchFamily="34" charset="0"/>
              </a:rPr>
              <a:t> ; 2. </a:t>
            </a:r>
            <a:r>
              <a:rPr lang="es-MX" sz="1100" dirty="0" smtClean="0">
                <a:latin typeface="Candara" panose="020E0502030303020204" pitchFamily="34" charset="0"/>
                <a:hlinkClick r:id="rId6"/>
              </a:rPr>
              <a:t>www.iluminet.com</a:t>
            </a:r>
            <a:endParaRPr lang="es-MX" sz="1100" dirty="0">
              <a:latin typeface="Candara" panose="020E0502030303020204" pitchFamily="34" charset="0"/>
            </a:endParaRPr>
          </a:p>
        </p:txBody>
      </p:sp>
      <p:sp>
        <p:nvSpPr>
          <p:cNvPr id="5" name="Rectángulo 4"/>
          <p:cNvSpPr/>
          <p:nvPr/>
        </p:nvSpPr>
        <p:spPr>
          <a:xfrm>
            <a:off x="7061200" y="2316527"/>
            <a:ext cx="4935538" cy="2123658"/>
          </a:xfrm>
          <a:prstGeom prst="rect">
            <a:avLst/>
          </a:prstGeom>
        </p:spPr>
        <p:txBody>
          <a:bodyPr wrap="square">
            <a:spAutoFit/>
          </a:bodyPr>
          <a:lstStyle/>
          <a:p>
            <a:pPr algn="just"/>
            <a:r>
              <a:rPr lang="es-MX" b="1" u="sng" dirty="0" smtClean="0"/>
              <a:t>Big data / análisis de datos:</a:t>
            </a:r>
          </a:p>
          <a:p>
            <a:pPr algn="just"/>
            <a:r>
              <a:rPr lang="es-MX" dirty="0" smtClean="0"/>
              <a:t>“</a:t>
            </a:r>
            <a:r>
              <a:rPr lang="es-MX" dirty="0"/>
              <a:t>Big Data describe una </a:t>
            </a:r>
            <a:r>
              <a:rPr lang="es-MX" b="1" dirty="0"/>
              <a:t>nueva</a:t>
            </a:r>
            <a:r>
              <a:rPr lang="es-MX" dirty="0"/>
              <a:t> generación de tecnologías y arquitecturas, diseñadas para extraer </a:t>
            </a:r>
            <a:r>
              <a:rPr lang="es-MX" b="1" u="sng" dirty="0"/>
              <a:t>valor económico</a:t>
            </a:r>
            <a:r>
              <a:rPr lang="es-MX" u="sng" dirty="0"/>
              <a:t> </a:t>
            </a:r>
            <a:r>
              <a:rPr lang="es-MX" dirty="0"/>
              <a:t>de grandes </a:t>
            </a:r>
            <a:r>
              <a:rPr lang="es-MX" b="1" u="sng" dirty="0"/>
              <a:t>volúmenes</a:t>
            </a:r>
            <a:r>
              <a:rPr lang="es-MX" dirty="0"/>
              <a:t> de una gran </a:t>
            </a:r>
            <a:r>
              <a:rPr lang="es-MX" b="1" u="sng" dirty="0"/>
              <a:t>variedad</a:t>
            </a:r>
            <a:r>
              <a:rPr lang="es-MX" dirty="0"/>
              <a:t> de datos, habilitando alta </a:t>
            </a:r>
            <a:r>
              <a:rPr lang="es-MX" b="1" u="sng" dirty="0"/>
              <a:t>velocidad</a:t>
            </a:r>
            <a:r>
              <a:rPr lang="es-MX" dirty="0"/>
              <a:t> de captura, descubrimiento y/o Análisis</a:t>
            </a:r>
            <a:r>
              <a:rPr lang="es-MX" dirty="0" smtClean="0"/>
              <a:t>.” </a:t>
            </a:r>
            <a:r>
              <a:rPr lang="es-ES" sz="1200" dirty="0" smtClean="0"/>
              <a:t>(</a:t>
            </a:r>
            <a:r>
              <a:rPr lang="es-MX" sz="1200" dirty="0"/>
              <a:t>Cesar Alberto Longa, Big Data: Evaluando impacto y aceleración en las industrias, IDC Latinoamérica.</a:t>
            </a:r>
            <a:r>
              <a:rPr lang="es-ES" sz="1200" dirty="0" smtClean="0"/>
              <a:t>)</a:t>
            </a:r>
            <a:endParaRPr lang="es-MX" dirty="0"/>
          </a:p>
        </p:txBody>
      </p:sp>
      <p:sp>
        <p:nvSpPr>
          <p:cNvPr id="6" name="Rectángulo 5"/>
          <p:cNvSpPr/>
          <p:nvPr/>
        </p:nvSpPr>
        <p:spPr>
          <a:xfrm>
            <a:off x="1932161" y="775561"/>
            <a:ext cx="4955077" cy="1958357"/>
          </a:xfrm>
          <a:prstGeom prst="rect">
            <a:avLst/>
          </a:prstGeom>
        </p:spPr>
        <p:txBody>
          <a:bodyPr wrap="square">
            <a:spAutoFit/>
          </a:bodyPr>
          <a:lstStyle/>
          <a:p>
            <a:pPr algn="just">
              <a:lnSpc>
                <a:spcPct val="107000"/>
              </a:lnSpc>
            </a:pPr>
            <a:r>
              <a:rPr lang="es-MX" b="1" u="sng" dirty="0" err="1" smtClean="0"/>
              <a:t>Ciberseguridad</a:t>
            </a:r>
            <a:r>
              <a:rPr lang="es-MX" b="1" u="sng" dirty="0" smtClean="0"/>
              <a:t>:</a:t>
            </a:r>
          </a:p>
          <a:p>
            <a:pPr algn="just"/>
            <a:r>
              <a:rPr lang="en-US" dirty="0" smtClean="0"/>
              <a:t>“</a:t>
            </a:r>
            <a:r>
              <a:rPr lang="es-ES" dirty="0" smtClean="0"/>
              <a:t>Protección </a:t>
            </a:r>
            <a:r>
              <a:rPr lang="es-ES" dirty="0"/>
              <a:t>de activos de información, mediante el tratamiento de las amenazas que ponen en riesgo la información que se procesa, se almacena y se transporta mediante los </a:t>
            </a:r>
            <a:r>
              <a:rPr lang="es-ES" b="1" dirty="0">
                <a:solidFill>
                  <a:srgbClr val="92D050"/>
                </a:solidFill>
              </a:rPr>
              <a:t>sistemas de información</a:t>
            </a:r>
            <a:r>
              <a:rPr lang="es-ES" dirty="0"/>
              <a:t> que se encuentran interconectados”</a:t>
            </a:r>
            <a:r>
              <a:rPr lang="en-US" dirty="0" smtClean="0"/>
              <a:t> </a:t>
            </a:r>
            <a:r>
              <a:rPr lang="en-US" sz="1200" dirty="0" smtClean="0"/>
              <a:t>(</a:t>
            </a:r>
            <a:r>
              <a:rPr lang="es-ES" sz="1200" dirty="0"/>
              <a:t>asociación de profesionales de seguridad ISACA </a:t>
            </a:r>
            <a:r>
              <a:rPr lang="en-US" sz="1200" dirty="0" smtClean="0"/>
              <a:t>)</a:t>
            </a:r>
            <a:endParaRPr lang="es-MX" sz="2000" dirty="0"/>
          </a:p>
        </p:txBody>
      </p:sp>
      <p:sp>
        <p:nvSpPr>
          <p:cNvPr id="19" name="Rectángulo 18"/>
          <p:cNvSpPr/>
          <p:nvPr/>
        </p:nvSpPr>
        <p:spPr>
          <a:xfrm>
            <a:off x="2020288" y="4440185"/>
            <a:ext cx="4778822" cy="1846659"/>
          </a:xfrm>
          <a:prstGeom prst="rect">
            <a:avLst/>
          </a:prstGeom>
        </p:spPr>
        <p:txBody>
          <a:bodyPr wrap="square">
            <a:spAutoFit/>
          </a:bodyPr>
          <a:lstStyle/>
          <a:p>
            <a:pPr algn="just"/>
            <a:r>
              <a:rPr lang="es-MX" b="1" u="sng" dirty="0" smtClean="0"/>
              <a:t>Realidad Aumentada:</a:t>
            </a:r>
            <a:endParaRPr lang="es-MX" b="1" u="sng" dirty="0"/>
          </a:p>
          <a:p>
            <a:pPr algn="just"/>
            <a:r>
              <a:rPr lang="es-ES" dirty="0" smtClean="0"/>
              <a:t>“</a:t>
            </a:r>
            <a:r>
              <a:rPr lang="es-ES" dirty="0"/>
              <a:t>La Realidad Aumentada (RA) consiste en sobreponer objetos o animaciones generadas por computadora sobre la imagen en tiempo real que recoge una cámara web</a:t>
            </a:r>
            <a:r>
              <a:rPr lang="es-ES" dirty="0" smtClean="0"/>
              <a:t>.”</a:t>
            </a:r>
          </a:p>
          <a:p>
            <a:pPr algn="just"/>
            <a:r>
              <a:rPr lang="es-ES" sz="1200" dirty="0"/>
              <a:t>(</a:t>
            </a:r>
            <a:r>
              <a:rPr lang="es-ES" sz="1200" dirty="0">
                <a:hlinkClick r:id="rId7"/>
              </a:rPr>
              <a:t>http://</a:t>
            </a:r>
            <a:r>
              <a:rPr lang="es-ES" sz="1200" dirty="0" smtClean="0">
                <a:hlinkClick r:id="rId7"/>
              </a:rPr>
              <a:t>www.cedicyt.ipn.mx/RevConversus/Paginas/RealidadAumentada.aspx</a:t>
            </a:r>
            <a:r>
              <a:rPr lang="es-ES" sz="1200" dirty="0" smtClean="0"/>
              <a:t>)</a:t>
            </a:r>
            <a:endParaRPr lang="es-MX" sz="1600" dirty="0"/>
          </a:p>
        </p:txBody>
      </p:sp>
      <p:sp>
        <p:nvSpPr>
          <p:cNvPr id="7" name="CuadroTexto 6"/>
          <p:cNvSpPr txBox="1"/>
          <p:nvPr/>
        </p:nvSpPr>
        <p:spPr>
          <a:xfrm>
            <a:off x="5285982" y="99281"/>
            <a:ext cx="5487796" cy="461665"/>
          </a:xfrm>
          <a:prstGeom prst="rect">
            <a:avLst/>
          </a:prstGeom>
          <a:noFill/>
        </p:spPr>
        <p:txBody>
          <a:bodyPr wrap="square" rtlCol="0">
            <a:spAutoFit/>
          </a:bodyPr>
          <a:lstStyle/>
          <a:p>
            <a:r>
              <a:rPr lang="es-MX" sz="2400" b="1" u="sng" dirty="0" smtClean="0">
                <a:solidFill>
                  <a:schemeClr val="accent6"/>
                </a:solidFill>
              </a:rPr>
              <a:t>TENDENCIAS TECNOLÓGICAS</a:t>
            </a:r>
            <a:endParaRPr lang="es-MX" sz="2400" b="1" u="sng" dirty="0">
              <a:solidFill>
                <a:schemeClr val="accent6"/>
              </a:solidFill>
            </a:endParaRPr>
          </a:p>
        </p:txBody>
      </p:sp>
      <p:sp>
        <p:nvSpPr>
          <p:cNvPr id="2" name="Rectángulo 1"/>
          <p:cNvSpPr/>
          <p:nvPr/>
        </p:nvSpPr>
        <p:spPr>
          <a:xfrm>
            <a:off x="0" y="6642556"/>
            <a:ext cx="12024446" cy="430887"/>
          </a:xfrm>
          <a:prstGeom prst="rect">
            <a:avLst/>
          </a:prstGeom>
        </p:spPr>
        <p:txBody>
          <a:bodyPr wrap="none">
            <a:spAutoFit/>
          </a:bodyPr>
          <a:lstStyle/>
          <a:p>
            <a:r>
              <a:rPr lang="es-MX" sz="1100" dirty="0" smtClean="0">
                <a:latin typeface="arial" panose="020B0604020202020204" pitchFamily="34" charset="0"/>
              </a:rPr>
              <a:t>Imagen 1</a:t>
            </a:r>
            <a:r>
              <a:rPr lang="es-MX" sz="1100" dirty="0" smtClean="0">
                <a:latin typeface="arial" panose="020B0604020202020204" pitchFamily="34" charset="0"/>
                <a:hlinkClick r:id="rId8"/>
              </a:rPr>
              <a:t>: </a:t>
            </a:r>
            <a:r>
              <a:rPr lang="es-MX" sz="1100" dirty="0" smtClean="0">
                <a:latin typeface="arial" panose="020B0604020202020204" pitchFamily="34" charset="0"/>
                <a:hlinkClick r:id="rId9"/>
              </a:rPr>
              <a:t>www.datacenterdynamics.es</a:t>
            </a:r>
            <a:r>
              <a:rPr lang="es-MX" sz="1100" dirty="0">
                <a:latin typeface="arial" panose="020B0604020202020204" pitchFamily="34" charset="0"/>
              </a:rPr>
              <a:t>; imagen 2: </a:t>
            </a:r>
            <a:r>
              <a:rPr lang="es-MX" sz="1100" dirty="0">
                <a:latin typeface="arial" panose="020B0604020202020204" pitchFamily="34" charset="0"/>
                <a:hlinkClick r:id="rId10"/>
              </a:rPr>
              <a:t>http://</a:t>
            </a:r>
            <a:r>
              <a:rPr lang="es-MX" sz="1100" dirty="0" smtClean="0">
                <a:latin typeface="arial" panose="020B0604020202020204" pitchFamily="34" charset="0"/>
                <a:hlinkClick r:id="rId10"/>
              </a:rPr>
              <a:t>blog.ness-ses.com/big-data-101-big-data-at-rest</a:t>
            </a:r>
            <a:r>
              <a:rPr lang="es-MX" sz="1100" dirty="0" smtClean="0">
                <a:latin typeface="arial" panose="020B0604020202020204" pitchFamily="34" charset="0"/>
              </a:rPr>
              <a:t>;  </a:t>
            </a:r>
            <a:r>
              <a:rPr lang="es-MX" sz="1100" dirty="0">
                <a:latin typeface="arial" panose="020B0604020202020204" pitchFamily="34" charset="0"/>
              </a:rPr>
              <a:t>imagen 3: </a:t>
            </a:r>
            <a:r>
              <a:rPr lang="es-MX" sz="1100" dirty="0">
                <a:latin typeface="arial" panose="020B0604020202020204" pitchFamily="34" charset="0"/>
                <a:hlinkClick r:id="rId11"/>
              </a:rPr>
              <a:t>http://lametro.edu.ec/ejez/la-realidad-aumentada-herramienta-educacion</a:t>
            </a:r>
            <a:r>
              <a:rPr lang="es-MX" sz="1100" dirty="0" smtClean="0">
                <a:latin typeface="arial" panose="020B0604020202020204" pitchFamily="34" charset="0"/>
                <a:hlinkClick r:id="rId11"/>
              </a:rPr>
              <a:t>/</a:t>
            </a:r>
            <a:endParaRPr lang="es-MX" sz="1100" dirty="0" smtClean="0">
              <a:latin typeface="arial" panose="020B0604020202020204" pitchFamily="34" charset="0"/>
            </a:endParaRPr>
          </a:p>
          <a:p>
            <a:endParaRPr lang="es-MX" sz="1100" dirty="0"/>
          </a:p>
        </p:txBody>
      </p:sp>
      <p:pic>
        <p:nvPicPr>
          <p:cNvPr id="2052" name="Picture 4" descr="http://lametro.edu.ec/ejez/wp-content/uploads/2016/03/realidad-aumentada-arquitectur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84160" y="4532949"/>
            <a:ext cx="2489618" cy="1661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http://cdn2.hubspot.net/hubfs/431504/Ness_blog/Big-Data-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30644" y="838160"/>
            <a:ext cx="3097987" cy="153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00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57410" y="8945229"/>
            <a:ext cx="1622228" cy="769441"/>
          </a:xfrm>
          <a:prstGeom prst="rect">
            <a:avLst/>
          </a:prstGeom>
        </p:spPr>
        <p:txBody>
          <a:bodyPr wrap="square">
            <a:spAutoFit/>
          </a:bodyPr>
          <a:lstStyle/>
          <a:p>
            <a:r>
              <a:rPr lang="es-MX" sz="1100" dirty="0" smtClean="0">
                <a:latin typeface="Candara" panose="020E0502030303020204" pitchFamily="34" charset="0"/>
                <a:hlinkClick r:id="rId3"/>
              </a:rPr>
              <a:t>Imágenes: 1. </a:t>
            </a:r>
            <a:r>
              <a:rPr lang="es-MX" sz="1100" dirty="0" smtClean="0">
                <a:latin typeface="Candara" panose="020E0502030303020204" pitchFamily="34" charset="0"/>
                <a:hlinkClick r:id="rId4"/>
              </a:rPr>
              <a:t>www.clusterindustrial.com.mx</a:t>
            </a:r>
            <a:r>
              <a:rPr lang="es-MX" sz="1100" dirty="0" smtClean="0">
                <a:latin typeface="Candara" panose="020E0502030303020204" pitchFamily="34" charset="0"/>
              </a:rPr>
              <a:t> ; 2. </a:t>
            </a:r>
            <a:r>
              <a:rPr lang="es-MX" sz="1100" dirty="0" smtClean="0">
                <a:latin typeface="Candara" panose="020E0502030303020204" pitchFamily="34" charset="0"/>
                <a:hlinkClick r:id="rId5"/>
              </a:rPr>
              <a:t>www.iluminet.com</a:t>
            </a:r>
            <a:endParaRPr lang="es-MX" sz="1100" dirty="0">
              <a:latin typeface="Candara" panose="020E0502030303020204" pitchFamily="34" charset="0"/>
            </a:endParaRPr>
          </a:p>
        </p:txBody>
      </p:sp>
      <p:sp>
        <p:nvSpPr>
          <p:cNvPr id="6" name="Rectángulo 5"/>
          <p:cNvSpPr/>
          <p:nvPr/>
        </p:nvSpPr>
        <p:spPr>
          <a:xfrm>
            <a:off x="1932161" y="775561"/>
            <a:ext cx="9916939" cy="2031325"/>
          </a:xfrm>
          <a:prstGeom prst="rect">
            <a:avLst/>
          </a:prstGeom>
        </p:spPr>
        <p:txBody>
          <a:bodyPr wrap="square">
            <a:spAutoFit/>
          </a:bodyPr>
          <a:lstStyle/>
          <a:p>
            <a:r>
              <a:rPr lang="es-MX" b="1" u="sng" dirty="0"/>
              <a:t>Sistema de integración (sensores):</a:t>
            </a:r>
            <a:endParaRPr lang="es-MX" u="sng" dirty="0"/>
          </a:p>
          <a:p>
            <a:pPr algn="just"/>
            <a:r>
              <a:rPr lang="es-MX" dirty="0"/>
              <a:t>“El internet Industrial brindará a los mercados emergentes una oportunidad única para adelantarse a algunos países desarrollados en infraestructura tecnológica. Dado que, estos países continúan construyendo carreteras, aeropuertos, fábricas y edificios de alta densidad, </a:t>
            </a:r>
            <a:r>
              <a:rPr lang="es-MX" b="1" dirty="0">
                <a:solidFill>
                  <a:srgbClr val="92D050"/>
                </a:solidFill>
              </a:rPr>
              <a:t>estos pueden evitar desde un inicio las costosas modificaciones, mediante conectividad e instalación de sensores embebidos de última generación.</a:t>
            </a:r>
            <a:r>
              <a:rPr lang="es-MX" dirty="0"/>
              <a:t> Estas capacidades ofrecerán una nueva base para habilitar la próxima ola de servicios inteligentes y acelerar el desarrollo económico regional”. </a:t>
            </a:r>
            <a:r>
              <a:rPr lang="es-MX" dirty="0" smtClean="0"/>
              <a:t> </a:t>
            </a:r>
            <a:r>
              <a:rPr lang="en-US" sz="1200" dirty="0" smtClean="0"/>
              <a:t>(</a:t>
            </a:r>
            <a:r>
              <a:rPr lang="en-US" sz="1200" dirty="0"/>
              <a:t>WEF-Industrial Internet of things)</a:t>
            </a:r>
            <a:endParaRPr lang="es-MX" sz="2000" dirty="0"/>
          </a:p>
        </p:txBody>
      </p:sp>
      <p:sp>
        <p:nvSpPr>
          <p:cNvPr id="7" name="CuadroTexto 6"/>
          <p:cNvSpPr txBox="1"/>
          <p:nvPr/>
        </p:nvSpPr>
        <p:spPr>
          <a:xfrm>
            <a:off x="5180204" y="99140"/>
            <a:ext cx="5487796" cy="461665"/>
          </a:xfrm>
          <a:prstGeom prst="rect">
            <a:avLst/>
          </a:prstGeom>
          <a:noFill/>
        </p:spPr>
        <p:txBody>
          <a:bodyPr wrap="square" rtlCol="0">
            <a:spAutoFit/>
          </a:bodyPr>
          <a:lstStyle/>
          <a:p>
            <a:r>
              <a:rPr lang="es-MX" sz="2400" b="1" u="sng" dirty="0" smtClean="0">
                <a:solidFill>
                  <a:schemeClr val="accent6"/>
                </a:solidFill>
              </a:rPr>
              <a:t>TENDENCIAS TECNOLÓGICAS</a:t>
            </a:r>
            <a:endParaRPr lang="es-MX" sz="2400" b="1" u="sng" dirty="0">
              <a:solidFill>
                <a:schemeClr val="accent6"/>
              </a:solidFill>
            </a:endParaRPr>
          </a:p>
        </p:txBody>
      </p:sp>
      <p:pic>
        <p:nvPicPr>
          <p:cNvPr id="1026" name="Picture 2" descr="http://s03.s3c.es/imag/_v0/635x345/d/2/c/robot-empres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454" y="3305094"/>
            <a:ext cx="3874611" cy="2105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ángulo 1"/>
          <p:cNvSpPr/>
          <p:nvPr/>
        </p:nvSpPr>
        <p:spPr>
          <a:xfrm>
            <a:off x="2870200" y="6301376"/>
            <a:ext cx="7797800" cy="246221"/>
          </a:xfrm>
          <a:prstGeom prst="rect">
            <a:avLst/>
          </a:prstGeom>
        </p:spPr>
        <p:txBody>
          <a:bodyPr wrap="square">
            <a:spAutoFit/>
          </a:bodyPr>
          <a:lstStyle/>
          <a:p>
            <a:r>
              <a:rPr lang="es-MX" sz="1000" dirty="0" smtClean="0">
                <a:latin typeface="arial" panose="020B0604020202020204" pitchFamily="34" charset="0"/>
              </a:rPr>
              <a:t>Imagen 1. Industria </a:t>
            </a:r>
            <a:r>
              <a:rPr lang="es-MX" sz="1000" dirty="0">
                <a:latin typeface="arial" panose="020B0604020202020204" pitchFamily="34" charset="0"/>
              </a:rPr>
              <a:t>4.0: robots, sensores o realidad aumentada, así son las fábricas inteligentes - economiahoy.mx</a:t>
            </a:r>
            <a:endParaRPr lang="es-MX" sz="1000" dirty="0"/>
          </a:p>
        </p:txBody>
      </p:sp>
    </p:spTree>
    <p:extLst>
      <p:ext uri="{BB962C8B-B14F-4D97-AF65-F5344CB8AC3E}">
        <p14:creationId xmlns:p14="http://schemas.microsoft.com/office/powerpoint/2010/main" val="10637988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8897" y="1402848"/>
            <a:ext cx="4729824" cy="2028384"/>
          </a:xfrm>
          <a:prstGeom prst="rect">
            <a:avLst/>
          </a:prstGeom>
        </p:spPr>
      </p:pic>
      <p:sp>
        <p:nvSpPr>
          <p:cNvPr id="9" name="1 Rectángulo"/>
          <p:cNvSpPr/>
          <p:nvPr/>
        </p:nvSpPr>
        <p:spPr>
          <a:xfrm>
            <a:off x="0" y="4646873"/>
            <a:ext cx="12192000" cy="646331"/>
          </a:xfrm>
          <a:prstGeom prst="rect">
            <a:avLst/>
          </a:prstGeom>
          <a:gradFill flip="none" rotWithShape="1">
            <a:gsLst>
              <a:gs pos="0">
                <a:srgbClr val="8CD600">
                  <a:shade val="30000"/>
                  <a:satMod val="115000"/>
                </a:srgbClr>
              </a:gs>
              <a:gs pos="50000">
                <a:srgbClr val="8CD600">
                  <a:shade val="67500"/>
                  <a:satMod val="115000"/>
                </a:srgbClr>
              </a:gs>
              <a:gs pos="100000">
                <a:srgbClr val="8CD600">
                  <a:shade val="100000"/>
                  <a:satMod val="115000"/>
                </a:srgbClr>
              </a:gs>
            </a:gsLst>
            <a:lin ang="10800000" scaled="1"/>
            <a:tileRect/>
          </a:gradFill>
        </p:spPr>
        <p:txBody>
          <a:bodyPr wrap="square">
            <a:spAutoFit/>
          </a:bodyPr>
          <a:lstStyle/>
          <a:p>
            <a:pPr algn="ctr"/>
            <a:r>
              <a:rPr lang="es-MX" sz="3600" b="1" dirty="0" smtClean="0">
                <a:solidFill>
                  <a:schemeClr val="bg1"/>
                </a:solidFill>
                <a:latin typeface="Candara" panose="020E0502030303020204" pitchFamily="34" charset="0"/>
              </a:rPr>
              <a:t>Priorización de Tecnologías</a:t>
            </a:r>
            <a:endParaRPr lang="es-MX" sz="3600" b="1" dirty="0">
              <a:solidFill>
                <a:schemeClr val="bg1"/>
              </a:solidFill>
              <a:latin typeface="Candara" panose="020E0502030303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44" y="350907"/>
            <a:ext cx="5347637" cy="4132265"/>
          </a:xfrm>
          <a:prstGeom prst="rect">
            <a:avLst/>
          </a:prstGeom>
        </p:spPr>
      </p:pic>
    </p:spTree>
    <p:extLst>
      <p:ext uri="{BB962C8B-B14F-4D97-AF65-F5344CB8AC3E}">
        <p14:creationId xmlns:p14="http://schemas.microsoft.com/office/powerpoint/2010/main" val="22931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195063" y="381169"/>
            <a:ext cx="9482083" cy="584775"/>
          </a:xfrm>
          <a:prstGeom prst="rect">
            <a:avLst/>
          </a:prstGeom>
        </p:spPr>
        <p:txBody>
          <a:bodyPr wrap="none">
            <a:spAutoFit/>
          </a:bodyPr>
          <a:lstStyle/>
          <a:p>
            <a:r>
              <a:rPr lang="es-MX" sz="3200" b="1" dirty="0" smtClean="0">
                <a:solidFill>
                  <a:prstClr val="black"/>
                </a:solidFill>
                <a:latin typeface="Candara" panose="020E0502030303020204" pitchFamily="34" charset="0"/>
              </a:rPr>
              <a:t>Metodología del Sistema </a:t>
            </a:r>
            <a:r>
              <a:rPr lang="es-MX" sz="3200" b="1" dirty="0">
                <a:solidFill>
                  <a:prstClr val="black"/>
                </a:solidFill>
                <a:latin typeface="Candara" panose="020E0502030303020204" pitchFamily="34" charset="0"/>
              </a:rPr>
              <a:t>Jerárquico: tecnologías I4.0</a:t>
            </a:r>
          </a:p>
        </p:txBody>
      </p:sp>
      <p:sp>
        <p:nvSpPr>
          <p:cNvPr id="9" name="CuadroTexto 8"/>
          <p:cNvSpPr txBox="1"/>
          <p:nvPr/>
        </p:nvSpPr>
        <p:spPr>
          <a:xfrm>
            <a:off x="2063981" y="1556494"/>
            <a:ext cx="9993630" cy="4154984"/>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smtClean="0">
                <a:solidFill>
                  <a:prstClr val="black"/>
                </a:solidFill>
                <a:latin typeface="Candara" panose="020E0502030303020204" pitchFamily="34" charset="0"/>
              </a:rPr>
              <a:t>Considerando las tecnologías identificadas en el Mapa de Ruta de la Industria I4.0 y en aras de tener una focalización en las políticas públicas e instrumentos de apoyo se realizó un primer ejercicio de priorización de dichas tecnologías.</a:t>
            </a:r>
          </a:p>
          <a:p>
            <a:pPr algn="just"/>
            <a:endParaRPr lang="es-ES" sz="2400" dirty="0" smtClean="0">
              <a:solidFill>
                <a:prstClr val="black"/>
              </a:solidFill>
              <a:latin typeface="Candara" panose="020E0502030303020204" pitchFamily="34" charset="0"/>
            </a:endParaRPr>
          </a:p>
          <a:p>
            <a:pPr marL="342900" indent="-342900" algn="just">
              <a:buFont typeface="Arial" panose="020B0604020202020204" pitchFamily="34" charset="0"/>
              <a:buChar char="•"/>
            </a:pPr>
            <a:r>
              <a:rPr lang="es-ES" sz="2400" dirty="0" smtClean="0">
                <a:solidFill>
                  <a:prstClr val="black"/>
                </a:solidFill>
                <a:latin typeface="Candara" panose="020E0502030303020204" pitchFamily="34" charset="0"/>
              </a:rPr>
              <a:t>Los criterios considerados para la priorización son los siguientes:</a:t>
            </a:r>
          </a:p>
          <a:p>
            <a:pPr marL="342900" indent="-342900" algn="just">
              <a:buFont typeface="Arial" panose="020B0604020202020204" pitchFamily="34" charset="0"/>
              <a:buChar char="•"/>
            </a:pPr>
            <a:endParaRPr lang="es-ES" sz="2400" dirty="0" smtClean="0">
              <a:solidFill>
                <a:prstClr val="black"/>
              </a:solidFill>
              <a:latin typeface="Candara" panose="020E0502030303020204" pitchFamily="34" charset="0"/>
            </a:endParaRPr>
          </a:p>
          <a:p>
            <a:pPr marL="1074738" indent="-342900" algn="just">
              <a:buFont typeface="Wingdings" panose="05000000000000000000" pitchFamily="2" charset="2"/>
              <a:buChar char="Ø"/>
            </a:pPr>
            <a:r>
              <a:rPr lang="es-ES" sz="2400" dirty="0" smtClean="0">
                <a:solidFill>
                  <a:prstClr val="black"/>
                </a:solidFill>
                <a:latin typeface="Candara" panose="020E0502030303020204" pitchFamily="34" charset="0"/>
              </a:rPr>
              <a:t>Factibilidad</a:t>
            </a:r>
          </a:p>
          <a:p>
            <a:pPr marL="1074738" indent="-342900" algn="just">
              <a:buFont typeface="Wingdings" panose="05000000000000000000" pitchFamily="2" charset="2"/>
              <a:buChar char="Ø"/>
            </a:pPr>
            <a:r>
              <a:rPr lang="es-ES" sz="2400" dirty="0" smtClean="0">
                <a:solidFill>
                  <a:prstClr val="black"/>
                </a:solidFill>
                <a:latin typeface="Candara" panose="020E0502030303020204" pitchFamily="34" charset="0"/>
              </a:rPr>
              <a:t>Mercado (cadenas globales)</a:t>
            </a:r>
          </a:p>
          <a:p>
            <a:pPr marL="1074738" indent="-342900" algn="just">
              <a:buFont typeface="Wingdings" panose="05000000000000000000" pitchFamily="2" charset="2"/>
              <a:buChar char="Ø"/>
            </a:pPr>
            <a:r>
              <a:rPr lang="es-ES" sz="2400" dirty="0" smtClean="0">
                <a:solidFill>
                  <a:prstClr val="black"/>
                </a:solidFill>
                <a:latin typeface="Candara" panose="020E0502030303020204" pitchFamily="34" charset="0"/>
              </a:rPr>
              <a:t>Capacidad de apropiación</a:t>
            </a:r>
          </a:p>
          <a:p>
            <a:pPr marL="1074738" indent="-342900" algn="just">
              <a:buFont typeface="Wingdings" panose="05000000000000000000" pitchFamily="2" charset="2"/>
              <a:buChar char="Ø"/>
            </a:pPr>
            <a:r>
              <a:rPr lang="es-ES" sz="2400" dirty="0" smtClean="0">
                <a:solidFill>
                  <a:prstClr val="black"/>
                </a:solidFill>
                <a:latin typeface="Candara" panose="020E0502030303020204" pitchFamily="34" charset="0"/>
              </a:rPr>
              <a:t>Alineación a la política pública</a:t>
            </a:r>
            <a:endParaRPr lang="es-MX" sz="2400" dirty="0">
              <a:solidFill>
                <a:prstClr val="black"/>
              </a:solidFill>
              <a:latin typeface="Candara" panose="020E0502030303020204" pitchFamily="34" charset="0"/>
            </a:endParaRPr>
          </a:p>
        </p:txBody>
      </p:sp>
      <p:graphicFrame>
        <p:nvGraphicFramePr>
          <p:cNvPr id="2" name="Objeto 1"/>
          <p:cNvGraphicFramePr>
            <a:graphicFrameLocks noChangeAspect="1"/>
          </p:cNvGraphicFramePr>
          <p:nvPr>
            <p:extLst/>
          </p:nvPr>
        </p:nvGraphicFramePr>
        <p:xfrm>
          <a:off x="8339992" y="4052888"/>
          <a:ext cx="2309813" cy="1493837"/>
        </p:xfrm>
        <a:graphic>
          <a:graphicData uri="http://schemas.openxmlformats.org/presentationml/2006/ole">
            <mc:AlternateContent xmlns:mc="http://schemas.openxmlformats.org/markup-compatibility/2006">
              <mc:Choice xmlns:v="urn:schemas-microsoft-com:vml" Requires="v">
                <p:oleObj spid="_x0000_s8209" name="Hoja de cálculo" r:id="rId4" imgW="2309059" imgH="1493461" progId="Excel.Sheet.12">
                  <p:embed/>
                </p:oleObj>
              </mc:Choice>
              <mc:Fallback>
                <p:oleObj name="Hoja de cálculo" r:id="rId4" imgW="2309059" imgH="1493461" progId="Excel.Sheet.12">
                  <p:embed/>
                  <p:pic>
                    <p:nvPicPr>
                      <p:cNvPr id="0" name=""/>
                      <p:cNvPicPr/>
                      <p:nvPr/>
                    </p:nvPicPr>
                    <p:blipFill>
                      <a:blip r:embed="rId5"/>
                      <a:stretch>
                        <a:fillRect/>
                      </a:stretch>
                    </p:blipFill>
                    <p:spPr>
                      <a:xfrm>
                        <a:off x="8339992" y="4052888"/>
                        <a:ext cx="2309813" cy="1493837"/>
                      </a:xfrm>
                      <a:prstGeom prst="rect">
                        <a:avLst/>
                      </a:prstGeom>
                    </p:spPr>
                  </p:pic>
                </p:oleObj>
              </mc:Fallback>
            </mc:AlternateContent>
          </a:graphicData>
        </a:graphic>
      </p:graphicFrame>
    </p:spTree>
    <p:extLst>
      <p:ext uri="{BB962C8B-B14F-4D97-AF65-F5344CB8AC3E}">
        <p14:creationId xmlns:p14="http://schemas.microsoft.com/office/powerpoint/2010/main" val="32943364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p:cNvSpPr>
          <p:nvPr/>
        </p:nvSpPr>
        <p:spPr bwMode="auto">
          <a:xfrm>
            <a:off x="0" y="6338450"/>
            <a:ext cx="12192000" cy="519029"/>
          </a:xfrm>
          <a:prstGeom prst="rect">
            <a:avLst/>
          </a:prstGeom>
          <a:solidFill>
            <a:srgbClr val="90CD21"/>
          </a:solidFill>
          <a:ln>
            <a:noFill/>
          </a:ln>
          <a:effectLst/>
          <a:extLst/>
        </p:spPr>
        <p:txBody>
          <a:bodyPr lIns="0" tIns="0" rIns="0" bIns="0" anchor="ctr"/>
          <a:lstStyle/>
          <a:p>
            <a:r>
              <a:rPr lang="es-ES" sz="2800" b="1" dirty="0" smtClean="0">
                <a:solidFill>
                  <a:prstClr val="black"/>
                </a:solidFill>
                <a:latin typeface="Candara" panose="020E0502030303020204" pitchFamily="34" charset="0"/>
              </a:rPr>
              <a:t>		</a:t>
            </a:r>
            <a:endParaRPr lang="es-ES" sz="2800" b="1" dirty="0">
              <a:solidFill>
                <a:prstClr val="black"/>
              </a:solidFill>
              <a:latin typeface="Candara" panose="020E0502030303020204" pitchFamily="34" charset="0"/>
            </a:endParaRPr>
          </a:p>
        </p:txBody>
      </p:sp>
      <p:sp>
        <p:nvSpPr>
          <p:cNvPr id="9" name="CuadroTexto 8"/>
          <p:cNvSpPr txBox="1"/>
          <p:nvPr/>
        </p:nvSpPr>
        <p:spPr>
          <a:xfrm>
            <a:off x="0" y="65973"/>
            <a:ext cx="6497291" cy="584775"/>
          </a:xfrm>
          <a:prstGeom prst="rect">
            <a:avLst/>
          </a:prstGeom>
          <a:noFill/>
        </p:spPr>
        <p:txBody>
          <a:bodyPr wrap="none" rtlCol="0">
            <a:spAutoFit/>
          </a:bodyPr>
          <a:lstStyle/>
          <a:p>
            <a:r>
              <a:rPr lang="es-MX" sz="3200" b="1" dirty="0" smtClean="0">
                <a:solidFill>
                  <a:prstClr val="black"/>
                </a:solidFill>
                <a:latin typeface="Candara" panose="020E0502030303020204" pitchFamily="34" charset="0"/>
              </a:rPr>
              <a:t>Sistema Jerárquico: tecnologías I4.0</a:t>
            </a:r>
            <a:endParaRPr lang="es-MX" sz="3200" b="1" dirty="0">
              <a:solidFill>
                <a:prstClr val="black"/>
              </a:solidFill>
              <a:latin typeface="Candara" panose="020E0502030303020204" pitchFamily="34" charset="0"/>
            </a:endParaRPr>
          </a:p>
        </p:txBody>
      </p:sp>
      <p:graphicFrame>
        <p:nvGraphicFramePr>
          <p:cNvPr id="8" name="Objeto 7"/>
          <p:cNvGraphicFramePr>
            <a:graphicFrameLocks noChangeAspect="1"/>
          </p:cNvGraphicFramePr>
          <p:nvPr>
            <p:extLst/>
          </p:nvPr>
        </p:nvGraphicFramePr>
        <p:xfrm>
          <a:off x="4643438" y="4767996"/>
          <a:ext cx="2903537" cy="1493837"/>
        </p:xfrm>
        <a:graphic>
          <a:graphicData uri="http://schemas.openxmlformats.org/presentationml/2006/ole">
            <mc:AlternateContent xmlns:mc="http://schemas.openxmlformats.org/markup-compatibility/2006">
              <mc:Choice xmlns:v="urn:schemas-microsoft-com:vml" Requires="v">
                <p:oleObj spid="_x0000_s9248" name="Hoja de cálculo" r:id="rId4" imgW="2903286" imgH="1493461" progId="Excel.Sheet.12">
                  <p:embed/>
                </p:oleObj>
              </mc:Choice>
              <mc:Fallback>
                <p:oleObj name="Hoja de cálculo" r:id="rId4" imgW="2903286" imgH="1493461" progId="Excel.Sheet.12">
                  <p:embed/>
                  <p:pic>
                    <p:nvPicPr>
                      <p:cNvPr id="0" name=""/>
                      <p:cNvPicPr/>
                      <p:nvPr/>
                    </p:nvPicPr>
                    <p:blipFill>
                      <a:blip r:embed="rId5"/>
                      <a:stretch>
                        <a:fillRect/>
                      </a:stretch>
                    </p:blipFill>
                    <p:spPr>
                      <a:xfrm>
                        <a:off x="4643438" y="4767996"/>
                        <a:ext cx="2903537" cy="1493837"/>
                      </a:xfrm>
                      <a:prstGeom prst="rect">
                        <a:avLst/>
                      </a:prstGeom>
                    </p:spPr>
                  </p:pic>
                </p:oleObj>
              </mc:Fallback>
            </mc:AlternateContent>
          </a:graphicData>
        </a:graphic>
      </p:graphicFrame>
      <p:graphicFrame>
        <p:nvGraphicFramePr>
          <p:cNvPr id="2" name="Objeto 1"/>
          <p:cNvGraphicFramePr>
            <a:graphicFrameLocks noChangeAspect="1"/>
          </p:cNvGraphicFramePr>
          <p:nvPr>
            <p:extLst/>
          </p:nvPr>
        </p:nvGraphicFramePr>
        <p:xfrm>
          <a:off x="378349" y="967789"/>
          <a:ext cx="11346205" cy="3299416"/>
        </p:xfrm>
        <a:graphic>
          <a:graphicData uri="http://schemas.openxmlformats.org/presentationml/2006/ole">
            <mc:AlternateContent xmlns:mc="http://schemas.openxmlformats.org/markup-compatibility/2006">
              <mc:Choice xmlns:v="urn:schemas-microsoft-com:vml" Requires="v">
                <p:oleObj spid="_x0000_s9249" name="Hoja de cálculo" r:id="rId6" imgW="10089145" imgH="2933641" progId="Excel.Sheet.12">
                  <p:embed/>
                </p:oleObj>
              </mc:Choice>
              <mc:Fallback>
                <p:oleObj name="Hoja de cálculo" r:id="rId6" imgW="10089145" imgH="2933641" progId="Excel.Sheet.12">
                  <p:embed/>
                  <p:pic>
                    <p:nvPicPr>
                      <p:cNvPr id="0" name=""/>
                      <p:cNvPicPr/>
                      <p:nvPr/>
                    </p:nvPicPr>
                    <p:blipFill>
                      <a:blip r:embed="rId7"/>
                      <a:stretch>
                        <a:fillRect/>
                      </a:stretch>
                    </p:blipFill>
                    <p:spPr>
                      <a:xfrm>
                        <a:off x="378349" y="967789"/>
                        <a:ext cx="11346205" cy="3299416"/>
                      </a:xfrm>
                      <a:prstGeom prst="rect">
                        <a:avLst/>
                      </a:prstGeom>
                    </p:spPr>
                  </p:pic>
                </p:oleObj>
              </mc:Fallback>
            </mc:AlternateContent>
          </a:graphicData>
        </a:graphic>
      </p:graphicFrame>
    </p:spTree>
    <p:extLst>
      <p:ext uri="{BB962C8B-B14F-4D97-AF65-F5344CB8AC3E}">
        <p14:creationId xmlns:p14="http://schemas.microsoft.com/office/powerpoint/2010/main" val="38787098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510" y="321143"/>
            <a:ext cx="7804883" cy="615600"/>
          </a:xfrm>
        </p:spPr>
        <p:txBody>
          <a:bodyPr>
            <a:noAutofit/>
          </a:bodyPr>
          <a:lstStyle/>
          <a:p>
            <a:r>
              <a:rPr lang="es-MX" sz="2800" b="1" dirty="0">
                <a:solidFill>
                  <a:schemeClr val="accent4">
                    <a:lumMod val="75000"/>
                  </a:schemeClr>
                </a:solidFill>
                <a:latin typeface="Century Gothic" panose="020B0502020202020204" pitchFamily="34" charset="0"/>
              </a:rPr>
              <a:t>México: Pilar de Innovación,  Reporte de Competitividad  Global 2015-2016</a:t>
            </a:r>
          </a:p>
        </p:txBody>
      </p:sp>
      <p:sp>
        <p:nvSpPr>
          <p:cNvPr id="4" name="2 Título"/>
          <p:cNvSpPr txBox="1">
            <a:spLocks/>
          </p:cNvSpPr>
          <p:nvPr/>
        </p:nvSpPr>
        <p:spPr>
          <a:xfrm>
            <a:off x="968160" y="1037570"/>
            <a:ext cx="8540478" cy="82094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1800" kern="1200">
                <a:solidFill>
                  <a:schemeClr val="tx1">
                    <a:lumMod val="50000"/>
                    <a:lumOff val="50000"/>
                  </a:schemeClr>
                </a:solidFill>
                <a:latin typeface="+mj-lt"/>
                <a:ea typeface="+mj-ea"/>
                <a:cs typeface="+mj-cs"/>
              </a:defRPr>
            </a:lvl1pPr>
          </a:lstStyle>
          <a:p>
            <a:r>
              <a:rPr lang="es-MX" sz="2000" dirty="0">
                <a:solidFill>
                  <a:schemeClr val="tx2">
                    <a:lumMod val="90000"/>
                    <a:lumOff val="10000"/>
                  </a:schemeClr>
                </a:solidFill>
                <a:latin typeface="Century Gothic" panose="020B0502020202020204" pitchFamily="34" charset="0"/>
              </a:rPr>
              <a:t>Mexico ocupa el lugar 59 de 144 países en el pilar de innovación. El cuarto lugar en América Latina.</a:t>
            </a:r>
          </a:p>
        </p:txBody>
      </p:sp>
      <p:sp>
        <p:nvSpPr>
          <p:cNvPr id="6" name="5 Rectángulo"/>
          <p:cNvSpPr/>
          <p:nvPr/>
        </p:nvSpPr>
        <p:spPr>
          <a:xfrm>
            <a:off x="538591" y="6556733"/>
            <a:ext cx="6099896" cy="276999"/>
          </a:xfrm>
          <a:prstGeom prst="rect">
            <a:avLst/>
          </a:prstGeom>
        </p:spPr>
        <p:txBody>
          <a:bodyPr wrap="square">
            <a:spAutoFit/>
          </a:bodyPr>
          <a:lstStyle/>
          <a:p>
            <a:r>
              <a:rPr lang="en-US" sz="1200" dirty="0"/>
              <a:t>Fuente: The Global Competitiveness Index 2015–2016. WEF</a:t>
            </a:r>
            <a:endParaRPr lang="es-MX" sz="1200" dirty="0"/>
          </a:p>
        </p:txBody>
      </p:sp>
      <p:pic>
        <p:nvPicPr>
          <p:cNvPr id="10" name="Imagen 9"/>
          <p:cNvPicPr>
            <a:picLocks noChangeAspect="1"/>
          </p:cNvPicPr>
          <p:nvPr/>
        </p:nvPicPr>
        <p:blipFill>
          <a:blip r:embed="rId2">
            <a:duotone>
              <a:prstClr val="black"/>
              <a:schemeClr val="accent4">
                <a:tint val="45000"/>
                <a:satMod val="400000"/>
              </a:schemeClr>
            </a:duotone>
          </a:blip>
          <a:stretch>
            <a:fillRect/>
          </a:stretch>
        </p:blipFill>
        <p:spPr>
          <a:xfrm>
            <a:off x="7630362" y="1565492"/>
            <a:ext cx="4119106" cy="5152600"/>
          </a:xfrm>
          <a:prstGeom prst="rect">
            <a:avLst/>
          </a:prstGeom>
        </p:spPr>
      </p:pic>
      <p:pic>
        <p:nvPicPr>
          <p:cNvPr id="3" name="Imagen 2"/>
          <p:cNvPicPr>
            <a:picLocks noChangeAspect="1"/>
          </p:cNvPicPr>
          <p:nvPr/>
        </p:nvPicPr>
        <p:blipFill>
          <a:blip r:embed="rId3"/>
          <a:stretch>
            <a:fillRect/>
          </a:stretch>
        </p:blipFill>
        <p:spPr>
          <a:xfrm>
            <a:off x="580612" y="2103843"/>
            <a:ext cx="6553813" cy="4204927"/>
          </a:xfrm>
          <a:prstGeom prst="rect">
            <a:avLst/>
          </a:prstGeom>
        </p:spPr>
      </p:pic>
      <p:sp>
        <p:nvSpPr>
          <p:cNvPr id="12" name="6 CuadroTexto"/>
          <p:cNvSpPr txBox="1"/>
          <p:nvPr/>
        </p:nvSpPr>
        <p:spPr>
          <a:xfrm>
            <a:off x="5358810" y="6031770"/>
            <a:ext cx="1679922" cy="27700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noProof="0" dirty="0">
                <a:latin typeface="Calibri" panose="020F0502020204030204" pitchFamily="34" charset="0"/>
              </a:rPr>
              <a:t>Países seleccionados</a:t>
            </a:r>
          </a:p>
        </p:txBody>
      </p:sp>
    </p:spTree>
    <p:extLst>
      <p:ext uri="{BB962C8B-B14F-4D97-AF65-F5344CB8AC3E}">
        <p14:creationId xmlns:p14="http://schemas.microsoft.com/office/powerpoint/2010/main" val="64506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2939143" y="1214846"/>
            <a:ext cx="5487584" cy="5464478"/>
          </a:xfrm>
          <a:prstGeom prst="rect">
            <a:avLst/>
          </a:prstGeom>
          <a:noFill/>
          <a:ln w="9525">
            <a:noFill/>
            <a:miter lim="800000"/>
            <a:headEnd/>
            <a:tailEnd/>
          </a:ln>
          <a:effectLst/>
        </p:spPr>
      </p:pic>
      <p:sp>
        <p:nvSpPr>
          <p:cNvPr id="4" name="Título 3"/>
          <p:cNvSpPr>
            <a:spLocks noGrp="1"/>
          </p:cNvSpPr>
          <p:nvPr>
            <p:ph type="title"/>
          </p:nvPr>
        </p:nvSpPr>
        <p:spPr>
          <a:xfrm>
            <a:off x="1201143" y="165298"/>
            <a:ext cx="8446873" cy="914195"/>
          </a:xfrm>
        </p:spPr>
        <p:txBody>
          <a:bodyPr/>
          <a:lstStyle/>
          <a:p>
            <a:pPr algn="ctr"/>
            <a:r>
              <a:rPr lang="es-MX" sz="2800" b="1" dirty="0" smtClean="0">
                <a:solidFill>
                  <a:schemeClr val="accent4">
                    <a:lumMod val="75000"/>
                  </a:schemeClr>
                </a:solidFill>
                <a:latin typeface="Century Gothic" panose="020B0502020202020204" pitchFamily="34" charset="0"/>
              </a:rPr>
              <a:t>A</a:t>
            </a:r>
            <a:r>
              <a:rPr lang="es-MX" sz="2800" b="1" dirty="0" smtClean="0">
                <a:solidFill>
                  <a:schemeClr val="accent4">
                    <a:lumMod val="75000"/>
                  </a:schemeClr>
                </a:solidFill>
                <a:latin typeface="Century Gothic" panose="020B0502020202020204" pitchFamily="34" charset="0"/>
              </a:rPr>
              <a:t>rticulación </a:t>
            </a:r>
            <a:r>
              <a:rPr lang="es-MX" sz="2800" b="1" dirty="0" smtClean="0">
                <a:solidFill>
                  <a:schemeClr val="accent4">
                    <a:lumMod val="75000"/>
                  </a:schemeClr>
                </a:solidFill>
                <a:latin typeface="Century Gothic" panose="020B0502020202020204" pitchFamily="34" charset="0"/>
              </a:rPr>
              <a:t>entre actores del ecosistema de </a:t>
            </a:r>
            <a:r>
              <a:rPr lang="es-MX" sz="2800" b="1" dirty="0" smtClean="0">
                <a:solidFill>
                  <a:schemeClr val="accent4">
                    <a:lumMod val="75000"/>
                  </a:schemeClr>
                </a:solidFill>
                <a:latin typeface="Century Gothic" panose="020B0502020202020204" pitchFamily="34" charset="0"/>
              </a:rPr>
              <a:t>innovación: AERIS</a:t>
            </a:r>
            <a:endParaRPr lang="es-MX" sz="2800" b="1" dirty="0">
              <a:solidFill>
                <a:schemeClr val="accent4">
                  <a:lumMod val="75000"/>
                </a:schemeClr>
              </a:solidFill>
              <a:latin typeface="Century Gothic" panose="020B0502020202020204" pitchFamily="34" charset="0"/>
            </a:endParaRPr>
          </a:p>
        </p:txBody>
      </p:sp>
      <p:sp>
        <p:nvSpPr>
          <p:cNvPr id="2" name="CuadroTexto 1"/>
          <p:cNvSpPr txBox="1"/>
          <p:nvPr/>
        </p:nvSpPr>
        <p:spPr>
          <a:xfrm>
            <a:off x="9648016" y="6209969"/>
            <a:ext cx="2305878" cy="253916"/>
          </a:xfrm>
          <a:prstGeom prst="rect">
            <a:avLst/>
          </a:prstGeom>
          <a:noFill/>
        </p:spPr>
        <p:txBody>
          <a:bodyPr wrap="square" rtlCol="0">
            <a:spAutoFit/>
          </a:bodyPr>
          <a:lstStyle/>
          <a:p>
            <a:pPr algn="ctr"/>
            <a:r>
              <a:rPr lang="es-MX" sz="1050" dirty="0" smtClean="0"/>
              <a:t>Fuente: </a:t>
            </a:r>
            <a:r>
              <a:rPr lang="es-MX" sz="1050" dirty="0" err="1" smtClean="0"/>
              <a:t>Mecaplast</a:t>
            </a:r>
            <a:endParaRPr lang="es-MX" sz="105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0741"/>
            <a:ext cx="7689290" cy="914195"/>
          </a:xfrm>
        </p:spPr>
        <p:txBody>
          <a:bodyPr/>
          <a:lstStyle/>
          <a:p>
            <a:r>
              <a:rPr lang="en-US" dirty="0"/>
              <a:t>METODOLOG</a:t>
            </a:r>
            <a:r>
              <a:rPr lang="es-ES" dirty="0"/>
              <a:t>Í</a:t>
            </a:r>
            <a:r>
              <a:rPr lang="en-US" dirty="0" smtClean="0"/>
              <a:t>A</a:t>
            </a:r>
            <a:br>
              <a:rPr lang="en-US" dirty="0" smtClean="0"/>
            </a:br>
            <a:r>
              <a:rPr lang="en-US" dirty="0"/>
              <a:t/>
            </a:r>
            <a:br>
              <a:rPr lang="en-US" dirty="0"/>
            </a:br>
            <a:r>
              <a:rPr lang="en-US" dirty="0" smtClean="0"/>
              <a:t>ESCA GOLD </a:t>
            </a:r>
            <a:endParaRPr lang="en-US"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02617" y="774915"/>
            <a:ext cx="184731" cy="369332"/>
          </a:xfrm>
          <a:prstGeom prst="rect">
            <a:avLst/>
          </a:prstGeom>
          <a:noFill/>
        </p:spPr>
        <p:txBody>
          <a:bodyPr wrap="none" rtlCol="0">
            <a:spAutoFit/>
          </a:bodyPr>
          <a:lstStyle/>
          <a:p>
            <a:endParaRPr lang="es-ES_tradnl" dirty="0"/>
          </a:p>
        </p:txBody>
      </p:sp>
      <p:sp>
        <p:nvSpPr>
          <p:cNvPr id="3" name="Rectangle 2"/>
          <p:cNvSpPr/>
          <p:nvPr/>
        </p:nvSpPr>
        <p:spPr>
          <a:xfrm>
            <a:off x="2489200" y="6265863"/>
            <a:ext cx="7620000" cy="452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Transferencia</a:t>
            </a:r>
            <a:r>
              <a:rPr lang="en-US" dirty="0" smtClean="0"/>
              <a:t> de </a:t>
            </a:r>
            <a:r>
              <a:rPr lang="en-US" dirty="0" err="1" smtClean="0"/>
              <a:t>conocimiento</a:t>
            </a:r>
            <a:r>
              <a:rPr lang="en-US" dirty="0" smtClean="0"/>
              <a:t> a SE y Clusters  </a:t>
            </a:r>
            <a:endParaRPr lang="en-US" dirty="0"/>
          </a:p>
        </p:txBody>
      </p:sp>
    </p:spTree>
    <p:extLst>
      <p:ext uri="{BB962C8B-B14F-4D97-AF65-F5344CB8AC3E}">
        <p14:creationId xmlns:p14="http://schemas.microsoft.com/office/powerpoint/2010/main" val="216919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2426" y="2731624"/>
            <a:ext cx="9144000" cy="1854779"/>
          </a:xfrm>
        </p:spPr>
        <p:txBody>
          <a:bodyPr/>
          <a:lstStyle/>
          <a:p>
            <a:r>
              <a:rPr lang="es-ES" sz="5400" dirty="0" smtClean="0"/>
              <a:t>Muchas gracias.</a:t>
            </a:r>
            <a:endParaRPr lang="es-MX" sz="5400" dirty="0"/>
          </a:p>
        </p:txBody>
      </p:sp>
      <p:pic>
        <p:nvPicPr>
          <p:cNvPr id="4" name="Picture 3" descr="sub-ic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349" y="339144"/>
            <a:ext cx="8244408" cy="1566438"/>
          </a:xfrm>
          <a:prstGeom prst="rect">
            <a:avLst/>
          </a:prstGeom>
        </p:spPr>
      </p:pic>
      <p:sp>
        <p:nvSpPr>
          <p:cNvPr id="3" name="Rectángulo 2"/>
          <p:cNvSpPr/>
          <p:nvPr/>
        </p:nvSpPr>
        <p:spPr>
          <a:xfrm>
            <a:off x="10029757" y="339144"/>
            <a:ext cx="1950040" cy="104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3837755" y="4812280"/>
            <a:ext cx="4810612" cy="1200329"/>
          </a:xfrm>
          <a:prstGeom prst="rect">
            <a:avLst/>
          </a:prstGeom>
          <a:noFill/>
        </p:spPr>
        <p:txBody>
          <a:bodyPr wrap="none" rtlCol="0">
            <a:spAutoFit/>
          </a:bodyPr>
          <a:lstStyle/>
          <a:p>
            <a:pPr algn="ctr"/>
            <a:r>
              <a:rPr lang="es-MX" sz="2400" dirty="0" smtClean="0"/>
              <a:t>Dr. Raúl E. Rendón Montemayor</a:t>
            </a:r>
          </a:p>
          <a:p>
            <a:pPr algn="ctr"/>
            <a:r>
              <a:rPr lang="es-MX" sz="2400" dirty="0" smtClean="0">
                <a:hlinkClick r:id="rId3"/>
              </a:rPr>
              <a:t>raul.rendon@economía.gob.mx</a:t>
            </a:r>
            <a:endParaRPr lang="es-MX" sz="2400" dirty="0" smtClean="0"/>
          </a:p>
          <a:p>
            <a:endParaRPr lang="es-MX" sz="2400" dirty="0" smtClean="0"/>
          </a:p>
        </p:txBody>
      </p:sp>
    </p:spTree>
    <p:extLst>
      <p:ext uri="{BB962C8B-B14F-4D97-AF65-F5344CB8AC3E}">
        <p14:creationId xmlns:p14="http://schemas.microsoft.com/office/powerpoint/2010/main" val="1550987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76652" y="2367384"/>
            <a:ext cx="11607621" cy="1906904"/>
          </a:xfrm>
          <a:prstGeom prst="rect">
            <a:avLst/>
          </a:prstGeom>
        </p:spPr>
      </p:pic>
      <p:sp>
        <p:nvSpPr>
          <p:cNvPr id="6" name="1 Título"/>
          <p:cNvSpPr>
            <a:spLocks noGrp="1"/>
          </p:cNvSpPr>
          <p:nvPr>
            <p:ph type="title"/>
          </p:nvPr>
        </p:nvSpPr>
        <p:spPr>
          <a:xfrm>
            <a:off x="726510" y="321143"/>
            <a:ext cx="7804883" cy="615600"/>
          </a:xfrm>
        </p:spPr>
        <p:txBody>
          <a:bodyPr>
            <a:noAutofit/>
          </a:bodyPr>
          <a:lstStyle/>
          <a:p>
            <a:r>
              <a:rPr lang="es-MX" sz="2800" b="1" dirty="0">
                <a:solidFill>
                  <a:schemeClr val="accent4">
                    <a:lumMod val="75000"/>
                  </a:schemeClr>
                </a:solidFill>
                <a:latin typeface="Century Gothic" panose="020B0502020202020204" pitchFamily="34" charset="0"/>
              </a:rPr>
              <a:t>México: Posición en el Global </a:t>
            </a:r>
            <a:r>
              <a:rPr lang="es-MX" sz="2800" b="1" dirty="0" err="1">
                <a:solidFill>
                  <a:schemeClr val="accent4">
                    <a:lumMod val="75000"/>
                  </a:schemeClr>
                </a:solidFill>
                <a:latin typeface="Century Gothic" panose="020B0502020202020204" pitchFamily="34" charset="0"/>
              </a:rPr>
              <a:t>Innovation</a:t>
            </a:r>
            <a:r>
              <a:rPr lang="es-MX" sz="2800" b="1" dirty="0">
                <a:solidFill>
                  <a:schemeClr val="accent4">
                    <a:lumMod val="75000"/>
                  </a:schemeClr>
                </a:solidFill>
                <a:latin typeface="Century Gothic" panose="020B0502020202020204" pitchFamily="34" charset="0"/>
              </a:rPr>
              <a:t> </a:t>
            </a:r>
            <a:r>
              <a:rPr lang="es-MX" sz="2800" b="1" dirty="0" err="1">
                <a:solidFill>
                  <a:schemeClr val="accent4">
                    <a:lumMod val="75000"/>
                  </a:schemeClr>
                </a:solidFill>
                <a:latin typeface="Century Gothic" panose="020B0502020202020204" pitchFamily="34" charset="0"/>
              </a:rPr>
              <a:t>Index</a:t>
            </a:r>
            <a:r>
              <a:rPr lang="es-MX" sz="2800" b="1" dirty="0">
                <a:solidFill>
                  <a:schemeClr val="accent4">
                    <a:lumMod val="75000"/>
                  </a:schemeClr>
                </a:solidFill>
                <a:latin typeface="Century Gothic" panose="020B0502020202020204" pitchFamily="34" charset="0"/>
              </a:rPr>
              <a:t> (GII) 2015-2016 </a:t>
            </a:r>
          </a:p>
        </p:txBody>
      </p:sp>
    </p:spTree>
    <p:extLst>
      <p:ext uri="{BB962C8B-B14F-4D97-AF65-F5344CB8AC3E}">
        <p14:creationId xmlns:p14="http://schemas.microsoft.com/office/powerpoint/2010/main" val="326355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50345" y="283089"/>
            <a:ext cx="11134836" cy="6479191"/>
          </a:xfrm>
          <a:prstGeom prst="rect">
            <a:avLst/>
          </a:prstGeom>
        </p:spPr>
      </p:pic>
    </p:spTree>
    <p:extLst>
      <p:ext uri="{BB962C8B-B14F-4D97-AF65-F5344CB8AC3E}">
        <p14:creationId xmlns:p14="http://schemas.microsoft.com/office/powerpoint/2010/main" val="16901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85825" y="223837"/>
            <a:ext cx="10420350" cy="6410325"/>
          </a:xfrm>
          <a:prstGeom prst="rect">
            <a:avLst/>
          </a:prstGeom>
        </p:spPr>
      </p:pic>
    </p:spTree>
    <p:extLst>
      <p:ext uri="{BB962C8B-B14F-4D97-AF65-F5344CB8AC3E}">
        <p14:creationId xmlns:p14="http://schemas.microsoft.com/office/powerpoint/2010/main" val="380024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1457" y="305838"/>
            <a:ext cx="7571565" cy="914195"/>
          </a:xfrm>
        </p:spPr>
        <p:txBody>
          <a:bodyPr/>
          <a:lstStyle/>
          <a:p>
            <a:r>
              <a:rPr lang="es-MX" sz="2800" b="1" dirty="0" smtClean="0">
                <a:solidFill>
                  <a:schemeClr val="accent4">
                    <a:lumMod val="75000"/>
                  </a:schemeClr>
                </a:solidFill>
                <a:latin typeface="Century Gothic" panose="020B0502020202020204" pitchFamily="34" charset="0"/>
              </a:rPr>
              <a:t>Gasto en I&amp;D como % del PIB</a:t>
            </a:r>
            <a:endParaRPr lang="es-MX" sz="2800" b="1" dirty="0">
              <a:solidFill>
                <a:schemeClr val="accent4">
                  <a:lumMod val="75000"/>
                </a:schemeClr>
              </a:solidFill>
              <a:latin typeface="Century Gothic" panose="020B0502020202020204"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val="974020300"/>
              </p:ext>
            </p:extLst>
          </p:nvPr>
        </p:nvGraphicFramePr>
        <p:xfrm>
          <a:off x="422127" y="1342102"/>
          <a:ext cx="7653403" cy="463463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6269067" y="1476192"/>
            <a:ext cx="1528175" cy="4121063"/>
          </a:xfrm>
          <a:prstGeom prst="rect">
            <a:avLst/>
          </a:prstGeom>
          <a:solidFill>
            <a:schemeClr val="accent1">
              <a:alpha val="39000"/>
            </a:schemeClr>
          </a:solidFill>
          <a:ln>
            <a:solidFill>
              <a:schemeClr val="bg1">
                <a:lumMod val="85000"/>
                <a:alpha val="2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8463701" y="1883304"/>
            <a:ext cx="2792627" cy="4093428"/>
          </a:xfrm>
          <a:prstGeom prst="rect">
            <a:avLst/>
          </a:prstGeom>
          <a:noFill/>
        </p:spPr>
        <p:txBody>
          <a:bodyPr wrap="square" rtlCol="0">
            <a:spAutoFit/>
          </a:bodyPr>
          <a:lstStyle/>
          <a:p>
            <a:r>
              <a:rPr lang="es-MX" sz="2000" dirty="0" smtClean="0">
                <a:latin typeface="Century Gothic" panose="020B0502020202020204" pitchFamily="34" charset="0"/>
              </a:rPr>
              <a:t>El Gasto en I&amp;D como porcentaje del PIB alcanzó en 2014 el 0.56% y la meta es lograr el 1% en 2018.</a:t>
            </a:r>
          </a:p>
          <a:p>
            <a:r>
              <a:rPr lang="es-MX" sz="2000" dirty="0" smtClean="0">
                <a:latin typeface="Century Gothic" panose="020B0502020202020204" pitchFamily="34" charset="0"/>
              </a:rPr>
              <a:t>Sin embargo, es uno de los más bajos entre los países de la OCDE.</a:t>
            </a:r>
          </a:p>
          <a:p>
            <a:r>
              <a:rPr lang="es-MX" sz="2000" dirty="0" smtClean="0">
                <a:latin typeface="Century Gothic" panose="020B0502020202020204" pitchFamily="34" charset="0"/>
              </a:rPr>
              <a:t>La productividad de este gasto es un aspecto relevante.</a:t>
            </a:r>
            <a:endParaRPr lang="es-MX" sz="2000" dirty="0">
              <a:latin typeface="Century Gothic" panose="020B0502020202020204" pitchFamily="34" charset="0"/>
            </a:endParaRPr>
          </a:p>
        </p:txBody>
      </p:sp>
    </p:spTree>
    <p:extLst>
      <p:ext uri="{BB962C8B-B14F-4D97-AF65-F5344CB8AC3E}">
        <p14:creationId xmlns:p14="http://schemas.microsoft.com/office/powerpoint/2010/main" val="1662719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65673" y="2526349"/>
            <a:ext cx="5901744" cy="923330"/>
          </a:xfrm>
          <a:prstGeom prst="rect">
            <a:avLst/>
          </a:prstGeom>
          <a:noFill/>
        </p:spPr>
        <p:txBody>
          <a:bodyPr wrap="none" rtlCol="0">
            <a:spAutoFit/>
          </a:bodyPr>
          <a:lstStyle/>
          <a:p>
            <a:pPr algn="ctr"/>
            <a:r>
              <a:rPr lang="es-MX" sz="5400" b="1" dirty="0" smtClean="0"/>
              <a:t>Marco Estratégico</a:t>
            </a:r>
            <a:endParaRPr lang="es-MX" sz="2800" b="1" dirty="0"/>
          </a:p>
        </p:txBody>
      </p:sp>
    </p:spTree>
    <p:extLst>
      <p:ext uri="{BB962C8B-B14F-4D97-AF65-F5344CB8AC3E}">
        <p14:creationId xmlns:p14="http://schemas.microsoft.com/office/powerpoint/2010/main" val="123628752"/>
      </p:ext>
    </p:extLst>
  </p:cSld>
  <p:clrMapOvr>
    <a:masterClrMapping/>
  </p:clrMapOvr>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9111</TotalTime>
  <Words>3491</Words>
  <Application>Microsoft Office PowerPoint</Application>
  <PresentationFormat>Panorámica</PresentationFormat>
  <Paragraphs>440</Paragraphs>
  <Slides>42</Slides>
  <Notes>12</Notes>
  <HiddenSlides>0</HiddenSlides>
  <MMClips>0</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8" baseType="lpstr">
      <vt:lpstr>ＭＳ Ｐゴシック</vt:lpstr>
      <vt:lpstr>Adobe Caslon Pro</vt:lpstr>
      <vt:lpstr>Arial</vt:lpstr>
      <vt:lpstr>Arial</vt:lpstr>
      <vt:lpstr>Calibri</vt:lpstr>
      <vt:lpstr>Candara</vt:lpstr>
      <vt:lpstr>Century Gothic</vt:lpstr>
      <vt:lpstr>Courier New</vt:lpstr>
      <vt:lpstr>Helvetica</vt:lpstr>
      <vt:lpstr>Tahoma</vt:lpstr>
      <vt:lpstr>Times New Roman</vt:lpstr>
      <vt:lpstr>Trebuchet MS</vt:lpstr>
      <vt:lpstr>Wingdings</vt:lpstr>
      <vt:lpstr>ヒラギノ角ゴ ProN W3</vt:lpstr>
      <vt:lpstr>Tema de Office</vt:lpstr>
      <vt:lpstr>Hoja de cálculo</vt:lpstr>
      <vt:lpstr>Política Intersectorial  para la Innovación</vt:lpstr>
      <vt:lpstr>Política pública para impulsar la innovación en México: Por qué y para qué?</vt:lpstr>
      <vt:lpstr>México: Pilar de Innovación,  Reporte de Competitividad  Global 2013-2014</vt:lpstr>
      <vt:lpstr>México: Pilar de Innovación,  Reporte de Competitividad  Global 2015-2016</vt:lpstr>
      <vt:lpstr>México: Posición en el Global Innovation Index (GII) 2015-2016 </vt:lpstr>
      <vt:lpstr>Presentación de PowerPoint</vt:lpstr>
      <vt:lpstr>Presentación de PowerPoint</vt:lpstr>
      <vt:lpstr>Gasto en I&amp;D como % del PIB</vt:lpstr>
      <vt:lpstr>Presentación de PowerPoint</vt:lpstr>
      <vt:lpstr>Innovación como elemento estratégico  en el PND 2013-2018</vt:lpstr>
      <vt:lpstr>Plan Nacional de Desarrollo 2013-2018</vt:lpstr>
      <vt:lpstr>Programa de Desarrollo Innovador  2013-2018</vt:lpstr>
      <vt:lpstr>Especialización sectorial</vt:lpstr>
      <vt:lpstr>Estrategia Transversal</vt:lpstr>
      <vt:lpstr>Acciones PRODEINN en materia de innovación</vt:lpstr>
      <vt:lpstr>Presentación de PowerPoint</vt:lpstr>
      <vt:lpstr>Sector Automotriz</vt:lpstr>
      <vt:lpstr>Oportunidades en el Sector Automotriz</vt:lpstr>
      <vt:lpstr>Presentación de PowerPoint</vt:lpstr>
      <vt:lpstr>Presentación de PowerPoint</vt:lpstr>
      <vt:lpstr>Comité Intersectorial: Marco de trabajo común con cinco objetivos para lograr un México Innovador</vt:lpstr>
      <vt:lpstr>Gobernanza: trabajando juntos </vt:lpstr>
      <vt:lpstr>Presentación de PowerPoint</vt:lpstr>
      <vt:lpstr>Presentación de PowerPoint</vt:lpstr>
      <vt:lpstr>Presentación de PowerPoint</vt:lpstr>
      <vt:lpstr>Presentación de PowerPoint</vt:lpstr>
      <vt:lpstr>Cadena de valor de la industria automotriz</vt:lpstr>
      <vt:lpstr>Servicios que ofrece la industria de TI</vt:lpstr>
      <vt:lpstr>Servicios de TI utilizados en la industria automotriz</vt:lpstr>
      <vt:lpstr>Close up de servicios de TI aplicados en la cadena automotriz</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Articulación entre actores del ecosistema de innovación: AERIS</vt:lpstr>
      <vt:lpstr>METODOLOGÍA  ESCA GOLD </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Política Intersectorial  para la Innovación</dc:title>
  <dc:creator>Martha Angélica Peña Ceniceros</dc:creator>
  <cp:lastModifiedBy>Raúl E. Rendón Montemayor</cp:lastModifiedBy>
  <cp:revision>242</cp:revision>
  <dcterms:created xsi:type="dcterms:W3CDTF">2015-02-24T00:44:41Z</dcterms:created>
  <dcterms:modified xsi:type="dcterms:W3CDTF">2016-09-07T14:22:37Z</dcterms:modified>
</cp:coreProperties>
</file>